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83"/>
  </p:notesMasterIdLst>
  <p:handoutMasterIdLst>
    <p:handoutMasterId r:id="rId84"/>
  </p:handoutMasterIdLst>
  <p:sldIdLst>
    <p:sldId id="256" r:id="rId6"/>
    <p:sldId id="297" r:id="rId7"/>
    <p:sldId id="351" r:id="rId8"/>
    <p:sldId id="261" r:id="rId9"/>
    <p:sldId id="364" r:id="rId10"/>
    <p:sldId id="372" r:id="rId11"/>
    <p:sldId id="324" r:id="rId12"/>
    <p:sldId id="291" r:id="rId13"/>
    <p:sldId id="263" r:id="rId14"/>
    <p:sldId id="300" r:id="rId15"/>
    <p:sldId id="301" r:id="rId16"/>
    <p:sldId id="373" r:id="rId17"/>
    <p:sldId id="302" r:id="rId18"/>
    <p:sldId id="374" r:id="rId19"/>
    <p:sldId id="268" r:id="rId20"/>
    <p:sldId id="271" r:id="rId21"/>
    <p:sldId id="293" r:id="rId22"/>
    <p:sldId id="294" r:id="rId23"/>
    <p:sldId id="273" r:id="rId24"/>
    <p:sldId id="375" r:id="rId25"/>
    <p:sldId id="377" r:id="rId26"/>
    <p:sldId id="359" r:id="rId27"/>
    <p:sldId id="378" r:id="rId28"/>
    <p:sldId id="304" r:id="rId29"/>
    <p:sldId id="331" r:id="rId30"/>
    <p:sldId id="376" r:id="rId31"/>
    <p:sldId id="366" r:id="rId32"/>
    <p:sldId id="329" r:id="rId33"/>
    <p:sldId id="379" r:id="rId34"/>
    <p:sldId id="305" r:id="rId35"/>
    <p:sldId id="367" r:id="rId36"/>
    <p:sldId id="380" r:id="rId37"/>
    <p:sldId id="306" r:id="rId38"/>
    <p:sldId id="381" r:id="rId39"/>
    <p:sldId id="307" r:id="rId40"/>
    <p:sldId id="335" r:id="rId41"/>
    <p:sldId id="382" r:id="rId42"/>
    <p:sldId id="368" r:id="rId43"/>
    <p:sldId id="336" r:id="rId44"/>
    <p:sldId id="383" r:id="rId45"/>
    <p:sldId id="309" r:id="rId46"/>
    <p:sldId id="311" r:id="rId47"/>
    <p:sldId id="384" r:id="rId48"/>
    <p:sldId id="314" r:id="rId49"/>
    <p:sldId id="385" r:id="rId50"/>
    <p:sldId id="312" r:id="rId51"/>
    <p:sldId id="386" r:id="rId52"/>
    <p:sldId id="387" r:id="rId53"/>
    <p:sldId id="313" r:id="rId54"/>
    <p:sldId id="388" r:id="rId55"/>
    <p:sldId id="389" r:id="rId56"/>
    <p:sldId id="315" r:id="rId57"/>
    <p:sldId id="362" r:id="rId58"/>
    <p:sldId id="390" r:id="rId59"/>
    <p:sldId id="319" r:id="rId60"/>
    <p:sldId id="338" r:id="rId61"/>
    <p:sldId id="320" r:id="rId62"/>
    <p:sldId id="356" r:id="rId63"/>
    <p:sldId id="391" r:id="rId64"/>
    <p:sldId id="343" r:id="rId65"/>
    <p:sldId id="370" r:id="rId66"/>
    <p:sldId id="392" r:id="rId67"/>
    <p:sldId id="321" r:id="rId68"/>
    <p:sldId id="341" r:id="rId69"/>
    <p:sldId id="393" r:id="rId70"/>
    <p:sldId id="371" r:id="rId71"/>
    <p:sldId id="394" r:id="rId72"/>
    <p:sldId id="369" r:id="rId73"/>
    <p:sldId id="395" r:id="rId74"/>
    <p:sldId id="322" r:id="rId75"/>
    <p:sldId id="330" r:id="rId76"/>
    <p:sldId id="345" r:id="rId77"/>
    <p:sldId id="332" r:id="rId78"/>
    <p:sldId id="396" r:id="rId79"/>
    <p:sldId id="299" r:id="rId80"/>
    <p:sldId id="349" r:id="rId81"/>
    <p:sldId id="295" r:id="rId82"/>
  </p:sldIdLst>
  <p:sldSz cx="9144000" cy="6858000" type="screen4x3"/>
  <p:notesSz cx="7000875" cy="9229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2" clrIdx="1"/>
  <p:cmAuthor id="2" name="Milena Radomirovic" initials="MR" lastIdx="24" clrIdx="2"/>
  <p:cmAuthor id="3" name="Tatjana Milivojevic" initials="TM" lastIdx="13" clrIdx="3"/>
  <p:cmAuthor id="4" name="Finansije" initials="F" lastIdx="19" clrIdx="4"/>
  <p:cmAuthor id="5" name="Milena" initials="M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B84"/>
    <a:srgbClr val="FFC6C6"/>
    <a:srgbClr val="F8D2A0"/>
    <a:srgbClr val="FF7474"/>
    <a:srgbClr val="D4D4D4"/>
    <a:srgbClr val="EFF78B"/>
    <a:srgbClr val="A1F3C2"/>
    <a:srgbClr val="ADF5BE"/>
    <a:srgbClr val="7CEB99"/>
    <a:srgbClr val="63A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479" autoAdjust="0"/>
  </p:normalViewPr>
  <p:slideViewPr>
    <p:cSldViewPr showGuides="1">
      <p:cViewPr varScale="1">
        <p:scale>
          <a:sx n="70" d="100"/>
          <a:sy n="70" d="100"/>
        </p:scale>
        <p:origin x="183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#1" loCatId="hierarchy" qsTypeId="urn:microsoft.com/office/officeart/2005/8/quickstyle/3d4#1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>
        <a:solidFill>
          <a:schemeClr val="bg2">
            <a:lumMod val="75000"/>
          </a:schemeClr>
        </a:solidFill>
      </dgm:spPr>
      <dgm:t>
        <a:bodyPr vert="vert"/>
        <a:lstStyle/>
        <a:p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Буџет града Бора се доноси на основу</a:t>
          </a:r>
          <a:endParaRPr lang="en-US" sz="2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0150A799-C83B-499D-BB9F-10C758CEFD9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 anchor="t"/>
        <a:lstStyle/>
        <a:p>
          <a:pPr algn="l"/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Закона о финансирању локалне самоуправе,</a:t>
          </a:r>
          <a:endParaRPr lang="sr-Latn-RS" sz="2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algn="l"/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Закона о буџетском систему,</a:t>
          </a:r>
          <a:endParaRPr lang="sr-Latn-RS" sz="2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algn="l"/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Закон о локалној самоуправи, </a:t>
          </a:r>
          <a:endParaRPr lang="sr-Latn-RS" sz="2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algn="l"/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Упутства Министарства финансија за припрему одлуке о буџету за 202</a:t>
          </a:r>
          <a:r>
            <a:rPr lang="en-U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6</a:t>
          </a:r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годину</a:t>
          </a:r>
          <a:r>
            <a:rPr lang="en-U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 </a:t>
          </a:r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и пројекција за 202</a:t>
          </a:r>
          <a:r>
            <a:rPr lang="en-U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</a:t>
          </a:r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и 202</a:t>
          </a:r>
          <a:r>
            <a:rPr lang="en-U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8</a:t>
          </a:r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годину </a:t>
          </a:r>
        </a:p>
        <a:p>
          <a:pPr algn="l"/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Фискалне стратегије за 202</a:t>
          </a:r>
          <a:r>
            <a:rPr lang="en-U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6</a:t>
          </a:r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годину са пројекцијама за 202</a:t>
          </a:r>
          <a:r>
            <a:rPr lang="en-U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</a:t>
          </a:r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и 202</a:t>
          </a:r>
          <a:r>
            <a:rPr lang="en-U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8</a:t>
          </a:r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годину</a:t>
          </a:r>
          <a:endParaRPr lang="sr-Latn-RS" sz="2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F2167233-387A-4C2A-92FA-201B800AF2E5}" type="parTrans" cxnId="{2258ECB3-705E-4310-8AB9-ADAE767310BF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12F72430-90C8-46E7-9363-A8933111BAFD}">
      <dgm:prSet phldrT="[Text]" custT="1"/>
      <dgm:spPr>
        <a:solidFill>
          <a:srgbClr val="B0B0F6"/>
        </a:solidFill>
      </dgm:spPr>
      <dgm:t>
        <a:bodyPr/>
        <a:lstStyle/>
        <a:p>
          <a:pPr algn="l"/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Потреба буџетских корисника</a:t>
          </a:r>
          <a:endParaRPr lang="en-US" sz="2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9324F21A-CF22-404B-991C-F0FAD04F1E1A}" type="parTrans" cxnId="{4EE02A3D-8F83-4292-A026-1515ED03FF36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24C9F698-7D4E-4709-8117-FB7CF1BB6ECA}">
      <dgm:prSet phldrT="[Text]" custT="1"/>
      <dgm:spPr>
        <a:solidFill>
          <a:srgbClr val="F05E81"/>
        </a:solidFill>
      </dgm:spPr>
      <dgm:t>
        <a:bodyPr/>
        <a:lstStyle/>
        <a:p>
          <a:pPr algn="l"/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Остварење прошлогодишњег буџета</a:t>
          </a:r>
          <a:endParaRPr lang="en-US" sz="2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B764CED6-B38C-4590-855F-1F4460EB1A27}" type="parTrans" cxnId="{04C92B63-107A-49B7-9300-E9098DE5DF6A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CACC7C31-0A19-4B77-8109-9AAB9EC25D20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sr-Cyrl-RS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Започетих пројеката из ранијих година</a:t>
          </a:r>
          <a:endParaRPr lang="en-US" sz="2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F68F9F1A-A0AC-4627-BB76-A21CB9C16ACA}" type="parTrans" cxnId="{C3F3E9EA-BE7C-42FA-A974-B6909D195A40}">
      <dgm:prSet custT="1"/>
      <dgm:spPr/>
      <dgm:t>
        <a:bodyPr/>
        <a:lstStyle/>
        <a:p>
          <a:endParaRPr lang="en-US" sz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29376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4" custScaleX="273649" custScaleY="462939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1" presStyleCnt="4" custScaleX="276995" custScaleY="82246" custLinFactNeighborX="-1300" custLinFactNeighborY="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2" presStyleCnt="4" custScaleX="275424" custScaleY="78752" custLinFactNeighborX="-1170" custLinFactNeighborY="-5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3" presStyleCnt="4" custScaleX="276963" custScaleY="86953" custLinFactNeighborX="-2413" custLinFactNeighborY="-3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#1"/>
    <dgm:cxn modelId="{C3F3E9EA-BE7C-42FA-A974-B6909D195A40}" srcId="{00360BBF-6709-42DA-A6DE-B8193ABE792F}" destId="{CACC7C31-0A19-4B77-8109-9AAB9EC25D20}" srcOrd="2" destOrd="0" parTransId="{F68F9F1A-A0AC-4627-BB76-A21CB9C16ACA}" sibTransId="{D22C3584-0D16-4A12-B343-F9C335256014}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#1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#1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#1"/>
    <dgm:cxn modelId="{4EE02A3D-8F83-4292-A026-1515ED03FF36}" srcId="{00360BBF-6709-42DA-A6DE-B8193ABE792F}" destId="{12F72430-90C8-46E7-9363-A8933111BAFD}" srcOrd="1" destOrd="0" parTransId="{9324F21A-CF22-404B-991C-F0FAD04F1E1A}" sibTransId="{DF00040C-AB67-4D43-B520-7E02E511DCB9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#1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#1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#1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#1"/>
    <dgm:cxn modelId="{04C92B63-107A-49B7-9300-E9098DE5DF6A}" srcId="{00360BBF-6709-42DA-A6DE-B8193ABE792F}" destId="{24C9F698-7D4E-4709-8117-FB7CF1BB6ECA}" srcOrd="3" destOrd="0" parTransId="{B764CED6-B38C-4590-855F-1F4460EB1A27}" sibTransId="{F823D820-3815-46B0-8D53-E3C09C351FFB}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#1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#1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#1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#1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#1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#1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#1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#1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#1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#1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#1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#1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#1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#1"/>
    <dgm:cxn modelId="{09BC75D1-9083-4561-85C8-75AF4AA86828}" type="presParOf" srcId="{CFBE3A7D-7CD3-413D-AA64-9100FA79E8D0}" destId="{531482B3-13DA-4E77-8EF9-7A508768A321}" srcOrd="2" destOrd="0" presId="urn:microsoft.com/office/officeart/2008/layout/HorizontalMultiLevelHierarchy#1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#1"/>
    <dgm:cxn modelId="{D8757985-95D4-41F4-9DDE-14544475857D}" type="presParOf" srcId="{CFBE3A7D-7CD3-413D-AA64-9100FA79E8D0}" destId="{CB322892-7746-46FA-9A5A-A13AAAB16AEB}" srcOrd="3" destOrd="0" presId="urn:microsoft.com/office/officeart/2008/layout/HorizontalMultiLevelHierarchy#1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#1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#1"/>
    <dgm:cxn modelId="{8F20CA88-25B3-4493-842E-3AFF0C66C0F8}" type="presParOf" srcId="{CFBE3A7D-7CD3-413D-AA64-9100FA79E8D0}" destId="{EE8B77DA-77C5-46AD-80A2-BD307CFE9F0A}" srcOrd="4" destOrd="0" presId="urn:microsoft.com/office/officeart/2008/layout/HorizontalMultiLevelHierarchy#1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#1"/>
    <dgm:cxn modelId="{46BBF2DE-5F5D-431F-8623-48417D871D57}" type="presParOf" srcId="{CFBE3A7D-7CD3-413D-AA64-9100FA79E8D0}" destId="{4C9B0C12-D40F-4085-B321-C72DDFDB9D14}" srcOrd="5" destOrd="0" presId="urn:microsoft.com/office/officeart/2008/layout/HorizontalMultiLevelHierarchy#1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#1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#1"/>
    <dgm:cxn modelId="{144FBA39-8477-41EA-916B-954C479349CC}" type="presParOf" srcId="{CFBE3A7D-7CD3-413D-AA64-9100FA79E8D0}" destId="{69201674-1235-4FA7-9CBC-B675F6713E38}" srcOrd="6" destOrd="0" presId="urn:microsoft.com/office/officeart/2008/layout/HorizontalMultiLevelHierarchy#1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#1"/>
    <dgm:cxn modelId="{C84FC69F-3CC3-4003-801C-5D64B1129CD7}" type="presParOf" srcId="{CFBE3A7D-7CD3-413D-AA64-9100FA79E8D0}" destId="{991F253B-0E4F-40EA-A604-E0113D6B712C}" srcOrd="7" destOrd="0" presId="urn:microsoft.com/office/officeart/2008/layout/HorizontalMultiLevelHierarchy#1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#1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5C91B-EF79-4BB0-9A34-B42BC43BC036}" type="doc">
      <dgm:prSet loTypeId="urn:microsoft.com/office/officeart/2005/8/layout/radial3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sr-Latn-RS"/>
        </a:p>
      </dgm:t>
    </dgm:pt>
    <dgm:pt modelId="{0F7D09EA-D198-4367-BBE2-E9E89FB19D0B}">
      <dgm:prSet phldrT="[Text]" custT="1"/>
      <dgm:spPr>
        <a:solidFill>
          <a:srgbClr val="63A4F7">
            <a:alpha val="50000"/>
          </a:srgb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Укупно текући приходи</a:t>
          </a:r>
          <a:endParaRPr lang="en-US" sz="18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sr-Cyrl-RS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12.770.147.930 динара</a:t>
          </a:r>
          <a:endParaRPr lang="sr-Latn-RS" sz="18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E6F344-8CBC-431D-9083-6F83F47F9612}" type="parTrans" cxnId="{299752E8-6F36-47B8-9731-41582F32125F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8B735-932D-47E2-9813-DC4B25ABB9F2}" type="sibTrans" cxnId="{299752E8-6F36-47B8-9731-41582F32125F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D710BC-0A2E-41BA-9079-C991342DE102}">
      <dgm:prSet phldrT="[Text]" custT="1"/>
      <dgm:spPr>
        <a:solidFill>
          <a:srgbClr val="EFF78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r-Cyrl-RS" sz="1600" dirty="0">
              <a:ln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Приходи од пореза</a:t>
          </a:r>
          <a:endParaRPr lang="en-US" sz="1600" dirty="0">
            <a:ln>
              <a:noFill/>
            </a:ln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sr-Cyrl-RS" sz="1600" dirty="0">
              <a:ln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5.404.667.</a:t>
          </a:r>
          <a:r>
            <a:rPr lang="sr-Latn-RS" sz="1600" dirty="0">
              <a:ln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</a:t>
          </a:r>
          <a:r>
            <a:rPr lang="sr-Cyrl-RS" sz="1600" dirty="0">
              <a:ln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00 динара</a:t>
          </a:r>
          <a:endParaRPr lang="sr-Latn-RS" sz="1600" dirty="0">
            <a:ln>
              <a:noFill/>
            </a:ln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1EF8517-756C-4035-AED8-DFDACA2765BB}" type="parTrans" cxnId="{B47BE4BD-5859-40B5-A983-70A3BEC23E74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E1982-4B10-4D9D-9F31-E004FD7FDC97}" type="sibTrans" cxnId="{B47BE4BD-5859-40B5-A983-70A3BEC23E74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C4697-C10A-479C-A467-68E8955B6DA2}">
      <dgm:prSet phldrT="[Text]" custT="1"/>
      <dgm:spPr>
        <a:solidFill>
          <a:srgbClr val="92D050">
            <a:alpha val="5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</a:t>
          </a:r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рансфери</a:t>
          </a:r>
          <a:endParaRPr lang="en-U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242.556.863</a:t>
          </a:r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динара</a:t>
          </a:r>
          <a:endParaRPr lang="sr-Latn-R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63200AF-4036-41BE-A7D8-8725390E1446}" type="parTrans" cxnId="{91FA3EBC-8D24-45C3-BB0C-1FD75931D9D9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213F2-CF8E-417D-B5EA-E15D8CF820F6}" type="sibTrans" cxnId="{91FA3EBC-8D24-45C3-BB0C-1FD75931D9D9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E45C4-D504-4BFF-B09B-E46031442DD7}">
      <dgm:prSet phldrT="[Text]" custT="1"/>
      <dgm:spPr>
        <a:solidFill>
          <a:srgbClr val="FF7474">
            <a:alpha val="50000"/>
          </a:srgb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Други приходи</a:t>
          </a:r>
          <a:endParaRPr lang="en-U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7.094.666.067 динара</a:t>
          </a:r>
          <a:endParaRPr lang="sr-Latn-R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6C77883-3EB7-483F-9583-6D9320B33748}" type="parTrans" cxnId="{74772029-0183-49F2-8BB6-45E7C810B32F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D25E7-F9D1-4A2D-8A9C-44F6706362EA}" type="sibTrans" cxnId="{74772029-0183-49F2-8BB6-45E7C810B32F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C42B9-2B58-4546-8C43-6AAF997FEBAC}">
      <dgm:prSet phldrT="[Text]"/>
      <dgm:spPr/>
      <dgm:t>
        <a:bodyPr/>
        <a:lstStyle/>
        <a:p>
          <a:endParaRPr lang="sr-Latn-R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108F2E-3631-4B96-B416-C0D6E4B1DE4A}" type="parTrans" cxnId="{C5B08E42-2E34-4223-B4D0-ED62D074A621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29AF5-4ACF-4D5F-8975-B67D74AA4B01}" type="sibTrans" cxnId="{C5B08E42-2E34-4223-B4D0-ED62D074A621}">
      <dgm:prSet/>
      <dgm:spPr/>
      <dgm:t>
        <a:bodyPr/>
        <a:lstStyle/>
        <a:p>
          <a:endParaRPr lang="sr-Latn-R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B30D6-D986-465F-810F-B922E13B06C7}">
      <dgm:prSet phldrT="[Text]" custT="1"/>
      <dgm:spPr>
        <a:solidFill>
          <a:srgbClr val="975CCB">
            <a:alpha val="50000"/>
          </a:srgb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Примања од продаје нефинансијске имовине </a:t>
          </a:r>
        </a:p>
        <a:p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28.</a:t>
          </a:r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58.</a:t>
          </a:r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000</a:t>
          </a:r>
          <a:r>
            <a:rPr lang="sr-Cyrl-R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sr-Latn-R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AB3FD1-8790-449A-9961-969CED7B0AA2}" type="parTrans" cxnId="{BC6D5432-1F33-49BD-A611-7334115437E8}">
      <dgm:prSet/>
      <dgm:spPr/>
      <dgm:t>
        <a:bodyPr/>
        <a:lstStyle/>
        <a:p>
          <a:endParaRPr lang="en-US"/>
        </a:p>
      </dgm:t>
    </dgm:pt>
    <dgm:pt modelId="{3619C1AB-4D80-4260-B893-EA43220F7B83}" type="sibTrans" cxnId="{BC6D5432-1F33-49BD-A611-7334115437E8}">
      <dgm:prSet/>
      <dgm:spPr/>
      <dgm:t>
        <a:bodyPr/>
        <a:lstStyle/>
        <a:p>
          <a:endParaRPr lang="en-US"/>
        </a:p>
      </dgm:t>
    </dgm:pt>
    <dgm:pt modelId="{71FC123C-D5F4-4BDB-8ACC-4371CF3E51AD}" type="pres">
      <dgm:prSet presAssocID="{E275C91B-EF79-4BB0-9A34-B42BC43BC0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B5735-0E39-4B45-B5D6-888866646622}" type="pres">
      <dgm:prSet presAssocID="{E275C91B-EF79-4BB0-9A34-B42BC43BC036}" presName="radial" presStyleCnt="0">
        <dgm:presLayoutVars>
          <dgm:animLvl val="ctr"/>
        </dgm:presLayoutVars>
      </dgm:prSet>
      <dgm:spPr/>
    </dgm:pt>
    <dgm:pt modelId="{6240F709-AB07-42B9-B8EB-1B2E8746EE72}" type="pres">
      <dgm:prSet presAssocID="{0F7D09EA-D198-4367-BBE2-E9E89FB19D0B}" presName="centerShape" presStyleLbl="vennNode1" presStyleIdx="0" presStyleCnt="5" custScaleX="105080" custScaleY="85340" custLinFactNeighborX="-807" custLinFactNeighborY="-2969"/>
      <dgm:spPr>
        <a:xfrm>
          <a:off x="2886098" y="1271773"/>
          <a:ext cx="3168277" cy="3168277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1E48DC28-EBDC-4BE0-9094-D51E4D1A8576}" type="pres">
      <dgm:prSet presAssocID="{75D710BC-0A2E-41BA-9079-C991342DE102}" presName="node" presStyleLbl="vennNode1" presStyleIdx="1" presStyleCnt="5" custScaleX="161172" custScaleY="102242" custRadScaleRad="99568" custRadScaleInc="577">
        <dgm:presLayoutVars>
          <dgm:bulletEnabled val="1"/>
        </dgm:presLayoutVars>
      </dgm:prSet>
      <dgm:spPr>
        <a:xfrm>
          <a:off x="3530272" y="565"/>
          <a:ext cx="1879929" cy="1584138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EB89CB60-213E-431F-B611-84321B4647B1}" type="pres">
      <dgm:prSet presAssocID="{5BAC4697-C10A-479C-A467-68E8955B6DA2}" presName="node" presStyleLbl="vennNode1" presStyleIdx="2" presStyleCnt="5" custScaleX="141879" custScaleY="111708" custRadScaleRad="122823" custRadScaleInc="-164">
        <dgm:presLayoutVars>
          <dgm:bulletEnabled val="1"/>
        </dgm:presLayoutVars>
      </dgm:prSet>
      <dgm:spPr>
        <a:xfrm>
          <a:off x="5506419" y="939465"/>
          <a:ext cx="1823613" cy="1769609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5E756D5E-9AFF-4693-AE03-CDC062CA5968}" type="pres">
      <dgm:prSet presAssocID="{997E45C4-D504-4BFF-B09B-E46031442DD7}" presName="node" presStyleLbl="vennNode1" presStyleIdx="3" presStyleCnt="5" custScaleX="168248" custScaleY="122954" custRadScaleRad="89234" custRadScaleInc="-339">
        <dgm:presLayoutVars>
          <dgm:bulletEnabled val="1"/>
        </dgm:presLayoutVars>
      </dgm:prSet>
      <dgm:spPr>
        <a:xfrm>
          <a:off x="5603072" y="2740117"/>
          <a:ext cx="1860555" cy="1584138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A8CFA5D9-A753-4574-9938-97194594960B}" type="pres">
      <dgm:prSet presAssocID="{4AEB30D6-D986-465F-810F-B922E13B06C7}" presName="node" presStyleLbl="vennNode1" presStyleIdx="4" presStyleCnt="5" custScaleX="141153" custScaleY="124500" custRadScaleRad="123159" custRadScaleInc="2980">
        <dgm:presLayoutVars>
          <dgm:bulletEnabled val="1"/>
        </dgm:presLayoutVars>
      </dgm:prSet>
      <dgm:spPr>
        <a:xfrm>
          <a:off x="1435378" y="861183"/>
          <a:ext cx="2063103" cy="1988252"/>
        </a:xfrm>
      </dgm:spPr>
      <dgm:t>
        <a:bodyPr/>
        <a:lstStyle/>
        <a:p>
          <a:endParaRPr lang="en-US"/>
        </a:p>
      </dgm:t>
    </dgm:pt>
  </dgm:ptLst>
  <dgm:cxnLst>
    <dgm:cxn modelId="{70C19149-4B06-4243-A0F9-D3320AF68405}" type="presOf" srcId="{5BAC4697-C10A-479C-A467-68E8955B6DA2}" destId="{EB89CB60-213E-431F-B611-84321B4647B1}" srcOrd="0" destOrd="0" presId="urn:microsoft.com/office/officeart/2005/8/layout/radial3"/>
    <dgm:cxn modelId="{299752E8-6F36-47B8-9731-41582F32125F}" srcId="{E275C91B-EF79-4BB0-9A34-B42BC43BC036}" destId="{0F7D09EA-D198-4367-BBE2-E9E89FB19D0B}" srcOrd="0" destOrd="0" parTransId="{4BE6F344-8CBC-431D-9083-6F83F47F9612}" sibTransId="{B408B735-932D-47E2-9813-DC4B25ABB9F2}"/>
    <dgm:cxn modelId="{0339386C-A33B-472E-8AFA-4B79543A6F3E}" type="presOf" srcId="{997E45C4-D504-4BFF-B09B-E46031442DD7}" destId="{5E756D5E-9AFF-4693-AE03-CDC062CA5968}" srcOrd="0" destOrd="0" presId="urn:microsoft.com/office/officeart/2005/8/layout/radial3"/>
    <dgm:cxn modelId="{BC6D5432-1F33-49BD-A611-7334115437E8}" srcId="{0F7D09EA-D198-4367-BBE2-E9E89FB19D0B}" destId="{4AEB30D6-D986-465F-810F-B922E13B06C7}" srcOrd="3" destOrd="0" parTransId="{1DAB3FD1-8790-449A-9961-969CED7B0AA2}" sibTransId="{3619C1AB-4D80-4260-B893-EA43220F7B83}"/>
    <dgm:cxn modelId="{A2204622-A730-442A-B74D-8A29602153BB}" type="presOf" srcId="{75D710BC-0A2E-41BA-9079-C991342DE102}" destId="{1E48DC28-EBDC-4BE0-9094-D51E4D1A8576}" srcOrd="0" destOrd="0" presId="urn:microsoft.com/office/officeart/2005/8/layout/radial3"/>
    <dgm:cxn modelId="{C5B08E42-2E34-4223-B4D0-ED62D074A621}" srcId="{E275C91B-EF79-4BB0-9A34-B42BC43BC036}" destId="{A64C42B9-2B58-4546-8C43-6AAF997FEBAC}" srcOrd="1" destOrd="0" parTransId="{8E108F2E-3631-4B96-B416-C0D6E4B1DE4A}" sibTransId="{D1329AF5-4ACF-4D5F-8975-B67D74AA4B01}"/>
    <dgm:cxn modelId="{91FA3EBC-8D24-45C3-BB0C-1FD75931D9D9}" srcId="{0F7D09EA-D198-4367-BBE2-E9E89FB19D0B}" destId="{5BAC4697-C10A-479C-A467-68E8955B6DA2}" srcOrd="1" destOrd="0" parTransId="{363200AF-4036-41BE-A7D8-8725390E1446}" sibTransId="{9D8213F2-CF8E-417D-B5EA-E15D8CF820F6}"/>
    <dgm:cxn modelId="{74772029-0183-49F2-8BB6-45E7C810B32F}" srcId="{0F7D09EA-D198-4367-BBE2-E9E89FB19D0B}" destId="{997E45C4-D504-4BFF-B09B-E46031442DD7}" srcOrd="2" destOrd="0" parTransId="{56C77883-3EB7-483F-9583-6D9320B33748}" sibTransId="{364D25E7-F9D1-4A2D-8A9C-44F6706362EA}"/>
    <dgm:cxn modelId="{620C9BC1-F8B1-49D4-983E-3BD6E91DCEBB}" type="presOf" srcId="{E275C91B-EF79-4BB0-9A34-B42BC43BC036}" destId="{71FC123C-D5F4-4BDB-8ACC-4371CF3E51AD}" srcOrd="0" destOrd="0" presId="urn:microsoft.com/office/officeart/2005/8/layout/radial3"/>
    <dgm:cxn modelId="{B84492EF-2044-43F0-96BD-AE796E1533B0}" type="presOf" srcId="{0F7D09EA-D198-4367-BBE2-E9E89FB19D0B}" destId="{6240F709-AB07-42B9-B8EB-1B2E8746EE72}" srcOrd="0" destOrd="0" presId="urn:microsoft.com/office/officeart/2005/8/layout/radial3"/>
    <dgm:cxn modelId="{B3D32669-8C9B-4363-AE8A-FD30ACD76C60}" type="presOf" srcId="{4AEB30D6-D986-465F-810F-B922E13B06C7}" destId="{A8CFA5D9-A753-4574-9938-97194594960B}" srcOrd="0" destOrd="0" presId="urn:microsoft.com/office/officeart/2005/8/layout/radial3"/>
    <dgm:cxn modelId="{B47BE4BD-5859-40B5-A983-70A3BEC23E74}" srcId="{0F7D09EA-D198-4367-BBE2-E9E89FB19D0B}" destId="{75D710BC-0A2E-41BA-9079-C991342DE102}" srcOrd="0" destOrd="0" parTransId="{A1EF8517-756C-4035-AED8-DFDACA2765BB}" sibTransId="{D33E1982-4B10-4D9D-9F31-E004FD7FDC97}"/>
    <dgm:cxn modelId="{7FAAFAAE-A0B8-4687-92EC-E2B513789F0F}" type="presParOf" srcId="{71FC123C-D5F4-4BDB-8ACC-4371CF3E51AD}" destId="{29FB5735-0E39-4B45-B5D6-888866646622}" srcOrd="0" destOrd="0" presId="urn:microsoft.com/office/officeart/2005/8/layout/radial3"/>
    <dgm:cxn modelId="{CC180C9C-E786-4951-910B-1F7D8390F4C8}" type="presParOf" srcId="{29FB5735-0E39-4B45-B5D6-888866646622}" destId="{6240F709-AB07-42B9-B8EB-1B2E8746EE72}" srcOrd="0" destOrd="0" presId="urn:microsoft.com/office/officeart/2005/8/layout/radial3"/>
    <dgm:cxn modelId="{35864354-E198-48F1-9599-3EBE26D49EB7}" type="presParOf" srcId="{29FB5735-0E39-4B45-B5D6-888866646622}" destId="{1E48DC28-EBDC-4BE0-9094-D51E4D1A8576}" srcOrd="1" destOrd="0" presId="urn:microsoft.com/office/officeart/2005/8/layout/radial3"/>
    <dgm:cxn modelId="{05F7CDF5-A0A9-4E8E-B4F1-2E471457CF25}" type="presParOf" srcId="{29FB5735-0E39-4B45-B5D6-888866646622}" destId="{EB89CB60-213E-431F-B611-84321B4647B1}" srcOrd="2" destOrd="0" presId="urn:microsoft.com/office/officeart/2005/8/layout/radial3"/>
    <dgm:cxn modelId="{3CFC0CE6-8BD6-4873-9584-E22084009D20}" type="presParOf" srcId="{29FB5735-0E39-4B45-B5D6-888866646622}" destId="{5E756D5E-9AFF-4693-AE03-CDC062CA5968}" srcOrd="3" destOrd="0" presId="urn:microsoft.com/office/officeart/2005/8/layout/radial3"/>
    <dgm:cxn modelId="{A21340DD-D19A-4518-9A8E-E262BB023894}" type="presParOf" srcId="{29FB5735-0E39-4B45-B5D6-888866646622}" destId="{A8CFA5D9-A753-4574-9938-97194594960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5" loCatId="relationship" qsTypeId="urn:microsoft.com/office/officeart/2005/8/quickstyle/simple3#1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/>
      <dgm:spPr>
        <a:solidFill>
          <a:srgbClr val="FF7474"/>
        </a:solidFill>
      </dgm:spPr>
      <dgm:t>
        <a:bodyPr/>
        <a:lstStyle/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Укупни расходи и издаци 12.770.147.930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7091EAC-498C-4E8C-B46B-331B042A0C75}">
      <dgm:prSet phldrT="[Text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Коришћење роба и услуга</a:t>
          </a:r>
        </a:p>
        <a:p>
          <a:r>
            <a:rPr lang="ru-RU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2.231.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70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154</a:t>
          </a:r>
          <a:r>
            <a:rPr lang="ru-RU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5263AC43-AEF9-405C-B9BD-C1E77733E429}" type="parTrans" cxnId="{AE26F329-897E-412E-A92A-D95A8804158B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C6F0069-43DC-402D-BD84-1006528FCE04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Субвенције 2.307.545.512 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44D9A023-5F81-4677-8A1D-494A76B02F4A}" type="parTrans" cxnId="{A14346A8-4918-4300-9891-20568D283921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1651A17-950C-49EC-8C35-2517548AE9E6}">
      <dgm:prSet custT="1"/>
      <dgm:spPr>
        <a:solidFill>
          <a:srgbClr val="FFC6C6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Капитални издаци 6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005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265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584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842A79D3-4827-4424-A76D-539154392405}" type="parTrans" cxnId="{E14E4EEE-087E-4E8C-92C7-D48A2C2A60C4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746DA87-483C-4B84-9A22-BC58F96CB23A}">
      <dgm:prSet custT="1"/>
      <dgm:spPr>
        <a:solidFill>
          <a:srgbClr val="63A4F7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Расходи за запослене</a:t>
          </a:r>
        </a:p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99.377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987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8A92D324-8EB2-4984-ADCB-62EACF9FECFF}" type="parTrans" cxnId="{0F519843-417F-4196-AE51-1E900F71077B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329AE49-ECD5-4C13-B90F-CA83B6E6F994}">
      <dgm:prSet custT="1"/>
      <dgm:spPr>
        <a:solidFill>
          <a:srgbClr val="EFF78B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Социјално осигурање и социјална заштита</a:t>
          </a:r>
        </a:p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460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.7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96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985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6A3537F1-6C7A-4D5E-9BC9-14D14BE7BA95}" type="parTrans" cxnId="{47BC94C2-46D4-453B-A292-6076A9F8EE3B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FA5C700-C8EE-4CAC-8DA0-0BA7CA952C72}">
      <dgm:prSet custT="1"/>
      <dgm:spPr>
        <a:solidFill>
          <a:srgbClr val="7CEB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Донације, дотације, трансфери</a:t>
          </a:r>
        </a:p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481.655.207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6970CC38-AACF-4350-BF4D-BD796B05B1FA}" type="parTrans" cxnId="{3BA8FFD8-B6F3-4518-99B6-8F25F307CF52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D01A515-5448-4A3E-A2EC-575448D0F5AA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Остали расходи 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3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8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2.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736</a:t>
          </a: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501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3C8BC949-583D-42C4-9E18-497A2FA6C1D3}" type="parTrans" cxnId="{30638209-A4D1-4BFE-943D-C66C72DB50AF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E26BF5A-34A6-4192-8BEA-D9ECFB941642}">
      <dgm:prSet custT="1"/>
      <dgm:spPr>
        <a:solidFill>
          <a:srgbClr val="FFC00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Средства резерве</a:t>
          </a:r>
        </a:p>
        <a:p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101.</a:t>
          </a:r>
          <a:r>
            <a:rPr lang="sr-Cyrl-RS" sz="18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000.000 динара</a:t>
          </a:r>
          <a:endParaRPr lang="en-US" sz="1800" b="1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053AEA0B-0F73-4DAC-9295-FCA55D0C5C5A}" type="parTrans" cxnId="{C2BA2E7D-A4DC-497F-82AA-B05171512E7B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D7E949A-34B9-4817-A001-09C793E9A633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92407-85C8-4293-862B-0C4E8E85687E}" type="pres">
      <dgm:prSet presAssocID="{9ED1A3B2-A381-4201-823D-E4B4F944886D}" presName="centerShape" presStyleLbl="node0" presStyleIdx="0" presStyleCnt="1" custScaleX="161761" custScaleY="125963" custLinFactNeighborX="-1321" custLinFactNeighborY="1040"/>
      <dgm:spPr/>
      <dgm:t>
        <a:bodyPr/>
        <a:lstStyle/>
        <a:p>
          <a:endParaRPr lang="en-US"/>
        </a:p>
      </dgm:t>
    </dgm:pt>
    <dgm:pt modelId="{C72DD77A-A8FE-43FD-A7CB-D752BACF6F52}" type="pres">
      <dgm:prSet presAssocID="{5263AC43-AEF9-405C-B9BD-C1E77733E429}" presName="parTrans" presStyleLbl="sibTrans2D1" presStyleIdx="0" presStyleCnt="8" custScaleX="175002" custScaleY="77685" custLinFactNeighborX="15155" custLinFactNeighborY="-3776"/>
      <dgm:spPr/>
      <dgm:t>
        <a:bodyPr/>
        <a:lstStyle/>
        <a:p>
          <a:endParaRPr lang="en-US"/>
        </a:p>
      </dgm:t>
    </dgm:pt>
    <dgm:pt modelId="{CA99F10F-8B42-4DE9-8EFE-18D51175FD07}" type="pres">
      <dgm:prSet presAssocID="{5263AC43-AEF9-405C-B9BD-C1E77733E42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F727F150-D5BA-4E15-A286-76FB9C80E395}" type="pres">
      <dgm:prSet presAssocID="{A7091EAC-498C-4E8C-B46B-331B042A0C75}" presName="node" presStyleLbl="node1" presStyleIdx="0" presStyleCnt="8" custScaleX="183028" custScaleY="138076" custRadScaleRad="102889" custRadScaleInc="-11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FE7F4-16AD-4580-92DF-DB5D03DB7D2A}" type="pres">
      <dgm:prSet presAssocID="{6970CC38-AACF-4350-BF4D-BD796B05B1FA}" presName="parTrans" presStyleLbl="sibTrans2D1" presStyleIdx="1" presStyleCnt="8" custAng="15928906" custFlipHor="1" custScaleX="80774" custScaleY="73863" custLinFactNeighborX="-26474" custLinFactNeighborY="20521"/>
      <dgm:spPr/>
      <dgm:t>
        <a:bodyPr/>
        <a:lstStyle/>
        <a:p>
          <a:endParaRPr lang="en-US"/>
        </a:p>
      </dgm:t>
    </dgm:pt>
    <dgm:pt modelId="{F998F38E-AE54-494E-A896-15618CC80C8C}" type="pres">
      <dgm:prSet presAssocID="{6970CC38-AACF-4350-BF4D-BD796B05B1F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332B4B2-27B8-48EC-A2A4-1E7245D27771}" type="pres">
      <dgm:prSet presAssocID="{3FA5C700-C8EE-4CAC-8DA0-0BA7CA952C72}" presName="node" presStyleLbl="node1" presStyleIdx="1" presStyleCnt="8" custScaleX="171179" custScaleY="133256" custRadScaleRad="140887" custRadScaleInc="2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A3F9F-153D-4A8A-A4F2-8BB6704FB0DE}" type="pres">
      <dgm:prSet presAssocID="{8A92D324-8EB2-4984-ADCB-62EACF9FECFF}" presName="parTrans" presStyleLbl="sibTrans2D1" presStyleIdx="2" presStyleCnt="8" custScaleX="131084" custScaleY="62732" custLinFactNeighborX="7066" custLinFactNeighborY="-11615"/>
      <dgm:spPr/>
      <dgm:t>
        <a:bodyPr/>
        <a:lstStyle/>
        <a:p>
          <a:endParaRPr lang="en-US"/>
        </a:p>
      </dgm:t>
    </dgm:pt>
    <dgm:pt modelId="{684892D4-5349-469C-A296-40C43B2B2D4F}" type="pres">
      <dgm:prSet presAssocID="{8A92D324-8EB2-4984-ADCB-62EACF9FECFF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1F427F7-ED2A-443A-82F9-8C6A0505FB80}" type="pres">
      <dgm:prSet presAssocID="{4746DA87-483C-4B84-9A22-BC58F96CB23A}" presName="node" presStyleLbl="node1" presStyleIdx="2" presStyleCnt="8" custScaleX="172803" custScaleY="112058" custRadScaleRad="147392" custRadScaleInc="-10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6D94D-1128-40EE-90DF-4E1B894A79CE}" type="pres">
      <dgm:prSet presAssocID="{6A3537F1-6C7A-4D5E-9BC9-14D14BE7BA95}" presName="parTrans" presStyleLbl="sibTrans2D1" presStyleIdx="3" presStyleCnt="8" custAng="767310" custScaleX="88218" custScaleY="56583" custLinFactNeighborX="9448" custLinFactNeighborY="-30486"/>
      <dgm:spPr/>
      <dgm:t>
        <a:bodyPr/>
        <a:lstStyle/>
        <a:p>
          <a:endParaRPr lang="en-US"/>
        </a:p>
      </dgm:t>
    </dgm:pt>
    <dgm:pt modelId="{967EDBE6-C798-4458-A3BA-0B13BF23B824}" type="pres">
      <dgm:prSet presAssocID="{6A3537F1-6C7A-4D5E-9BC9-14D14BE7BA9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88EFF353-3324-49CE-BF75-2087594A13B1}" type="pres">
      <dgm:prSet presAssocID="{8329AE49-ECD5-4C13-B90F-CA83B6E6F994}" presName="node" presStyleLbl="node1" presStyleIdx="3" presStyleCnt="8" custScaleX="182274" custScaleY="133146" custRadScaleRad="148971" custRadScaleInc="-46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6D29C-A450-4C1E-B312-D942740C52CD}" type="pres">
      <dgm:prSet presAssocID="{44D9A023-5F81-4677-8A1D-494A76B02F4A}" presName="parTrans" presStyleLbl="sibTrans2D1" presStyleIdx="4" presStyleCnt="8" custScaleX="180055" custScaleY="74954" custLinFactNeighborX="9673" custLinFactNeighborY="9335"/>
      <dgm:spPr/>
      <dgm:t>
        <a:bodyPr/>
        <a:lstStyle/>
        <a:p>
          <a:endParaRPr lang="en-US"/>
        </a:p>
      </dgm:t>
    </dgm:pt>
    <dgm:pt modelId="{EAB85751-A258-4FB7-B44B-F9DF6EAF37BA}" type="pres">
      <dgm:prSet presAssocID="{44D9A023-5F81-4677-8A1D-494A76B02F4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1ACAFD2-437E-4F77-8242-F3B7E7C9671B}" type="pres">
      <dgm:prSet presAssocID="{9C6F0069-43DC-402D-BD84-1006528FCE04}" presName="node" presStyleLbl="node1" presStyleIdx="4" presStyleCnt="8" custScaleX="170017" custScaleY="137457" custRadScaleRad="109012" custRadScaleInc="-6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224C1-0D45-4F75-99AF-4E4942F1E78A}" type="pres">
      <dgm:prSet presAssocID="{3C8BC949-583D-42C4-9E18-497A2FA6C1D3}" presName="parTrans" presStyleLbl="sibTrans2D1" presStyleIdx="5" presStyleCnt="8" custScaleX="61785" custScaleY="80537" custLinFactNeighborX="-9146" custLinFactNeighborY="-12307"/>
      <dgm:spPr/>
      <dgm:t>
        <a:bodyPr/>
        <a:lstStyle/>
        <a:p>
          <a:endParaRPr lang="en-US"/>
        </a:p>
      </dgm:t>
    </dgm:pt>
    <dgm:pt modelId="{1E04D730-7F5E-4333-9710-F873C249E8A6}" type="pres">
      <dgm:prSet presAssocID="{3C8BC949-583D-42C4-9E18-497A2FA6C1D3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996303A-B59B-4F1E-824B-85377C9D750B}" type="pres">
      <dgm:prSet presAssocID="{ED01A515-5448-4A3E-A2EC-575448D0F5AA}" presName="node" presStyleLbl="node1" presStyleIdx="5" presStyleCnt="8" custScaleX="170369" custScaleY="127755" custRadScaleRad="155093" custRadScaleInc="78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EC282-E191-4DC6-BFF0-21F26C6032A8}" type="pres">
      <dgm:prSet presAssocID="{053AEA0B-0F73-4DAC-9295-FCA55D0C5C5A}" presName="parTrans" presStyleLbl="sibTrans2D1" presStyleIdx="6" presStyleCnt="8" custScaleX="110105" custScaleY="63319"/>
      <dgm:spPr/>
      <dgm:t>
        <a:bodyPr/>
        <a:lstStyle/>
        <a:p>
          <a:endParaRPr lang="en-US"/>
        </a:p>
      </dgm:t>
    </dgm:pt>
    <dgm:pt modelId="{A5619D8C-69B2-4845-A831-4D5D7F664CE7}" type="pres">
      <dgm:prSet presAssocID="{053AEA0B-0F73-4DAC-9295-FCA55D0C5C5A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6F89D12-D227-4D54-8E52-322F6882D20F}" type="pres">
      <dgm:prSet presAssocID="{AE26BF5A-34A6-4192-8BEA-D9ECFB941642}" presName="node" presStyleLbl="node1" presStyleIdx="6" presStyleCnt="8" custScaleX="173396" custScaleY="116259" custRadScaleRad="146655" custRadScaleInc="2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40494-6709-487A-B1B4-51A9361C9430}" type="pres">
      <dgm:prSet presAssocID="{842A79D3-4827-4424-A76D-539154392405}" presName="parTrans" presStyleLbl="sibTrans2D1" presStyleIdx="7" presStyleCnt="8" custScaleX="72999" custScaleY="53572" custLinFactNeighborX="-14844" custLinFactNeighborY="-4064"/>
      <dgm:spPr/>
      <dgm:t>
        <a:bodyPr/>
        <a:lstStyle/>
        <a:p>
          <a:endParaRPr lang="en-US"/>
        </a:p>
      </dgm:t>
    </dgm:pt>
    <dgm:pt modelId="{2C37DD29-25DB-406C-A913-8E4A3B7E76DF}" type="pres">
      <dgm:prSet presAssocID="{842A79D3-4827-4424-A76D-539154392405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3B3D5AF4-D1CF-459D-B51A-2458ECFC7A02}" type="pres">
      <dgm:prSet presAssocID="{91651A17-950C-49EC-8C35-2517548AE9E6}" presName="node" presStyleLbl="node1" presStyleIdx="7" presStyleCnt="8" custScaleX="186424" custScaleY="129000" custRadScaleRad="160006" custRadScaleInc="-2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FCA2D-2B7A-4D18-A425-7D1F6C7955D9}" type="presOf" srcId="{3C8BC949-583D-42C4-9E18-497A2FA6C1D3}" destId="{668224C1-0D45-4F75-99AF-4E4942F1E78A}" srcOrd="0" destOrd="0" presId="urn:microsoft.com/office/officeart/2005/8/layout/radial5"/>
    <dgm:cxn modelId="{1B8451F0-C339-4552-892D-E5C35CF919CF}" type="presOf" srcId="{5263AC43-AEF9-405C-B9BD-C1E77733E429}" destId="{CA99F10F-8B42-4DE9-8EFE-18D51175FD07}" srcOrd="1" destOrd="0" presId="urn:microsoft.com/office/officeart/2005/8/layout/radial5"/>
    <dgm:cxn modelId="{2C612412-1EC7-4B35-9B1C-55F31B48EF83}" type="presOf" srcId="{3C8BC949-583D-42C4-9E18-497A2FA6C1D3}" destId="{1E04D730-7F5E-4333-9710-F873C249E8A6}" srcOrd="1" destOrd="0" presId="urn:microsoft.com/office/officeart/2005/8/layout/radial5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29D67F2F-33F7-4CD7-9CC9-A17353D918B1}" type="presOf" srcId="{AE26BF5A-34A6-4192-8BEA-D9ECFB941642}" destId="{96F89D12-D227-4D54-8E52-322F6882D20F}" srcOrd="0" destOrd="0" presId="urn:microsoft.com/office/officeart/2005/8/layout/radial5"/>
    <dgm:cxn modelId="{2A85C9B0-4223-43D8-9EB4-C413B6ECF7E2}" type="presOf" srcId="{44D9A023-5F81-4677-8A1D-494A76B02F4A}" destId="{EAB85751-A258-4FB7-B44B-F9DF6EAF37BA}" srcOrd="1" destOrd="0" presId="urn:microsoft.com/office/officeart/2005/8/layout/radial5"/>
    <dgm:cxn modelId="{906DBBBF-E6C5-4B04-87E0-FADB8C8BA9AE}" type="presOf" srcId="{3FA5C700-C8EE-4CAC-8DA0-0BA7CA952C72}" destId="{D332B4B2-27B8-48EC-A2A4-1E7245D27771}" srcOrd="0" destOrd="0" presId="urn:microsoft.com/office/officeart/2005/8/layout/radial5"/>
    <dgm:cxn modelId="{0DA1A53B-770B-44E9-9928-D1830F0B1D54}" type="presOf" srcId="{6A3537F1-6C7A-4D5E-9BC9-14D14BE7BA95}" destId="{967EDBE6-C798-4458-A3BA-0B13BF23B824}" srcOrd="1" destOrd="0" presId="urn:microsoft.com/office/officeart/2005/8/layout/radial5"/>
    <dgm:cxn modelId="{74F01999-6F03-456E-B856-568BA6405952}" type="presOf" srcId="{6970CC38-AACF-4350-BF4D-BD796B05B1FA}" destId="{BDAFE7F4-16AD-4580-92DF-DB5D03DB7D2A}" srcOrd="0" destOrd="0" presId="urn:microsoft.com/office/officeart/2005/8/layout/radial5"/>
    <dgm:cxn modelId="{1DDFA50B-3AC7-4864-B43B-5EA7B61DA015}" type="presOf" srcId="{A7091EAC-498C-4E8C-B46B-331B042A0C75}" destId="{F727F150-D5BA-4E15-A286-76FB9C80E395}" srcOrd="0" destOrd="0" presId="urn:microsoft.com/office/officeart/2005/8/layout/radial5"/>
    <dgm:cxn modelId="{C6151392-314D-40D0-A5D4-311AF481D0B7}" type="presOf" srcId="{6970CC38-AACF-4350-BF4D-BD796B05B1FA}" destId="{F998F38E-AE54-494E-A896-15618CC80C8C}" srcOrd="1" destOrd="0" presId="urn:microsoft.com/office/officeart/2005/8/layout/radial5"/>
    <dgm:cxn modelId="{5A48F705-37EA-4BB1-97EC-CC3CF33DE7A2}" type="presOf" srcId="{8A92D324-8EB2-4984-ADCB-62EACF9FECFF}" destId="{A74A3F9F-153D-4A8A-A4F2-8BB6704FB0DE}" srcOrd="0" destOrd="0" presId="urn:microsoft.com/office/officeart/2005/8/layout/radial5"/>
    <dgm:cxn modelId="{23DE82B5-A501-49BD-9A12-47E804FDB642}" type="presOf" srcId="{5263AC43-AEF9-405C-B9BD-C1E77733E429}" destId="{C72DD77A-A8FE-43FD-A7CB-D752BACF6F52}" srcOrd="0" destOrd="0" presId="urn:microsoft.com/office/officeart/2005/8/layout/radial5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5979E2FF-20CD-4B94-85BD-18D00D49D6EB}" type="presOf" srcId="{B1BE2A8E-285E-4C69-9BFF-CE48B252AA50}" destId="{0D7E949A-34B9-4817-A001-09C793E9A633}" srcOrd="0" destOrd="0" presId="urn:microsoft.com/office/officeart/2005/8/layout/radial5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B94E9269-8A9D-4030-9C12-376BCFE8422B}" type="presOf" srcId="{91651A17-950C-49EC-8C35-2517548AE9E6}" destId="{3B3D5AF4-D1CF-459D-B51A-2458ECFC7A02}" srcOrd="0" destOrd="0" presId="urn:microsoft.com/office/officeart/2005/8/layout/radial5"/>
    <dgm:cxn modelId="{4BD8F90D-5A5B-4300-A4BD-9DF9C405073F}" type="presOf" srcId="{842A79D3-4827-4424-A76D-539154392405}" destId="{2C37DD29-25DB-406C-A913-8E4A3B7E76DF}" srcOrd="1" destOrd="0" presId="urn:microsoft.com/office/officeart/2005/8/layout/radial5"/>
    <dgm:cxn modelId="{B3D8A816-8F1F-4498-A1CF-D19E9DE4C537}" type="presOf" srcId="{9C6F0069-43DC-402D-BD84-1006528FCE04}" destId="{A1ACAFD2-437E-4F77-8242-F3B7E7C9671B}" srcOrd="0" destOrd="0" presId="urn:microsoft.com/office/officeart/2005/8/layout/radial5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E78EFE8E-7C41-41E7-A6E8-9D12CA3A7C38}" type="presOf" srcId="{053AEA0B-0F73-4DAC-9295-FCA55D0C5C5A}" destId="{A5619D8C-69B2-4845-A831-4D5D7F664CE7}" srcOrd="1" destOrd="0" presId="urn:microsoft.com/office/officeart/2005/8/layout/radial5"/>
    <dgm:cxn modelId="{6BAC5D70-A952-4502-AA46-13DAF5685C1F}" type="presOf" srcId="{6A3537F1-6C7A-4D5E-9BC9-14D14BE7BA95}" destId="{1436D94D-1128-40EE-90DF-4E1B894A79CE}" srcOrd="0" destOrd="0" presId="urn:microsoft.com/office/officeart/2005/8/layout/radial5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9458893-631F-40E8-A811-53E947D03078}" type="presOf" srcId="{842A79D3-4827-4424-A76D-539154392405}" destId="{F8A40494-6709-487A-B1B4-51A9361C9430}" srcOrd="0" destOrd="0" presId="urn:microsoft.com/office/officeart/2005/8/layout/radial5"/>
    <dgm:cxn modelId="{1C5873AE-5A12-4DB4-A393-92B19CAFCAED}" type="presOf" srcId="{ED01A515-5448-4A3E-A2EC-575448D0F5AA}" destId="{6996303A-B59B-4F1E-824B-85377C9D750B}" srcOrd="0" destOrd="0" presId="urn:microsoft.com/office/officeart/2005/8/layout/radial5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9B660C6B-DD13-4CC6-A61A-309D8CE450D4}" type="presOf" srcId="{8329AE49-ECD5-4C13-B90F-CA83B6E6F994}" destId="{88EFF353-3324-49CE-BF75-2087594A13B1}" srcOrd="0" destOrd="0" presId="urn:microsoft.com/office/officeart/2005/8/layout/radial5"/>
    <dgm:cxn modelId="{CBB496F3-CDD2-4A96-B6D3-49F1C5094012}" type="presOf" srcId="{4746DA87-483C-4B84-9A22-BC58F96CB23A}" destId="{41F427F7-ED2A-443A-82F9-8C6A0505FB80}" srcOrd="0" destOrd="0" presId="urn:microsoft.com/office/officeart/2005/8/layout/radial5"/>
    <dgm:cxn modelId="{9760678B-59F9-420E-AD14-540C78E99BF0}" type="presOf" srcId="{44D9A023-5F81-4677-8A1D-494A76B02F4A}" destId="{01E6D29C-A450-4C1E-B312-D942740C52CD}" srcOrd="0" destOrd="0" presId="urn:microsoft.com/office/officeart/2005/8/layout/radial5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629BA823-0F18-4F1A-96DC-949B82D6CE7C}" type="presOf" srcId="{053AEA0B-0F73-4DAC-9295-FCA55D0C5C5A}" destId="{425EC282-E191-4DC6-BFF0-21F26C6032A8}" srcOrd="0" destOrd="0" presId="urn:microsoft.com/office/officeart/2005/8/layout/radial5"/>
    <dgm:cxn modelId="{3302CC2B-5F77-4381-B30C-4D8A2362B0D4}" type="presOf" srcId="{8A92D324-8EB2-4984-ADCB-62EACF9FECFF}" destId="{684892D4-5349-469C-A296-40C43B2B2D4F}" srcOrd="1" destOrd="0" presId="urn:microsoft.com/office/officeart/2005/8/layout/radial5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E60F8EAE-00BA-408C-9C6E-C440380A6881}" type="presOf" srcId="{9ED1A3B2-A381-4201-823D-E4B4F944886D}" destId="{03B92407-85C8-4293-862B-0C4E8E85687E}" srcOrd="0" destOrd="0" presId="urn:microsoft.com/office/officeart/2005/8/layout/radial5"/>
    <dgm:cxn modelId="{FCACC82A-D5B5-4548-A98A-ED7092FA051E}" type="presParOf" srcId="{0D7E949A-34B9-4817-A001-09C793E9A633}" destId="{03B92407-85C8-4293-862B-0C4E8E85687E}" srcOrd="0" destOrd="0" presId="urn:microsoft.com/office/officeart/2005/8/layout/radial5"/>
    <dgm:cxn modelId="{A87D8AC1-81DC-44CE-B19E-920133DCA52F}" type="presParOf" srcId="{0D7E949A-34B9-4817-A001-09C793E9A633}" destId="{C72DD77A-A8FE-43FD-A7CB-D752BACF6F52}" srcOrd="1" destOrd="0" presId="urn:microsoft.com/office/officeart/2005/8/layout/radial5"/>
    <dgm:cxn modelId="{4E4C3F15-6305-435D-8686-2E99F30E3B82}" type="presParOf" srcId="{C72DD77A-A8FE-43FD-A7CB-D752BACF6F52}" destId="{CA99F10F-8B42-4DE9-8EFE-18D51175FD07}" srcOrd="0" destOrd="0" presId="urn:microsoft.com/office/officeart/2005/8/layout/radial5"/>
    <dgm:cxn modelId="{34DF81D7-5D31-4307-A54F-4475901A124B}" type="presParOf" srcId="{0D7E949A-34B9-4817-A001-09C793E9A633}" destId="{F727F150-D5BA-4E15-A286-76FB9C80E395}" srcOrd="2" destOrd="0" presId="urn:microsoft.com/office/officeart/2005/8/layout/radial5"/>
    <dgm:cxn modelId="{B9D4D1F5-5827-45CC-9814-B5A78C248A9C}" type="presParOf" srcId="{0D7E949A-34B9-4817-A001-09C793E9A633}" destId="{BDAFE7F4-16AD-4580-92DF-DB5D03DB7D2A}" srcOrd="3" destOrd="0" presId="urn:microsoft.com/office/officeart/2005/8/layout/radial5"/>
    <dgm:cxn modelId="{FB5EA64A-1701-431B-A70F-EF9F870A8B52}" type="presParOf" srcId="{BDAFE7F4-16AD-4580-92DF-DB5D03DB7D2A}" destId="{F998F38E-AE54-494E-A896-15618CC80C8C}" srcOrd="0" destOrd="0" presId="urn:microsoft.com/office/officeart/2005/8/layout/radial5"/>
    <dgm:cxn modelId="{40D1835E-EAC6-4771-A9D4-E5B5EC17D998}" type="presParOf" srcId="{0D7E949A-34B9-4817-A001-09C793E9A633}" destId="{D332B4B2-27B8-48EC-A2A4-1E7245D27771}" srcOrd="4" destOrd="0" presId="urn:microsoft.com/office/officeart/2005/8/layout/radial5"/>
    <dgm:cxn modelId="{3F40541C-FE0D-4F7C-863D-5D0880411710}" type="presParOf" srcId="{0D7E949A-34B9-4817-A001-09C793E9A633}" destId="{A74A3F9F-153D-4A8A-A4F2-8BB6704FB0DE}" srcOrd="5" destOrd="0" presId="urn:microsoft.com/office/officeart/2005/8/layout/radial5"/>
    <dgm:cxn modelId="{F1C42138-95F7-44F2-8F93-EAAAFB2E94DF}" type="presParOf" srcId="{A74A3F9F-153D-4A8A-A4F2-8BB6704FB0DE}" destId="{684892D4-5349-469C-A296-40C43B2B2D4F}" srcOrd="0" destOrd="0" presId="urn:microsoft.com/office/officeart/2005/8/layout/radial5"/>
    <dgm:cxn modelId="{13B026C8-1C47-4B13-A82D-24ECBCFBA283}" type="presParOf" srcId="{0D7E949A-34B9-4817-A001-09C793E9A633}" destId="{41F427F7-ED2A-443A-82F9-8C6A0505FB80}" srcOrd="6" destOrd="0" presId="urn:microsoft.com/office/officeart/2005/8/layout/radial5"/>
    <dgm:cxn modelId="{5BBACFCE-66BF-43A1-84EA-3CBC198E8BB1}" type="presParOf" srcId="{0D7E949A-34B9-4817-A001-09C793E9A633}" destId="{1436D94D-1128-40EE-90DF-4E1B894A79CE}" srcOrd="7" destOrd="0" presId="urn:microsoft.com/office/officeart/2005/8/layout/radial5"/>
    <dgm:cxn modelId="{5B791266-608D-477D-A01D-33D3D1C38184}" type="presParOf" srcId="{1436D94D-1128-40EE-90DF-4E1B894A79CE}" destId="{967EDBE6-C798-4458-A3BA-0B13BF23B824}" srcOrd="0" destOrd="0" presId="urn:microsoft.com/office/officeart/2005/8/layout/radial5"/>
    <dgm:cxn modelId="{A390C661-6D6B-47B9-8DDC-7085E74F8F12}" type="presParOf" srcId="{0D7E949A-34B9-4817-A001-09C793E9A633}" destId="{88EFF353-3324-49CE-BF75-2087594A13B1}" srcOrd="8" destOrd="0" presId="urn:microsoft.com/office/officeart/2005/8/layout/radial5"/>
    <dgm:cxn modelId="{761B5CE3-9BD4-47BF-ADE5-258F736F7C14}" type="presParOf" srcId="{0D7E949A-34B9-4817-A001-09C793E9A633}" destId="{01E6D29C-A450-4C1E-B312-D942740C52CD}" srcOrd="9" destOrd="0" presId="urn:microsoft.com/office/officeart/2005/8/layout/radial5"/>
    <dgm:cxn modelId="{AC945872-46A4-46FC-B72D-4786BEA4A6B4}" type="presParOf" srcId="{01E6D29C-A450-4C1E-B312-D942740C52CD}" destId="{EAB85751-A258-4FB7-B44B-F9DF6EAF37BA}" srcOrd="0" destOrd="0" presId="urn:microsoft.com/office/officeart/2005/8/layout/radial5"/>
    <dgm:cxn modelId="{9F4C79E2-4F4E-4125-9114-012D9EB2A2F5}" type="presParOf" srcId="{0D7E949A-34B9-4817-A001-09C793E9A633}" destId="{A1ACAFD2-437E-4F77-8242-F3B7E7C9671B}" srcOrd="10" destOrd="0" presId="urn:microsoft.com/office/officeart/2005/8/layout/radial5"/>
    <dgm:cxn modelId="{F98A670F-EA5C-4E28-A7D0-11318C77B58E}" type="presParOf" srcId="{0D7E949A-34B9-4817-A001-09C793E9A633}" destId="{668224C1-0D45-4F75-99AF-4E4942F1E78A}" srcOrd="11" destOrd="0" presId="urn:microsoft.com/office/officeart/2005/8/layout/radial5"/>
    <dgm:cxn modelId="{BFF210BE-40B7-45A6-93CE-6BAB154B4566}" type="presParOf" srcId="{668224C1-0D45-4F75-99AF-4E4942F1E78A}" destId="{1E04D730-7F5E-4333-9710-F873C249E8A6}" srcOrd="0" destOrd="0" presId="urn:microsoft.com/office/officeart/2005/8/layout/radial5"/>
    <dgm:cxn modelId="{91556404-A77B-4EED-92CF-D94E3ED8A44C}" type="presParOf" srcId="{0D7E949A-34B9-4817-A001-09C793E9A633}" destId="{6996303A-B59B-4F1E-824B-85377C9D750B}" srcOrd="12" destOrd="0" presId="urn:microsoft.com/office/officeart/2005/8/layout/radial5"/>
    <dgm:cxn modelId="{3830798D-E01C-4EAC-9F60-089104A60C1A}" type="presParOf" srcId="{0D7E949A-34B9-4817-A001-09C793E9A633}" destId="{425EC282-E191-4DC6-BFF0-21F26C6032A8}" srcOrd="13" destOrd="0" presId="urn:microsoft.com/office/officeart/2005/8/layout/radial5"/>
    <dgm:cxn modelId="{821FDBF3-8599-4058-9BF9-9A42559B86CA}" type="presParOf" srcId="{425EC282-E191-4DC6-BFF0-21F26C6032A8}" destId="{A5619D8C-69B2-4845-A831-4D5D7F664CE7}" srcOrd="0" destOrd="0" presId="urn:microsoft.com/office/officeart/2005/8/layout/radial5"/>
    <dgm:cxn modelId="{C5426863-2DC8-4903-B2F5-2E07F898AABC}" type="presParOf" srcId="{0D7E949A-34B9-4817-A001-09C793E9A633}" destId="{96F89D12-D227-4D54-8E52-322F6882D20F}" srcOrd="14" destOrd="0" presId="urn:microsoft.com/office/officeart/2005/8/layout/radial5"/>
    <dgm:cxn modelId="{9FE01438-8B6A-4F8D-900A-C98FE5F4E3A3}" type="presParOf" srcId="{0D7E949A-34B9-4817-A001-09C793E9A633}" destId="{F8A40494-6709-487A-B1B4-51A9361C9430}" srcOrd="15" destOrd="0" presId="urn:microsoft.com/office/officeart/2005/8/layout/radial5"/>
    <dgm:cxn modelId="{100FBC64-E7CE-4F57-8EC8-4A6051751857}" type="presParOf" srcId="{F8A40494-6709-487A-B1B4-51A9361C9430}" destId="{2C37DD29-25DB-406C-A913-8E4A3B7E76DF}" srcOrd="0" destOrd="0" presId="urn:microsoft.com/office/officeart/2005/8/layout/radial5"/>
    <dgm:cxn modelId="{7C65A330-1F9A-4D0C-A0A7-6729B5CACA0A}" type="presParOf" srcId="{0D7E949A-34B9-4817-A001-09C793E9A633}" destId="{3B3D5AF4-D1CF-459D-B51A-2458ECFC7A0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0BC192-3399-4362-81D6-079968C251CA}" type="doc">
      <dgm:prSet loTypeId="urn:microsoft.com/office/officeart/2005/8/layout/vList5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sr-Latn-CS"/>
        </a:p>
      </dgm:t>
    </dgm:pt>
    <dgm:pt modelId="{7DD5D7A5-8B60-4698-B1A2-130452F51E21}">
      <dgm:prSet phldr="0" custT="1"/>
      <dgm:spPr>
        <a:solidFill>
          <a:srgbClr val="EFF78B"/>
        </a:solidFill>
      </dgm:spPr>
      <dgm:t>
        <a:bodyPr vert="horz" wrap="square"/>
        <a:lstStyle/>
        <a:p>
          <a:pPr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Подстицај самозапошљавању у износу од </a:t>
          </a:r>
          <a:r>
            <a:rPr lang="sr-Cyrl-RS" sz="18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8.000.000,00</a:t>
          </a:r>
          <a:r>
            <a:rPr lang="sr-Cyrl-RS" sz="1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 динара</a:t>
          </a:r>
          <a:endParaRPr lang="sr-Latn-CS" sz="1800" dirty="0">
            <a:solidFill>
              <a:schemeClr val="tx1"/>
            </a:solidFill>
            <a:latin typeface="Times New Roman" panose="02020603050405020304" pitchFamily="18" charset="0"/>
            <a:ea typeface="Cambria Math" panose="02040503050406030204" pitchFamily="18" charset="0"/>
            <a:cs typeface="Times New Roman" panose="02020603050405020304" pitchFamily="18" charset="0"/>
          </a:endParaRPr>
        </a:p>
      </dgm:t>
    </dgm:pt>
    <dgm:pt modelId="{41C0DAD5-E5A2-488E-9689-4FCE25ECE8B3}" type="parTrans" cxnId="{D7130529-2179-4E2D-8F19-294DD5DC9402}">
      <dgm:prSet/>
      <dgm:spPr/>
      <dgm:t>
        <a:bodyPr/>
        <a:lstStyle/>
        <a:p>
          <a:endParaRPr lang="sr-Latn-C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ABCA27E-1E02-49F8-8D68-E2F7818382F4}" type="sibTrans" cxnId="{D7130529-2179-4E2D-8F19-294DD5DC9402}">
      <dgm:prSet/>
      <dgm:spPr/>
      <dgm:t>
        <a:bodyPr/>
        <a:lstStyle/>
        <a:p>
          <a:endParaRPr lang="sr-Latn-C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62B5BDF-F010-4342-B513-78943D472E0E}">
      <dgm:prSet phldr="0" custT="1"/>
      <dgm:spPr>
        <a:solidFill>
          <a:schemeClr val="accent3">
            <a:lumMod val="40000"/>
            <a:lumOff val="60000"/>
          </a:schemeClr>
        </a:solidFill>
      </dgm:spPr>
      <dgm:t>
        <a:bodyPr vert="horz" wrap="square"/>
        <a:lstStyle/>
        <a:p>
          <a:pPr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Јавни радови у износу од  </a:t>
          </a:r>
          <a:r>
            <a:rPr lang="sr-Cyrl-RS" sz="18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55.000.000,00</a:t>
          </a:r>
          <a:r>
            <a:rPr lang="sr-Cyrl-RS" sz="1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 динара</a:t>
          </a:r>
          <a:endParaRPr lang="sr-Latn-CS" sz="1800" dirty="0">
            <a:solidFill>
              <a:schemeClr val="tx1"/>
            </a:solidFill>
            <a:latin typeface="Times New Roman" panose="02020603050405020304" pitchFamily="18" charset="0"/>
            <a:ea typeface="Cambria Math" panose="02040503050406030204" pitchFamily="18" charset="0"/>
            <a:cs typeface="Times New Roman" panose="02020603050405020304" pitchFamily="18" charset="0"/>
          </a:endParaRPr>
        </a:p>
      </dgm:t>
    </dgm:pt>
    <dgm:pt modelId="{57394A0C-2F10-4D6F-A5E3-D4B591EF5BE2}" type="parTrans" cxnId="{B5597F5D-E5B7-4835-915B-A27A4CC94207}">
      <dgm:prSet/>
      <dgm:spPr/>
      <dgm:t>
        <a:bodyPr/>
        <a:lstStyle/>
        <a:p>
          <a:endParaRPr lang="sr-Latn-C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81BE8D6-EE39-4690-A41F-5775EED49BA3}" type="sibTrans" cxnId="{B5597F5D-E5B7-4835-915B-A27A4CC94207}">
      <dgm:prSet/>
      <dgm:spPr/>
      <dgm:t>
        <a:bodyPr/>
        <a:lstStyle/>
        <a:p>
          <a:endParaRPr lang="sr-Latn-C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E72F5CA-1562-4B0A-B39B-AB8BF7F2408A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sr-Cyrl-RS" sz="1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Стручна пракса у износу од  </a:t>
          </a:r>
          <a:r>
            <a:rPr lang="sr-Cyrl-RS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20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.</a:t>
          </a:r>
          <a:r>
            <a:rPr lang="sr-Cyrl-RS" sz="18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000.000,00 </a:t>
          </a:r>
          <a:r>
            <a:rPr lang="sr-Cyrl-RS" sz="18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динара</a:t>
          </a:r>
          <a:endParaRPr lang="sr-Latn-CS" sz="1800" dirty="0">
            <a:solidFill>
              <a:schemeClr val="tx1"/>
            </a:solidFill>
            <a:latin typeface="Times New Roman" panose="02020603050405020304" pitchFamily="18" charset="0"/>
            <a:ea typeface="Cambria Math" panose="02040503050406030204" pitchFamily="18" charset="0"/>
            <a:cs typeface="Times New Roman" panose="02020603050405020304" pitchFamily="18" charset="0"/>
          </a:endParaRPr>
        </a:p>
      </dgm:t>
    </dgm:pt>
    <dgm:pt modelId="{4AA17C84-8C6A-4209-A8E4-5B193A2CDB75}" type="parTrans" cxnId="{1D06254E-42BD-4518-AA4F-FCBD3E0E0F47}">
      <dgm:prSet/>
      <dgm:spPr/>
      <dgm:t>
        <a:bodyPr/>
        <a:lstStyle/>
        <a:p>
          <a:endParaRPr lang="sr-Latn-C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2702F90-749C-4842-A949-45F729257A3A}" type="sibTrans" cxnId="{1D06254E-42BD-4518-AA4F-FCBD3E0E0F47}">
      <dgm:prSet/>
      <dgm:spPr/>
      <dgm:t>
        <a:bodyPr/>
        <a:lstStyle/>
        <a:p>
          <a:endParaRPr lang="sr-Latn-C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BBA8ED3-071B-433E-BE48-0B917FB85D0C}" type="pres">
      <dgm:prSet presAssocID="{B40BC192-3399-4362-81D6-079968C251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6390A-EA8A-4E14-8402-E0419C6E3B88}" type="pres">
      <dgm:prSet presAssocID="{7DD5D7A5-8B60-4698-B1A2-130452F51E21}" presName="linNode" presStyleCnt="0"/>
      <dgm:spPr/>
    </dgm:pt>
    <dgm:pt modelId="{D800AD80-56D5-43BC-826A-E20E85215688}" type="pres">
      <dgm:prSet presAssocID="{7DD5D7A5-8B60-4698-B1A2-130452F51E21}" presName="parentText" presStyleLbl="node1" presStyleIdx="0" presStyleCnt="3" custScaleX="277778" custScaleY="68734" custLinFactNeighborX="1" custLinFactNeighborY="74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B6862-8207-41F5-B2F4-40EEF87E0B68}" type="pres">
      <dgm:prSet presAssocID="{0ABCA27E-1E02-49F8-8D68-E2F7818382F4}" presName="sp" presStyleCnt="0"/>
      <dgm:spPr/>
    </dgm:pt>
    <dgm:pt modelId="{775EA932-342C-4C36-8E46-4220DCEB3346}" type="pres">
      <dgm:prSet presAssocID="{E62B5BDF-F010-4342-B513-78943D472E0E}" presName="linNode" presStyleCnt="0"/>
      <dgm:spPr/>
    </dgm:pt>
    <dgm:pt modelId="{C6BB1E02-B467-4B46-875B-6A76DD69AF37}" type="pres">
      <dgm:prSet presAssocID="{E62B5BDF-F010-4342-B513-78943D472E0E}" presName="parentText" presStyleLbl="node1" presStyleIdx="1" presStyleCnt="3" custScaleX="277778" custScaleY="87233" custLinFactNeighborX="-136" custLinFactNeighborY="7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D70AA-22B5-47C8-B050-498B6BD0630D}" type="pres">
      <dgm:prSet presAssocID="{181BE8D6-EE39-4690-A41F-5775EED49BA3}" presName="sp" presStyleCnt="0"/>
      <dgm:spPr/>
    </dgm:pt>
    <dgm:pt modelId="{EA3F2770-4574-455F-87EC-33A248D038D2}" type="pres">
      <dgm:prSet presAssocID="{CE72F5CA-1562-4B0A-B39B-AB8BF7F2408A}" presName="linNode" presStyleCnt="0"/>
      <dgm:spPr/>
    </dgm:pt>
    <dgm:pt modelId="{439CEB91-1AB1-4ADB-8F77-4DFEBD18FA05}" type="pres">
      <dgm:prSet presAssocID="{CE72F5CA-1562-4B0A-B39B-AB8BF7F2408A}" presName="parentText" presStyleLbl="node1" presStyleIdx="2" presStyleCnt="3" custScaleX="277778" custLinFactNeighborX="1" custLinFactNeighborY="147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BB17B5-9179-441B-B4FB-923C627D8E93}" type="presOf" srcId="{E62B5BDF-F010-4342-B513-78943D472E0E}" destId="{C6BB1E02-B467-4B46-875B-6A76DD69AF37}" srcOrd="0" destOrd="0" presId="urn:microsoft.com/office/officeart/2005/8/layout/vList5"/>
    <dgm:cxn modelId="{D7130529-2179-4E2D-8F19-294DD5DC9402}" srcId="{B40BC192-3399-4362-81D6-079968C251CA}" destId="{7DD5D7A5-8B60-4698-B1A2-130452F51E21}" srcOrd="0" destOrd="0" parTransId="{41C0DAD5-E5A2-488E-9689-4FCE25ECE8B3}" sibTransId="{0ABCA27E-1E02-49F8-8D68-E2F7818382F4}"/>
    <dgm:cxn modelId="{E3A78C73-C21C-474A-B1C3-AB76BE85AA63}" type="presOf" srcId="{CE72F5CA-1562-4B0A-B39B-AB8BF7F2408A}" destId="{439CEB91-1AB1-4ADB-8F77-4DFEBD18FA05}" srcOrd="0" destOrd="0" presId="urn:microsoft.com/office/officeart/2005/8/layout/vList5"/>
    <dgm:cxn modelId="{1D06254E-42BD-4518-AA4F-FCBD3E0E0F47}" srcId="{B40BC192-3399-4362-81D6-079968C251CA}" destId="{CE72F5CA-1562-4B0A-B39B-AB8BF7F2408A}" srcOrd="2" destOrd="0" parTransId="{4AA17C84-8C6A-4209-A8E4-5B193A2CDB75}" sibTransId="{52702F90-749C-4842-A949-45F729257A3A}"/>
    <dgm:cxn modelId="{FB18ADDF-0CA2-4B0F-8476-7F292CA90C63}" type="presOf" srcId="{7DD5D7A5-8B60-4698-B1A2-130452F51E21}" destId="{D800AD80-56D5-43BC-826A-E20E85215688}" srcOrd="0" destOrd="0" presId="urn:microsoft.com/office/officeart/2005/8/layout/vList5"/>
    <dgm:cxn modelId="{F3A2553E-D771-42CD-9192-7762367F3151}" type="presOf" srcId="{B40BC192-3399-4362-81D6-079968C251CA}" destId="{2BBA8ED3-071B-433E-BE48-0B917FB85D0C}" srcOrd="0" destOrd="0" presId="urn:microsoft.com/office/officeart/2005/8/layout/vList5"/>
    <dgm:cxn modelId="{B5597F5D-E5B7-4835-915B-A27A4CC94207}" srcId="{B40BC192-3399-4362-81D6-079968C251CA}" destId="{E62B5BDF-F010-4342-B513-78943D472E0E}" srcOrd="1" destOrd="0" parTransId="{57394A0C-2F10-4D6F-A5E3-D4B591EF5BE2}" sibTransId="{181BE8D6-EE39-4690-A41F-5775EED49BA3}"/>
    <dgm:cxn modelId="{72869EDA-0DC1-4846-A3FE-F4BFC6FD405A}" type="presParOf" srcId="{2BBA8ED3-071B-433E-BE48-0B917FB85D0C}" destId="{9546390A-EA8A-4E14-8402-E0419C6E3B88}" srcOrd="0" destOrd="0" presId="urn:microsoft.com/office/officeart/2005/8/layout/vList5"/>
    <dgm:cxn modelId="{8AEDB201-52A5-4EC1-A4CE-1A2030CB196B}" type="presParOf" srcId="{9546390A-EA8A-4E14-8402-E0419C6E3B88}" destId="{D800AD80-56D5-43BC-826A-E20E85215688}" srcOrd="0" destOrd="0" presId="urn:microsoft.com/office/officeart/2005/8/layout/vList5"/>
    <dgm:cxn modelId="{A420DCAE-99A8-4C15-B7E0-40F2F146EA57}" type="presParOf" srcId="{2BBA8ED3-071B-433E-BE48-0B917FB85D0C}" destId="{0A0B6862-8207-41F5-B2F4-40EEF87E0B68}" srcOrd="1" destOrd="0" presId="urn:microsoft.com/office/officeart/2005/8/layout/vList5"/>
    <dgm:cxn modelId="{7A25B323-0D26-4D66-B299-B9537795A7D7}" type="presParOf" srcId="{2BBA8ED3-071B-433E-BE48-0B917FB85D0C}" destId="{775EA932-342C-4C36-8E46-4220DCEB3346}" srcOrd="2" destOrd="0" presId="urn:microsoft.com/office/officeart/2005/8/layout/vList5"/>
    <dgm:cxn modelId="{E0159158-A1B0-488F-B25E-D3D6D9D7529B}" type="presParOf" srcId="{775EA932-342C-4C36-8E46-4220DCEB3346}" destId="{C6BB1E02-B467-4B46-875B-6A76DD69AF37}" srcOrd="0" destOrd="0" presId="urn:microsoft.com/office/officeart/2005/8/layout/vList5"/>
    <dgm:cxn modelId="{EB006AC4-34F2-4BAE-B039-5622CE4412CC}" type="presParOf" srcId="{2BBA8ED3-071B-433E-BE48-0B917FB85D0C}" destId="{646D70AA-22B5-47C8-B050-498B6BD0630D}" srcOrd="3" destOrd="0" presId="urn:microsoft.com/office/officeart/2005/8/layout/vList5"/>
    <dgm:cxn modelId="{E3BC6D3C-6DA8-44AA-8830-C2051583A9D1}" type="presParOf" srcId="{2BBA8ED3-071B-433E-BE48-0B917FB85D0C}" destId="{EA3F2770-4574-455F-87EC-33A248D038D2}" srcOrd="4" destOrd="0" presId="urn:microsoft.com/office/officeart/2005/8/layout/vList5"/>
    <dgm:cxn modelId="{84134C0E-F73A-49A3-86B0-59486D04A46F}" type="presParOf" srcId="{EA3F2770-4574-455F-87EC-33A248D038D2}" destId="{439CEB91-1AB1-4ADB-8F77-4DFEBD18FA0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650322" y="3060340"/>
          <a:ext cx="413629" cy="2477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814" y="0"/>
              </a:lnTo>
              <a:lnTo>
                <a:pt x="206814" y="2477471"/>
              </a:lnTo>
              <a:lnTo>
                <a:pt x="413629" y="24774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1794343" y="4236281"/>
        <a:ext cx="125588" cy="125588"/>
      </dsp:txXfrm>
    </dsp:sp>
    <dsp:sp modelId="{EE8B77DA-77C5-46AD-80A2-BD307CFE9F0A}">
      <dsp:nvSpPr>
        <dsp:cNvPr id="0" name=""/>
        <dsp:cNvSpPr/>
      </dsp:nvSpPr>
      <dsp:spPr>
        <a:xfrm>
          <a:off x="1650322" y="3060340"/>
          <a:ext cx="442863" cy="1691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431" y="0"/>
              </a:lnTo>
              <a:lnTo>
                <a:pt x="221431" y="1691794"/>
              </a:lnTo>
              <a:lnTo>
                <a:pt x="442863" y="169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1828034" y="3862517"/>
        <a:ext cx="87439" cy="87439"/>
      </dsp:txXfrm>
    </dsp:sp>
    <dsp:sp modelId="{531482B3-13DA-4E77-8EF9-7A508768A321}">
      <dsp:nvSpPr>
        <dsp:cNvPr id="0" name=""/>
        <dsp:cNvSpPr/>
      </dsp:nvSpPr>
      <dsp:spPr>
        <a:xfrm>
          <a:off x="1650322" y="3060340"/>
          <a:ext cx="439806" cy="976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03" y="0"/>
              </a:lnTo>
              <a:lnTo>
                <a:pt x="219903" y="976492"/>
              </a:lnTo>
              <a:lnTo>
                <a:pt x="439806" y="976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1843451" y="3521812"/>
        <a:ext cx="53548" cy="53548"/>
      </dsp:txXfrm>
    </dsp:sp>
    <dsp:sp modelId="{25CF5DCC-0AE9-4D09-ABC1-8BE4D97FDFCB}">
      <dsp:nvSpPr>
        <dsp:cNvPr id="0" name=""/>
        <dsp:cNvSpPr/>
      </dsp:nvSpPr>
      <dsp:spPr>
        <a:xfrm>
          <a:off x="1650322" y="1945547"/>
          <a:ext cx="492112" cy="1114792"/>
        </a:xfrm>
        <a:custGeom>
          <a:avLst/>
          <a:gdLst/>
          <a:ahLst/>
          <a:cxnLst/>
          <a:rect l="0" t="0" r="0" b="0"/>
          <a:pathLst>
            <a:path>
              <a:moveTo>
                <a:pt x="0" y="1114792"/>
              </a:moveTo>
              <a:lnTo>
                <a:pt x="246056" y="1114792"/>
              </a:lnTo>
              <a:lnTo>
                <a:pt x="246056" y="0"/>
              </a:lnTo>
              <a:lnTo>
                <a:pt x="4921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1865914" y="2472479"/>
        <a:ext cx="60929" cy="60929"/>
      </dsp:txXfrm>
    </dsp:sp>
    <dsp:sp modelId="{D1C52863-34A6-4E04-9740-6E0567681A8F}">
      <dsp:nvSpPr>
        <dsp:cNvPr id="0" name=""/>
        <dsp:cNvSpPr/>
      </dsp:nvSpPr>
      <dsp:spPr>
        <a:xfrm rot="16200000">
          <a:off x="-873625" y="2237976"/>
          <a:ext cx="3403168" cy="164472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Буџет града Бора се доноси на основу</a:t>
          </a:r>
          <a:endParaRPr lang="en-US" sz="24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-873625" y="2237976"/>
        <a:ext cx="3403168" cy="1644727"/>
      </dsp:txXfrm>
    </dsp:sp>
    <dsp:sp modelId="{AD67EDBF-32B4-495C-A262-4812FBE80932}">
      <dsp:nvSpPr>
        <dsp:cNvPr id="0" name=""/>
        <dsp:cNvSpPr/>
      </dsp:nvSpPr>
      <dsp:spPr>
        <a:xfrm>
          <a:off x="2142435" y="285808"/>
          <a:ext cx="6435966" cy="331947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Закона о финансирању локалне самоуправе,</a:t>
          </a:r>
          <a:endParaRPr lang="sr-Latn-RS" sz="24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Закона о буџетском систему,</a:t>
          </a:r>
          <a:endParaRPr lang="sr-Latn-RS" sz="24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Закон о локалној самоуправи, </a:t>
          </a:r>
          <a:endParaRPr lang="sr-Latn-RS" sz="24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Упутства Министарства финансија за припрему одлуке о буџету за 202</a:t>
          </a:r>
          <a:r>
            <a:rPr lang="en-U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6</a:t>
          </a: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годину</a:t>
          </a:r>
          <a:r>
            <a:rPr lang="en-U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 </a:t>
          </a: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и пројекција за 202</a:t>
          </a:r>
          <a:r>
            <a:rPr lang="en-U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</a:t>
          </a: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и 202</a:t>
          </a:r>
          <a:r>
            <a:rPr lang="en-U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8</a:t>
          </a: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годину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Фискалне стратегије за 202</a:t>
          </a:r>
          <a:r>
            <a:rPr lang="en-U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6</a:t>
          </a: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годину са пројекцијама за 202</a:t>
          </a:r>
          <a:r>
            <a:rPr lang="en-U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</a:t>
          </a: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и 202</a:t>
          </a:r>
          <a:r>
            <a:rPr lang="en-U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8</a:t>
          </a: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 годину</a:t>
          </a:r>
          <a:endParaRPr lang="sr-Latn-RS" sz="24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2142435" y="285808"/>
        <a:ext cx="6435966" cy="3319478"/>
      </dsp:txXfrm>
    </dsp:sp>
    <dsp:sp modelId="{573F9BF2-AC82-43FC-A361-118085DB3D65}">
      <dsp:nvSpPr>
        <dsp:cNvPr id="0" name=""/>
        <dsp:cNvSpPr/>
      </dsp:nvSpPr>
      <dsp:spPr>
        <a:xfrm>
          <a:off x="2090129" y="3741962"/>
          <a:ext cx="6514661" cy="589740"/>
        </a:xfrm>
        <a:prstGeom prst="rect">
          <a:avLst/>
        </a:prstGeom>
        <a:solidFill>
          <a:srgbClr val="B0B0F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Потреба буџетских корисника</a:t>
          </a:r>
          <a:endParaRPr lang="en-US" sz="24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2090129" y="3741962"/>
        <a:ext cx="6514661" cy="589740"/>
      </dsp:txXfrm>
    </dsp:sp>
    <dsp:sp modelId="{B2DE3A8A-BA09-499F-9C72-0630724E4538}">
      <dsp:nvSpPr>
        <dsp:cNvPr id="0" name=""/>
        <dsp:cNvSpPr/>
      </dsp:nvSpPr>
      <dsp:spPr>
        <a:xfrm>
          <a:off x="2093186" y="4469791"/>
          <a:ext cx="6477712" cy="56468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Започетих пројеката из ранијих година</a:t>
          </a:r>
          <a:endParaRPr lang="en-US" sz="24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2093186" y="4469791"/>
        <a:ext cx="6477712" cy="564686"/>
      </dsp:txXfrm>
    </dsp:sp>
    <dsp:sp modelId="{94F14A6F-3CD0-4A17-88D3-6F4D0EB2D4E6}">
      <dsp:nvSpPr>
        <dsp:cNvPr id="0" name=""/>
        <dsp:cNvSpPr/>
      </dsp:nvSpPr>
      <dsp:spPr>
        <a:xfrm>
          <a:off x="2063952" y="5226065"/>
          <a:ext cx="6513908" cy="623491"/>
        </a:xfrm>
        <a:prstGeom prst="rect">
          <a:avLst/>
        </a:prstGeom>
        <a:solidFill>
          <a:srgbClr val="F05E8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* Остварење прошлогодишњег буџета</a:t>
          </a:r>
          <a:endParaRPr lang="en-US" sz="24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2063952" y="5226065"/>
        <a:ext cx="6513908" cy="623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F709-AB07-42B9-B8EB-1B2E8746EE72}">
      <dsp:nvSpPr>
        <dsp:cNvPr id="0" name=""/>
        <dsp:cNvSpPr/>
      </dsp:nvSpPr>
      <dsp:spPr bwMode="white">
        <a:xfrm>
          <a:off x="2568346" y="1228659"/>
          <a:ext cx="3147824" cy="2556483"/>
        </a:xfrm>
        <a:prstGeom prst="ellipse">
          <a:avLst/>
        </a:prstGeom>
        <a:solidFill>
          <a:srgbClr val="63A4F7">
            <a:alpha val="50000"/>
          </a:srgb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Укупно текући приходи</a:t>
          </a:r>
          <a:endParaRPr lang="en-US" sz="18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12.770.147.930 динара</a:t>
          </a:r>
          <a:endParaRPr lang="sr-Latn-RS" sz="18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29334" y="1603047"/>
        <a:ext cx="2225848" cy="1807707"/>
      </dsp:txXfrm>
    </dsp:sp>
    <dsp:sp modelId="{1E48DC28-EBDC-4BE0-9094-D51E4D1A8576}">
      <dsp:nvSpPr>
        <dsp:cNvPr id="0" name=""/>
        <dsp:cNvSpPr/>
      </dsp:nvSpPr>
      <dsp:spPr bwMode="white">
        <a:xfrm>
          <a:off x="2984315" y="-85305"/>
          <a:ext cx="2414070" cy="1531403"/>
        </a:xfrm>
        <a:prstGeom prst="ellipse">
          <a:avLst/>
        </a:prstGeom>
        <a:solidFill>
          <a:srgbClr val="EFF78B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n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Приходи од пореза</a:t>
          </a:r>
          <a:endParaRPr lang="en-US" sz="1600" kern="1200" dirty="0">
            <a:ln>
              <a:noFill/>
            </a:ln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n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5.404.667.</a:t>
          </a:r>
          <a:r>
            <a:rPr lang="sr-Latn-RS" sz="1600" kern="1200" dirty="0">
              <a:ln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</a:t>
          </a:r>
          <a:r>
            <a:rPr lang="sr-Cyrl-RS" sz="1600" kern="1200" dirty="0">
              <a:ln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00 динара</a:t>
          </a:r>
          <a:endParaRPr lang="sr-Latn-RS" sz="1600" kern="1200" dirty="0">
            <a:ln>
              <a:noFill/>
            </a:ln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37847" y="138964"/>
        <a:ext cx="1707006" cy="1082865"/>
      </dsp:txXfrm>
    </dsp:sp>
    <dsp:sp modelId="{EB89CB60-213E-431F-B611-84321B4647B1}">
      <dsp:nvSpPr>
        <dsp:cNvPr id="0" name=""/>
        <dsp:cNvSpPr/>
      </dsp:nvSpPr>
      <dsp:spPr bwMode="white">
        <a:xfrm>
          <a:off x="5507286" y="1779976"/>
          <a:ext cx="2125095" cy="1673187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</a:t>
          </a: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рансфери</a:t>
          </a:r>
          <a:endParaRPr lang="en-U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242.556.863</a:t>
          </a: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динара</a:t>
          </a:r>
          <a:endParaRPr lang="sr-Latn-R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818499" y="2025009"/>
        <a:ext cx="1502669" cy="1183121"/>
      </dsp:txXfrm>
    </dsp:sp>
    <dsp:sp modelId="{5E756D5E-9AFF-4693-AE03-CDC062CA5968}">
      <dsp:nvSpPr>
        <dsp:cNvPr id="0" name=""/>
        <dsp:cNvSpPr/>
      </dsp:nvSpPr>
      <dsp:spPr bwMode="white">
        <a:xfrm>
          <a:off x="2922986" y="3442726"/>
          <a:ext cx="2520056" cy="1841632"/>
        </a:xfrm>
        <a:prstGeom prst="ellipse">
          <a:avLst/>
        </a:prstGeom>
        <a:solidFill>
          <a:srgbClr val="FF7474">
            <a:alpha val="50000"/>
          </a:srgb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Други приходи</a:t>
          </a:r>
          <a:endParaRPr lang="en-U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7.094.666.067 динара</a:t>
          </a:r>
          <a:endParaRPr lang="sr-Latn-R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92040" y="3712427"/>
        <a:ext cx="1781948" cy="1302230"/>
      </dsp:txXfrm>
    </dsp:sp>
    <dsp:sp modelId="{A8CFA5D9-A753-4574-9938-97194594960B}">
      <dsp:nvSpPr>
        <dsp:cNvPr id="0" name=""/>
        <dsp:cNvSpPr/>
      </dsp:nvSpPr>
      <dsp:spPr bwMode="white">
        <a:xfrm>
          <a:off x="716614" y="1577921"/>
          <a:ext cx="2114221" cy="1864789"/>
        </a:xfrm>
        <a:prstGeom prst="ellipse">
          <a:avLst/>
        </a:prstGeom>
        <a:solidFill>
          <a:srgbClr val="975CCB">
            <a:alpha val="50000"/>
          </a:srgb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Примања од продаје нефинансијске имовине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28.</a:t>
          </a: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58.</a:t>
          </a: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000</a:t>
          </a:r>
          <a:r>
            <a:rPr lang="sr-Cyrl-R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sr-Latn-R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26234" y="1851013"/>
        <a:ext cx="1494981" cy="1318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92407-85C8-4293-862B-0C4E8E85687E}">
      <dsp:nvSpPr>
        <dsp:cNvPr id="0" name=""/>
        <dsp:cNvSpPr/>
      </dsp:nvSpPr>
      <dsp:spPr>
        <a:xfrm>
          <a:off x="2861644" y="1937347"/>
          <a:ext cx="2263810" cy="1762825"/>
        </a:xfrm>
        <a:prstGeom prst="ellipse">
          <a:avLst/>
        </a:prstGeom>
        <a:solidFill>
          <a:srgbClr val="FF747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Укупни расходи и издаци 12.770.147.930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3193171" y="2195507"/>
        <a:ext cx="1600756" cy="1246505"/>
      </dsp:txXfrm>
    </dsp:sp>
    <dsp:sp modelId="{C72DD77A-A8FE-43FD-A7CB-D752BACF6F52}">
      <dsp:nvSpPr>
        <dsp:cNvPr id="0" name=""/>
        <dsp:cNvSpPr/>
      </dsp:nvSpPr>
      <dsp:spPr>
        <a:xfrm rot="16139323">
          <a:off x="3808133" y="1524514"/>
          <a:ext cx="401908" cy="369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3864558" y="1653880"/>
        <a:ext cx="291015" cy="221786"/>
      </dsp:txXfrm>
    </dsp:sp>
    <dsp:sp modelId="{F727F150-D5BA-4E15-A286-76FB9C80E395}">
      <dsp:nvSpPr>
        <dsp:cNvPr id="0" name=""/>
        <dsp:cNvSpPr/>
      </dsp:nvSpPr>
      <dsp:spPr>
        <a:xfrm>
          <a:off x="2802349" y="-234854"/>
          <a:ext cx="2305294" cy="173910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Коришћење роба и услуга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2.231.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70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154</a:t>
          </a:r>
          <a:r>
            <a:rPr lang="ru-RU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3139951" y="19833"/>
        <a:ext cx="1630090" cy="1229735"/>
      </dsp:txXfrm>
    </dsp:sp>
    <dsp:sp modelId="{BDAFE7F4-16AD-4580-92DF-DB5D03DB7D2A}">
      <dsp:nvSpPr>
        <dsp:cNvPr id="0" name=""/>
        <dsp:cNvSpPr/>
      </dsp:nvSpPr>
      <dsp:spPr>
        <a:xfrm rot="8076754" flipH="1">
          <a:off x="4780648" y="1746188"/>
          <a:ext cx="476142" cy="351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6206"/>
                <a:satOff val="1863"/>
                <a:lumOff val="-14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6206"/>
                <a:satOff val="1863"/>
                <a:lumOff val="-14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6206"/>
                <a:satOff val="1863"/>
                <a:lumOff val="-14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796342" y="1854008"/>
        <a:ext cx="370705" cy="210874"/>
      </dsp:txXfrm>
    </dsp:sp>
    <dsp:sp modelId="{D332B4B2-27B8-48EC-A2A4-1E7245D27771}">
      <dsp:nvSpPr>
        <dsp:cNvPr id="0" name=""/>
        <dsp:cNvSpPr/>
      </dsp:nvSpPr>
      <dsp:spPr>
        <a:xfrm>
          <a:off x="5266797" y="0"/>
          <a:ext cx="2156052" cy="1678400"/>
        </a:xfrm>
        <a:prstGeom prst="ellipse">
          <a:avLst/>
        </a:prstGeom>
        <a:solidFill>
          <a:srgbClr val="7CEB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Донације, дотације, трансфери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481.655.207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5582544" y="245796"/>
        <a:ext cx="1524558" cy="1186808"/>
      </dsp:txXfrm>
    </dsp:sp>
    <dsp:sp modelId="{A74A3F9F-153D-4A8A-A4F2-8BB6704FB0DE}">
      <dsp:nvSpPr>
        <dsp:cNvPr id="0" name=""/>
        <dsp:cNvSpPr/>
      </dsp:nvSpPr>
      <dsp:spPr>
        <a:xfrm rot="21407660">
          <a:off x="5262457" y="2529244"/>
          <a:ext cx="557648" cy="298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2411"/>
                <a:satOff val="3725"/>
                <a:lumOff val="-29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32411"/>
                <a:satOff val="3725"/>
                <a:lumOff val="-29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2411"/>
                <a:satOff val="3725"/>
                <a:lumOff val="-29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262527" y="2591447"/>
        <a:ext cx="468100" cy="179095"/>
      </dsp:txXfrm>
    </dsp:sp>
    <dsp:sp modelId="{41F427F7-ED2A-443A-82F9-8C6A0505FB80}">
      <dsp:nvSpPr>
        <dsp:cNvPr id="0" name=""/>
        <dsp:cNvSpPr/>
      </dsp:nvSpPr>
      <dsp:spPr>
        <a:xfrm>
          <a:off x="5919911" y="1944215"/>
          <a:ext cx="2176507" cy="1411405"/>
        </a:xfrm>
        <a:prstGeom prst="ellipse">
          <a:avLst/>
        </a:prstGeom>
        <a:solidFill>
          <a:srgbClr val="63A4F7"/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Расходи за запослене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99.377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987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6238653" y="2150910"/>
        <a:ext cx="1539023" cy="998015"/>
      </dsp:txXfrm>
    </dsp:sp>
    <dsp:sp modelId="{1436D94D-1128-40EE-90DF-4E1B894A79CE}">
      <dsp:nvSpPr>
        <dsp:cNvPr id="0" name=""/>
        <dsp:cNvSpPr/>
      </dsp:nvSpPr>
      <dsp:spPr>
        <a:xfrm rot="2768090">
          <a:off x="5113530" y="3415502"/>
          <a:ext cx="539298" cy="2692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8617"/>
                <a:satOff val="5588"/>
                <a:lumOff val="-44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8617"/>
                <a:satOff val="5588"/>
                <a:lumOff val="-44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8617"/>
                <a:satOff val="5588"/>
                <a:lumOff val="-44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125930" y="3440233"/>
        <a:ext cx="458528" cy="161540"/>
      </dsp:txXfrm>
    </dsp:sp>
    <dsp:sp modelId="{88EFF353-3324-49CE-BF75-2087594A13B1}">
      <dsp:nvSpPr>
        <dsp:cNvPr id="0" name=""/>
        <dsp:cNvSpPr/>
      </dsp:nvSpPr>
      <dsp:spPr>
        <a:xfrm>
          <a:off x="5526620" y="3744425"/>
          <a:ext cx="2295797" cy="1677014"/>
        </a:xfrm>
        <a:prstGeom prst="ellipse">
          <a:avLst/>
        </a:prstGeom>
        <a:solidFill>
          <a:srgbClr val="EFF78B"/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Социјално осигурање и социјална заштита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460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.7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96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985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5862832" y="3990018"/>
        <a:ext cx="1623373" cy="1185828"/>
      </dsp:txXfrm>
    </dsp:sp>
    <dsp:sp modelId="{01E6D29C-A450-4C1E-B312-D942740C52CD}">
      <dsp:nvSpPr>
        <dsp:cNvPr id="0" name=""/>
        <dsp:cNvSpPr/>
      </dsp:nvSpPr>
      <dsp:spPr>
        <a:xfrm rot="5210944">
          <a:off x="3902228" y="3735037"/>
          <a:ext cx="334172" cy="356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4822"/>
                <a:satOff val="7451"/>
                <a:lumOff val="-59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4822"/>
                <a:satOff val="7451"/>
                <a:lumOff val="-59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4822"/>
                <a:satOff val="7451"/>
                <a:lumOff val="-59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949599" y="3756317"/>
        <a:ext cx="233920" cy="213988"/>
      </dsp:txXfrm>
    </dsp:sp>
    <dsp:sp modelId="{A1ACAFD2-437E-4F77-8242-F3B7E7C9671B}">
      <dsp:nvSpPr>
        <dsp:cNvPr id="0" name=""/>
        <dsp:cNvSpPr/>
      </dsp:nvSpPr>
      <dsp:spPr>
        <a:xfrm>
          <a:off x="3038173" y="4048157"/>
          <a:ext cx="2141416" cy="1731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Субвенције 2.307.545.512 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3351776" y="4301702"/>
        <a:ext cx="1514210" cy="1224223"/>
      </dsp:txXfrm>
    </dsp:sp>
    <dsp:sp modelId="{668224C1-0D45-4F75-99AF-4E4942F1E78A}">
      <dsp:nvSpPr>
        <dsp:cNvPr id="0" name=""/>
        <dsp:cNvSpPr/>
      </dsp:nvSpPr>
      <dsp:spPr>
        <a:xfrm rot="9167401">
          <a:off x="2282826" y="3318271"/>
          <a:ext cx="389849" cy="3832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1028"/>
                <a:satOff val="9314"/>
                <a:lumOff val="-74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81028"/>
                <a:satOff val="9314"/>
                <a:lumOff val="-74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81028"/>
                <a:satOff val="9314"/>
                <a:lumOff val="-74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2391429" y="3368630"/>
        <a:ext cx="274885" cy="229927"/>
      </dsp:txXfrm>
    </dsp:sp>
    <dsp:sp modelId="{6996303A-B59B-4F1E-824B-85377C9D750B}">
      <dsp:nvSpPr>
        <dsp:cNvPr id="0" name=""/>
        <dsp:cNvSpPr/>
      </dsp:nvSpPr>
      <dsp:spPr>
        <a:xfrm>
          <a:off x="32366" y="3499202"/>
          <a:ext cx="2145850" cy="1609113"/>
        </a:xfrm>
        <a:prstGeom prst="ellipse">
          <a:avLst/>
        </a:prstGeom>
        <a:gradFill rotWithShape="0">
          <a:gsLst>
            <a:gs pos="0">
              <a:schemeClr val="accent2">
                <a:hueOff val="81028"/>
                <a:satOff val="9314"/>
                <a:lumOff val="-74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81028"/>
                <a:satOff val="9314"/>
                <a:lumOff val="-74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81028"/>
                <a:satOff val="9314"/>
                <a:lumOff val="-74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Остали расходи 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3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8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2.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736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501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346618" y="3734851"/>
        <a:ext cx="1517346" cy="1137815"/>
      </dsp:txXfrm>
    </dsp:sp>
    <dsp:sp modelId="{425EC282-E191-4DC6-BFF0-21F26C6032A8}">
      <dsp:nvSpPr>
        <dsp:cNvPr id="0" name=""/>
        <dsp:cNvSpPr/>
      </dsp:nvSpPr>
      <dsp:spPr>
        <a:xfrm rot="11154337">
          <a:off x="2326438" y="2516921"/>
          <a:ext cx="410840" cy="3012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7234"/>
                <a:satOff val="11176"/>
                <a:lumOff val="-89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97234"/>
                <a:satOff val="11176"/>
                <a:lumOff val="-89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97234"/>
                <a:satOff val="11176"/>
                <a:lumOff val="-89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2416584" y="2581828"/>
        <a:ext cx="320454" cy="180772"/>
      </dsp:txXfrm>
    </dsp:sp>
    <dsp:sp modelId="{96F89D12-D227-4D54-8E52-322F6882D20F}">
      <dsp:nvSpPr>
        <dsp:cNvPr id="0" name=""/>
        <dsp:cNvSpPr/>
      </dsp:nvSpPr>
      <dsp:spPr>
        <a:xfrm>
          <a:off x="0" y="1786466"/>
          <a:ext cx="2183976" cy="146431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Средства резерве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101.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000.000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319836" y="2000910"/>
        <a:ext cx="1544304" cy="1035429"/>
      </dsp:txXfrm>
    </dsp:sp>
    <dsp:sp modelId="{F8A40494-6709-487A-B1B4-51A9361C9430}">
      <dsp:nvSpPr>
        <dsp:cNvPr id="0" name=""/>
        <dsp:cNvSpPr/>
      </dsp:nvSpPr>
      <dsp:spPr>
        <a:xfrm rot="13042567">
          <a:off x="2333050" y="1673019"/>
          <a:ext cx="501600" cy="254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13439"/>
                <a:satOff val="13039"/>
                <a:lumOff val="-103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2401671" y="1747211"/>
        <a:ext cx="425128" cy="152945"/>
      </dsp:txXfrm>
    </dsp:sp>
    <dsp:sp modelId="{3B3D5AF4-D1CF-459D-B51A-2458ECFC7A02}">
      <dsp:nvSpPr>
        <dsp:cNvPr id="0" name=""/>
        <dsp:cNvSpPr/>
      </dsp:nvSpPr>
      <dsp:spPr>
        <a:xfrm>
          <a:off x="193034" y="0"/>
          <a:ext cx="2348067" cy="1624794"/>
        </a:xfrm>
        <a:prstGeom prst="ellipse">
          <a:avLst/>
        </a:prstGeom>
        <a:solidFill>
          <a:srgbClr val="FFC6C6"/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Капитални издаци 6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005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265</a:t>
          </a: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.</a:t>
          </a:r>
          <a:r>
            <a:rPr lang="sr-Cyrl-RS" sz="1800" b="1" kern="1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584 динара</a:t>
          </a:r>
          <a:endParaRPr lang="en-US" sz="1800" b="1" kern="1200" dirty="0"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536900" y="237946"/>
        <a:ext cx="1660335" cy="1148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AD80-56D5-43BC-826A-E20E85215688}">
      <dsp:nvSpPr>
        <dsp:cNvPr id="0" name=""/>
        <dsp:cNvSpPr/>
      </dsp:nvSpPr>
      <dsp:spPr bwMode="white">
        <a:xfrm>
          <a:off x="3266" y="90475"/>
          <a:ext cx="6638837" cy="838045"/>
        </a:xfrm>
        <a:prstGeom prst="roundRect">
          <a:avLst/>
        </a:prstGeom>
        <a:solidFill>
          <a:srgbClr val="EFF7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Подстицај самозапошљавању у износу од </a:t>
          </a:r>
          <a:r>
            <a:rPr lang="sr-Cyrl-R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8.000.000,00</a:t>
          </a:r>
          <a:r>
            <a:rPr lang="sr-Cyrl-RS" sz="1800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 динара</a:t>
          </a:r>
          <a:endParaRPr lang="sr-Latn-CS" sz="1800" kern="1200" dirty="0">
            <a:solidFill>
              <a:schemeClr val="tx1"/>
            </a:solidFill>
            <a:latin typeface="Times New Roman" panose="02020603050405020304" pitchFamily="18" charset="0"/>
            <a:ea typeface="Cambria Math" panose="02040503050406030204" pitchFamily="18" charset="0"/>
            <a:cs typeface="Times New Roman" panose="02020603050405020304" pitchFamily="18" charset="0"/>
          </a:endParaRPr>
        </a:p>
      </dsp:txBody>
      <dsp:txXfrm>
        <a:off x="44176" y="131385"/>
        <a:ext cx="6557017" cy="756225"/>
      </dsp:txXfrm>
    </dsp:sp>
    <dsp:sp modelId="{C6BB1E02-B467-4B46-875B-6A76DD69AF37}">
      <dsp:nvSpPr>
        <dsp:cNvPr id="0" name=""/>
        <dsp:cNvSpPr/>
      </dsp:nvSpPr>
      <dsp:spPr bwMode="white">
        <a:xfrm>
          <a:off x="0" y="984509"/>
          <a:ext cx="6638837" cy="106359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Јавни радови у износу од  </a:t>
          </a:r>
          <a:r>
            <a:rPr lang="sr-Cyrl-R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55.000.000,00</a:t>
          </a:r>
          <a:r>
            <a:rPr lang="sr-Cyrl-RS" sz="1800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 динара</a:t>
          </a:r>
          <a:endParaRPr lang="sr-Latn-CS" sz="1800" kern="1200" dirty="0">
            <a:solidFill>
              <a:schemeClr val="tx1"/>
            </a:solidFill>
            <a:latin typeface="Times New Roman" panose="02020603050405020304" pitchFamily="18" charset="0"/>
            <a:ea typeface="Cambria Math" panose="02040503050406030204" pitchFamily="18" charset="0"/>
            <a:cs typeface="Times New Roman" panose="02020603050405020304" pitchFamily="18" charset="0"/>
          </a:endParaRPr>
        </a:p>
      </dsp:txBody>
      <dsp:txXfrm>
        <a:off x="51920" y="1036429"/>
        <a:ext cx="6534997" cy="959756"/>
      </dsp:txXfrm>
    </dsp:sp>
    <dsp:sp modelId="{439CEB91-1AB1-4ADB-8F77-4DFEBD18FA05}">
      <dsp:nvSpPr>
        <dsp:cNvPr id="0" name=""/>
        <dsp:cNvSpPr/>
      </dsp:nvSpPr>
      <dsp:spPr bwMode="white">
        <a:xfrm>
          <a:off x="3266" y="2023653"/>
          <a:ext cx="6638837" cy="121925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Стручна пракса у износу од  </a:t>
          </a:r>
          <a:r>
            <a:rPr lang="sr-Cyrl-R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20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.</a:t>
          </a:r>
          <a:r>
            <a:rPr lang="sr-Cyrl-R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000.000,00 </a:t>
          </a:r>
          <a:r>
            <a:rPr lang="sr-Cyrl-RS" sz="1800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динара</a:t>
          </a:r>
          <a:endParaRPr lang="sr-Latn-CS" sz="1800" kern="1200" dirty="0">
            <a:solidFill>
              <a:schemeClr val="tx1"/>
            </a:solidFill>
            <a:latin typeface="Times New Roman" panose="02020603050405020304" pitchFamily="18" charset="0"/>
            <a:ea typeface="Cambria Math" panose="02040503050406030204" pitchFamily="18" charset="0"/>
            <a:cs typeface="Times New Roman" panose="02020603050405020304" pitchFamily="18" charset="0"/>
          </a:endParaRPr>
        </a:p>
      </dsp:txBody>
      <dsp:txXfrm>
        <a:off x="62785" y="2083172"/>
        <a:ext cx="6519799" cy="1100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1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5542" y="0"/>
            <a:ext cx="3033713" cy="461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6637"/>
            <a:ext cx="3033713" cy="46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5542" y="8766637"/>
            <a:ext cx="3033713" cy="46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1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5542" y="0"/>
            <a:ext cx="3033713" cy="461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384120"/>
            <a:ext cx="5600700" cy="41533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6637"/>
            <a:ext cx="3033713" cy="46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5542" y="8766637"/>
            <a:ext cx="3033713" cy="46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884F5-F31C-32AD-DBD9-6D90B752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3B6C4-4062-581B-D28F-EB56945DF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BEF46-F1C0-31F2-EADA-49470DEE6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60790-D4D4-A131-3D2E-A44939471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49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8B6F2-1F90-2889-661B-BD5510B23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09AC2-B61E-9444-C07E-2CB9C552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77E75-54C5-18AD-E76F-194BEF910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9873C-2C21-DEC6-D2E7-027269515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0E104-3EAB-FC0A-2832-EC2967123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FDD88-7D36-6BD1-F253-3FB1C298E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8B945-A2D9-14E4-1AAE-6CD33C193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55BF5-9CA7-B6ED-B7FE-B6599C4CC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ortal.bor.rs/" TargetMode="External"/><Relationship Id="rId2" Type="http://schemas.openxmlformats.org/officeDocument/2006/relationships/hyperlink" Target="http://www.bor.rs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44" y="1689267"/>
            <a:ext cx="8662800" cy="874413"/>
          </a:xfrm>
        </p:spPr>
        <p:txBody>
          <a:bodyPr>
            <a:normAutofit/>
          </a:bodyPr>
          <a:lstStyle/>
          <a:p>
            <a:pPr marL="182880" indent="0" algn="l">
              <a:buNone/>
            </a:pPr>
            <a:r>
              <a:rPr lang="sr-Cyrl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sr-Cyrl-R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ГРАД БОР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56" y="2854161"/>
            <a:ext cx="8964488" cy="874413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ВОДИЧ КРОЗ ОДЛУК</a:t>
            </a:r>
            <a:r>
              <a:rPr lang="sr-Cyrl-R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sr-Cyrl-R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 БУЏЕТУ ЗА 202</a:t>
            </a:r>
            <a:r>
              <a:rPr 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sr-Latn-R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r-Cyrl-R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СА ПРОЈЕКЦИЈАМА ЗА 2027.  </a:t>
            </a:r>
            <a:r>
              <a:rPr lang="sr-Cyrl-R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sr-Cyrl-R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2028. </a:t>
            </a:r>
            <a:r>
              <a:rPr lang="sr-Cyrl-R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</a:t>
            </a:r>
            <a:r>
              <a:rPr lang="sr-Cyrl-R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ОДИНУ 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807862" cy="12642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5556" y="349127"/>
            <a:ext cx="8147248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СТРУКТУРА  УКУПНИХ ПРИХОДА </a:t>
            </a:r>
            <a:endParaRPr lang="sr-Latn-CS" sz="24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90674"/>
              </p:ext>
            </p:extLst>
          </p:nvPr>
        </p:nvGraphicFramePr>
        <p:xfrm>
          <a:off x="539552" y="1340768"/>
          <a:ext cx="8028892" cy="30226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196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 приходи </a:t>
                      </a:r>
                      <a:endParaRPr lang="sr-Latn-CS" sz="2000" b="1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11.705.309.307,00</a:t>
                      </a:r>
                      <a:endParaRPr lang="sr-Latn-CS" sz="2000" b="1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904">
                <a:tc>
                  <a:txBody>
                    <a:bodyPr/>
                    <a:lstStyle/>
                    <a:p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Примања од продаје нефинансијске имовине</a:t>
                      </a:r>
                      <a:endParaRPr lang="sr-Latn-CS" sz="2000" b="1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28.258.000,00</a:t>
                      </a:r>
                      <a:endParaRPr lang="sr-Latn-CS" sz="2000" b="1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09">
                <a:tc>
                  <a:txBody>
                    <a:bodyPr/>
                    <a:lstStyle/>
                    <a:p>
                      <a:r>
                        <a:rPr kumimoji="0" lang="sr-Cyrl-R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Неутрошена средства из ранијих година </a:t>
                      </a:r>
                      <a:endParaRPr kumimoji="0" lang="sr-Latn-C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1.036.580.623,00</a:t>
                      </a:r>
                      <a:endParaRPr lang="sr-Latn-CS" sz="2000" b="1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491">
                <a:tc>
                  <a:txBody>
                    <a:bodyPr/>
                    <a:lstStyle/>
                    <a:p>
                      <a:r>
                        <a:rPr kumimoji="0" lang="sr-Cyrl-BA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УКУПНО СРЕДСТАВА</a:t>
                      </a:r>
                    </a:p>
                    <a:p>
                      <a:endParaRPr kumimoji="0" lang="sr-Latn-C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12.770.147.930</a:t>
                      </a:r>
                      <a:endParaRPr lang="sr-Latn-CS" sz="2000" b="1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908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1A631B-3D62-BD04-FB88-BB5D0BAF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78994"/>
            <a:ext cx="2207708" cy="1567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5089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СТРУКТУРА ТЕКУЋИХ ПРИХОДА </a:t>
            </a:r>
            <a:endParaRPr lang="en-US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5"/>
          <p:cNvGraphicFramePr/>
          <p:nvPr>
            <p:extLst>
              <p:ext uri="{D42A27DB-BD31-4B8C-83A1-F6EECF244321}">
                <p14:modId xmlns:p14="http://schemas.microsoft.com/office/powerpoint/2010/main" val="2444638789"/>
              </p:ext>
            </p:extLst>
          </p:nvPr>
        </p:nvGraphicFramePr>
        <p:xfrm>
          <a:off x="323528" y="908721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138EF-1AB0-8569-147E-D856C64D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697B70-1674-53B5-F1D5-ADA1E3EA7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71920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ВРСТЕ ПРИХОДА БУЏЕТА ГРАДА БОРА </a:t>
            </a:r>
            <a:endParaRPr lang="sr-Latn-CS" sz="2400" b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666245-1973-5795-63A4-134D4957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28803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Cyrl-RS" sz="2000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У буџет града Бора се у складу са Законом о финансирању локалне самоуправе сливају приходи из којих се подмирују обавезе.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Сви приходи јединице локалне самоуправе су општи приход буџета јединице локалне самоуправе и могу се користити за било коју намену, у складу са законом и одлуком о буџету јединице локалне самоуправе, сем оних прихода чији је наменски карактер утврђен законом.</a:t>
            </a:r>
            <a:endParaRPr lang="sr-Cyrl-RS" sz="2000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Средства буџета јединице локалне самоуправе обезбеђују се из изворних и уступљених прихода, трансфера, примања по основу задуживања и других прихода и примања утврђених овим законом.</a:t>
            </a:r>
          </a:p>
          <a:p>
            <a:pPr marL="0" indent="0" algn="just">
              <a:buNone/>
            </a:pPr>
            <a:endParaRPr lang="sr-Latn-CS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A5D6B-5A26-73EE-7655-86821148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84388"/>
            <a:ext cx="2592288" cy="21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6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FDB70-2199-B52A-96A5-6540A84D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86" y="255857"/>
            <a:ext cx="8508740" cy="63408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r-Cyrl-R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УПОРЕДНИ ПРЕГЛЕД ПРИХОДА СА НАЈВЕЋИМ УЧЕШЋЕМ</a:t>
            </a:r>
            <a:endParaRPr lang="sr-Latn-CS" sz="2000" b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3F8E9B3-1A16-8D91-3AD9-2E184214A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000831"/>
              </p:ext>
            </p:extLst>
          </p:nvPr>
        </p:nvGraphicFramePr>
        <p:xfrm>
          <a:off x="338573" y="1304832"/>
          <a:ext cx="8466853" cy="45749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27711">
                  <a:extLst>
                    <a:ext uri="{9D8B030D-6E8A-4147-A177-3AD203B41FA5}">
                      <a16:colId xmlns:a16="http://schemas.microsoft.com/office/drawing/2014/main" val="2911994072"/>
                    </a:ext>
                  </a:extLst>
                </a:gridCol>
                <a:gridCol w="1401817">
                  <a:extLst>
                    <a:ext uri="{9D8B030D-6E8A-4147-A177-3AD203B41FA5}">
                      <a16:colId xmlns:a16="http://schemas.microsoft.com/office/drawing/2014/main" val="1162507314"/>
                    </a:ext>
                  </a:extLst>
                </a:gridCol>
                <a:gridCol w="1439658">
                  <a:extLst>
                    <a:ext uri="{9D8B030D-6E8A-4147-A177-3AD203B41FA5}">
                      <a16:colId xmlns:a16="http://schemas.microsoft.com/office/drawing/2014/main" val="3469553157"/>
                    </a:ext>
                  </a:extLst>
                </a:gridCol>
                <a:gridCol w="1797667">
                  <a:extLst>
                    <a:ext uri="{9D8B030D-6E8A-4147-A177-3AD203B41FA5}">
                      <a16:colId xmlns:a16="http://schemas.microsoft.com/office/drawing/2014/main" val="1036214277"/>
                    </a:ext>
                  </a:extLst>
                </a:gridCol>
              </a:tblGrid>
              <a:tr h="794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400" u="none" strike="noStrike" dirty="0">
                          <a:effectLst/>
                        </a:rPr>
                        <a:t>Врста прихода</a:t>
                      </a:r>
                      <a:endParaRPr lang="sr-Cyrl-B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BA" sz="1400" u="none" strike="noStrike" dirty="0">
                          <a:effectLst/>
                        </a:rPr>
                        <a:t>План за 202</a:t>
                      </a:r>
                      <a:r>
                        <a:rPr lang="sr-Cyrl-RS" sz="1400" u="none" strike="noStrike" dirty="0">
                          <a:effectLst/>
                        </a:rPr>
                        <a:t>6</a:t>
                      </a:r>
                      <a:r>
                        <a:rPr lang="sr-Cyrl-BA" sz="1400" u="none" strike="noStrike" dirty="0">
                          <a:effectLst/>
                        </a:rPr>
                        <a:t>. годину</a:t>
                      </a:r>
                      <a:endParaRPr lang="sr-Cyrl-B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Остварење у 202</a:t>
                      </a:r>
                      <a:r>
                        <a:rPr lang="sr-Cyrl-RS" sz="1400" u="none" strike="noStrike" dirty="0">
                          <a:effectLst/>
                        </a:rPr>
                        <a:t>5</a:t>
                      </a:r>
                      <a:r>
                        <a:rPr lang="ru-RU" sz="1400" u="none" strike="noStrike" dirty="0">
                          <a:effectLst/>
                        </a:rPr>
                        <a:t>. години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Остварење у 202</a:t>
                      </a:r>
                      <a:r>
                        <a:rPr lang="sr-Cyrl-RS" sz="1400" u="none" strike="noStrike" dirty="0">
                          <a:effectLst/>
                        </a:rPr>
                        <a:t>4</a:t>
                      </a:r>
                      <a:r>
                        <a:rPr lang="ru-RU" sz="1400" u="none" strike="noStrike" dirty="0">
                          <a:effectLst/>
                        </a:rPr>
                        <a:t>. години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extLst>
                  <a:ext uri="{0D108BD9-81ED-4DB2-BD59-A6C34878D82A}">
                    <a16:rowId xmlns:a16="http://schemas.microsoft.com/office/drawing/2014/main" val="1355551835"/>
                  </a:ext>
                </a:extLst>
              </a:tr>
              <a:tr h="316283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BA" sz="1400" b="1" u="none" strike="noStrike" dirty="0">
                          <a:effectLst/>
                        </a:rPr>
                        <a:t>Порез на зараде</a:t>
                      </a:r>
                      <a:endParaRPr lang="sr-Cyrl-B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2.463.664.941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2.343.464.617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extLst>
                  <a:ext uri="{0D108BD9-81ED-4DB2-BD59-A6C34878D82A}">
                    <a16:rowId xmlns:a16="http://schemas.microsoft.com/office/drawing/2014/main" val="2685864654"/>
                  </a:ext>
                </a:extLst>
              </a:tr>
              <a:tr h="49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Накнада за коришћење ресурса и резерви минералних сировина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5.944.978.444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5.645.588.667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5.013.737.936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extLst>
                  <a:ext uri="{0D108BD9-81ED-4DB2-BD59-A6C34878D82A}">
                    <a16:rowId xmlns:a16="http://schemas.microsoft.com/office/drawing/2014/main" val="2536154255"/>
                  </a:ext>
                </a:extLst>
              </a:tr>
              <a:tr h="337374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BA" sz="1400" b="1" u="none" strike="noStrike" dirty="0">
                          <a:effectLst/>
                        </a:rPr>
                        <a:t>Порез на имовину </a:t>
                      </a:r>
                      <a:endParaRPr lang="sr-Cyrl-B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1.178.000.000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1.189.548.425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946.103.562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extLst>
                  <a:ext uri="{0D108BD9-81ED-4DB2-BD59-A6C34878D82A}">
                    <a16:rowId xmlns:a16="http://schemas.microsoft.com/office/drawing/2014/main" val="2791330985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Ненаменски трансфери од Републике у корист нивоа градова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226.956.863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226.956.863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226.956.863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extLst>
                  <a:ext uri="{0D108BD9-81ED-4DB2-BD59-A6C34878D82A}">
                    <a16:rowId xmlns:a16="http://schemas.microsoft.com/office/drawing/2014/main" val="1318332038"/>
                  </a:ext>
                </a:extLst>
              </a:tr>
              <a:tr h="700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Комунална такса за држање моторних друмских и прикључних возила, осим пољопривредних возила и машина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35.000.000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37.006.210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35.151.307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extLst>
                  <a:ext uri="{0D108BD9-81ED-4DB2-BD59-A6C34878D82A}">
                    <a16:rowId xmlns:a16="http://schemas.microsoft.com/office/drawing/2014/main" val="2990027171"/>
                  </a:ext>
                </a:extLst>
              </a:tr>
              <a:tr h="5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Комунална такса за истицање фирме на пословном простору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46.000.000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51.583.037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44.621.162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extLst>
                  <a:ext uri="{0D108BD9-81ED-4DB2-BD59-A6C34878D82A}">
                    <a16:rowId xmlns:a16="http://schemas.microsoft.com/office/drawing/2014/main" val="746269827"/>
                  </a:ext>
                </a:extLst>
              </a:tr>
              <a:tr h="8610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Приходи од давања у закуп, односно на коришћење непокретности у градској својини које користе градови и индиректни корисници њиховог буџета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20.000.000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21.873.567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19.626.945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8" marR="7518" marT="7518" marB="0" anchor="ctr"/>
                </a:tc>
                <a:extLst>
                  <a:ext uri="{0D108BD9-81ED-4DB2-BD59-A6C34878D82A}">
                    <a16:rowId xmlns:a16="http://schemas.microsoft.com/office/drawing/2014/main" val="10003442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AB6FE-C6B9-5D60-AABF-B051A662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11640E-D1EB-3EDE-944A-507FFCBD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125"/>
            <a:ext cx="8352928" cy="543595"/>
          </a:xfrm>
          <a:solidFill>
            <a:srgbClr val="D7AFB6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расходи и издаци буџета?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0ED2A2-C9E5-3B24-4EA8-EDD3F455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53331"/>
            <a:ext cx="8352928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 за запослене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представљају све трошкове за запослене, како у управи тако и код буџетских корисника</a:t>
            </a:r>
          </a:p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Коришћење роба и услуга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обухватају сталне трошкове, путне трошкове, услуге по уговорум, специјализоване услуге,трошкове материјала и текуче поправке и одржавање</a:t>
            </a:r>
          </a:p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Дотације и трансфери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трошкови које локална самоуправаима за исплату институцијама које су у примарној надлежности  централног/покрајинског нивоа као што су школе, центар за социјални рад , дом здравља</a:t>
            </a:r>
          </a:p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 расходи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обухватају дотације невладиним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организацијама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порезе, таксе, новчане казне</a:t>
            </a:r>
          </a:p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Социјална заштита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обухвата све трошкове исплате социјалне помоћи за различите категорије грађана</a:t>
            </a:r>
          </a:p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Капитални издаци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трошкови за изградњу нових, или инвестиционо одржавање постојећих објеката, набавку опреме, машина, земљишта и слично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3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176866"/>
              </p:ext>
            </p:extLst>
          </p:nvPr>
        </p:nvGraphicFramePr>
        <p:xfrm>
          <a:off x="413538" y="908720"/>
          <a:ext cx="809641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3791" y="173831"/>
            <a:ext cx="809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СТРУКТУРА РАСХОДА </a:t>
            </a:r>
            <a:endParaRPr lang="sr-Latn-CS" sz="24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87208" cy="634082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Планирани расходи буџета по програмима</a:t>
            </a:r>
            <a:endParaRPr lang="en-US" sz="28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5487"/>
              </p:ext>
            </p:extLst>
          </p:nvPr>
        </p:nvGraphicFramePr>
        <p:xfrm>
          <a:off x="183692" y="1484784"/>
          <a:ext cx="8636780" cy="43063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3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0847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Назив програма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Средства из Одлуке о буџету за 202</a:t>
                      </a:r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r>
                        <a:rPr lang="sr-Cyrl-R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 годину  (износ у динарима)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 буџета по програму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42">
                <a:tc>
                  <a:txBody>
                    <a:bodyPr/>
                    <a:lstStyle/>
                    <a:p>
                      <a:r>
                        <a:rPr lang="sr-Cyrl-RS" sz="2000" b="1" kern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1. Становање, урбанизам и просторно планирање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637.955.155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5%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94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2. Комуналне делатности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4.296.794.098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33,65%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81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3. Локални економски развој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137.672.374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1,08%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81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4. Развој туризма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132.103.492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1.03%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214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5. Пољопривреда и рурални развој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25.000.000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0,20%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81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6. Заштита животне средине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267.936.733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2,10%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58271"/>
              </p:ext>
            </p:extLst>
          </p:nvPr>
        </p:nvGraphicFramePr>
        <p:xfrm>
          <a:off x="107504" y="116632"/>
          <a:ext cx="8960308" cy="64754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8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Назив програма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Средства из Одлуке о буџету за 202</a:t>
                      </a:r>
                      <a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r>
                        <a:rPr lang="sr-Cyrl-R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 годину  (износ у динарима)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 буџета по програму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sr-Cyrl-RS" sz="2000" b="1" kern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7. Организација</a:t>
                      </a:r>
                      <a:r>
                        <a:rPr lang="sr-Cyrl-RS" sz="2000" b="1" kern="1200" baseline="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саобраћаја и саобраћајна инфраструктура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2.406.321.483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18,84%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315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8. Предшколско</a:t>
                      </a:r>
                      <a:r>
                        <a:rPr lang="sr-Cyrl-RS" sz="2000" b="1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васпитање и образовање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576.146.733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4,51%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315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9. Основно образовање и васпитање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305.361.112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2,39%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590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10. Средње</a:t>
                      </a:r>
                      <a:r>
                        <a:rPr lang="sr-Cyrl-RS" sz="2000" b="1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образовање и васпитање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73.086.179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0,57%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071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11. Социјална и дечја заштита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540.646.914.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4,23%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97">
                <a:tc>
                  <a:txBody>
                    <a:bodyPr/>
                    <a:lstStyle/>
                    <a:p>
                      <a:pPr algn="l"/>
                      <a:r>
                        <a:rPr lang="sr-Cyrl-RS" sz="20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12. Здравствена заштита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359.334.180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2,81%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9296"/>
              </p:ext>
            </p:extLst>
          </p:nvPr>
        </p:nvGraphicFramePr>
        <p:xfrm>
          <a:off x="251520" y="980728"/>
          <a:ext cx="8574793" cy="471413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8935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Назив програма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Средства из Одлуке о буџету за 202</a:t>
                      </a:r>
                      <a: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r>
                        <a:rPr lang="sr-Cyrl-R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 годину  (износ у динарима)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 буџета по програму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947">
                <a:tc>
                  <a:txBody>
                    <a:bodyPr/>
                    <a:lstStyle/>
                    <a:p>
                      <a:r>
                        <a:rPr lang="sr-Cyrl-RS" sz="2000" b="1" kern="1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13. Развој културе и информисања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467.198.902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3.66%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13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14. Развој спорта и омладине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1.407.225.719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11.02%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56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15. Опште</a:t>
                      </a:r>
                      <a:r>
                        <a:rPr lang="sr-Cyrl-RS" sz="2000" b="1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услуге локалне самоуправе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941.160.592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7,37%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382">
                <a:tc>
                  <a:txBody>
                    <a:bodyPr/>
                    <a:lstStyle/>
                    <a:p>
                      <a:r>
                        <a:rPr lang="sr-Cyrl-RS" sz="20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Програм 16. Политички систем локалне самоуправе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119.534.264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0,94%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56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sr-Cyrl-RS" sz="2000" b="1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Програм 17.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Енергетска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ефикасност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и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обновљиви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извори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енергије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76.670.000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0,60%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Планирани расходи буџета расподељени по директним и индиректним буџетским корисницима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102470"/>
              </p:ext>
            </p:extLst>
          </p:nvPr>
        </p:nvGraphicFramePr>
        <p:xfrm>
          <a:off x="251520" y="1285107"/>
          <a:ext cx="8640960" cy="486988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3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бр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Назив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буџетског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корисника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Средства из  Одлуке о буџету за 202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sr-Cyrl-R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. годину  (износ у динарима)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32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Скупштина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града Бора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56.843.736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5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Градоначелник града Бора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114.126.854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5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Градско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веће</a:t>
                      </a: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града Бора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16.443.674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5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Правобранилаштво града Бора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5.021.491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5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Градска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управа</a:t>
                      </a: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града Бора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11.598.512.804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13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Народна библиотека Бор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53.766.722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35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Музеј рударства и металургије „Бор“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67.901.784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Установа „Центар за културу града Бора“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111.692.061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35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редшколска установа „Бамби“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506.191.159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35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Туристичка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организација</a:t>
                      </a: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Бор</a:t>
                      </a:r>
                      <a:r>
                        <a:rPr lang="sr-Latn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20.236.594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733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Установа спортски центар  “Бобана Момчиловић Величковић”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219.411.051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396044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основу члана 31. став (1) тачка 2) подтачка (1), члана 36. став (3) и члана 4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Закона о буџетском систему („Службени гласник РСˮ, бр. 54/09, 73/10, 101/10, 101/11, 93/12, 62/13, 63/13- исправка, 108/13 и 142/14, 68/15-др. закон, 103/15, 99/16, 113/17, 95/18, 31/19 </a:t>
            </a:r>
            <a:r>
              <a:rPr lang="sr-Latn-C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72/19</a:t>
            </a:r>
            <a:r>
              <a:rPr lang="sr-Cyrl-R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149/20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118/21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pl-PL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138/2022, 118/2021 – 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др. закон 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pl-PL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92/2023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и 94/2024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и Упутства за припрему Одлуке о буџету локалне власти за 202</a:t>
            </a:r>
            <a:r>
              <a:rPr lang="sr-Cyrl-R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годину и пројекције за 202</a:t>
            </a:r>
            <a:r>
              <a:rPr lang="sr-Cyrl-R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и 202</a:t>
            </a:r>
            <a:r>
              <a:rPr lang="sr-Cyrl-R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годину Министарства финансија Републике Србије број: 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00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3125075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-202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-10520-003-0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51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-427-0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/202</a:t>
            </a:r>
            <a:r>
              <a:rPr lang="sr-Cyrl-R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 1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јула 202</a:t>
            </a:r>
            <a:r>
              <a:rPr lang="sr-Cyrl-R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ru-RU" sz="2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године, Одељење за финансије Градске управе Града Бора донело је 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Упутство за припрему Одлуке о буџету града Бора за 202</a:t>
            </a:r>
            <a:r>
              <a:rPr lang="sr-Cyrl-R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и пројекција за 202</a:t>
            </a:r>
            <a:r>
              <a:rPr lang="sr-Cyrl-R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и 202</a:t>
            </a:r>
            <a:r>
              <a:rPr lang="sr-Cyrl-R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8.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годину број: 401-1-</a:t>
            </a:r>
            <a:r>
              <a:rPr lang="sr-Cyrl-R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1842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/202</a:t>
            </a:r>
            <a:r>
              <a:rPr lang="sr-Cyrl-R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-III/04</a:t>
            </a:r>
            <a:r>
              <a:rPr lang="sr-Latn-CS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 </a:t>
            </a:r>
            <a:r>
              <a:rPr lang="en-US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31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.202</a:t>
            </a:r>
            <a:r>
              <a:rPr lang="sr-Cyrl-R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ru-RU" sz="2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године.</a:t>
            </a:r>
            <a:r>
              <a:rPr lang="ru-RU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F550F-ED6B-6A97-FA41-C1B854822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58" y="4725144"/>
            <a:ext cx="1924476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3F48790-C982-2F50-C89B-4FCE08A40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484348"/>
              </p:ext>
            </p:extLst>
          </p:nvPr>
        </p:nvGraphicFramePr>
        <p:xfrm>
          <a:off x="456809" y="980728"/>
          <a:ext cx="8229600" cy="5346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1055">
                  <a:extLst>
                    <a:ext uri="{9D8B030D-6E8A-4147-A177-3AD203B41FA5}">
                      <a16:colId xmlns:a16="http://schemas.microsoft.com/office/drawing/2014/main" val="411720016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545493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88846000"/>
                    </a:ext>
                  </a:extLst>
                </a:gridCol>
                <a:gridCol w="1738145">
                  <a:extLst>
                    <a:ext uri="{9D8B030D-6E8A-4147-A177-3AD203B41FA5}">
                      <a16:colId xmlns:a16="http://schemas.microsoft.com/office/drawing/2014/main" val="3472144986"/>
                    </a:ext>
                  </a:extLst>
                </a:gridCol>
              </a:tblGrid>
              <a:tr h="4136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Cyrl-BA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 програма</a:t>
                      </a:r>
                      <a:endParaRPr lang="sr-Cyrl-B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Износ по Одлуци о буџету за 2026. годину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Износ по Одлуци о буџету за 2025. годину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r-Cyrl-BA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Разлика по програмима</a:t>
                      </a:r>
                      <a:endParaRPr lang="sr-Cyrl-B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ctr"/>
                </a:tc>
                <a:extLst>
                  <a:ext uri="{0D108BD9-81ED-4DB2-BD59-A6C34878D82A}">
                    <a16:rowId xmlns:a16="http://schemas.microsoft.com/office/drawing/2014/main" val="4227538127"/>
                  </a:ext>
                </a:extLst>
              </a:tr>
              <a:tr h="4136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СТАНОВАЊЕ, УРБАНИЗАМ И ПРОСТОРНО ПЛАНИРАЊЕ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637,955,155.00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269,392,860.00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368,562,295.00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3535616242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КОМУНАЛНЕ ДЕЛАТНОСТИ</a:t>
                      </a:r>
                      <a:endParaRPr lang="sr-Cyrl-B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4,296,794,098.00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4,238,660,076.00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58,134,022.00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4067976250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ЛОКАЛНИ ЕКОНОМСКИ РАЗВОЈ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137,672,374.00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105,406,223.00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32,266,151.00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391457791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РАЗВОЈ ТУРИЗМА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132,103,492.00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91,165,185.00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40,938,307.00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727194647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ПОЉОПРИВРЕДА И РУРАЛНИ РАЗВОЈ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25,000,000.00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25,000,000.00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1534600424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ЗАШТИТА ЖИВОТНЕ СРЕДИНЕ</a:t>
                      </a:r>
                      <a:endParaRPr lang="sr-Cyrl-B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267,936,733.00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212,436,920.00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55,499,813.00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3890672668"/>
                  </a:ext>
                </a:extLst>
              </a:tr>
              <a:tr h="4136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ОРГАНИЗАЦИЈА САОБРАЋАЈА И САОБРАЋАЈНА ИНФРАСТРУКТУРА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2,406,321,483.00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2,683,039,216.00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-276,717,733.00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3594535072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ПРЕДШКОЛСКО ВАСПИТАЊЕ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576,146,733.00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1,017,534,577.00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-441,387,844.00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243132745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 ОБРАЗОВАЊЕ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305,361,112.00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217,021,100.00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88,340,012.00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720032412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СРЕДЊЕ ОБРАЗОВАЊЕ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73,086,179.00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77,222,246.00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-4136067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343481136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СОЦИЈАЛНА И ДЕЧЈА ЗАШТИТА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540,646,914.00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252,974,989.00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287,671,925.00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269058153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ЗДРАВСТВЕНА ЗАШТИТА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359,334,180.00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208,964,888.00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150,369,292.00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809454645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РАЗВОЈ КУЛТУРЕ И ИНФОРМИСАЊА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467,198,902.00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354,347,805.00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112851097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875263813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РАЗВОЈ СПОРТА И ОМЛАДИНЕ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1,407,225,719.00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1,068,858,870.00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338,366,849.00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140131752"/>
                  </a:ext>
                </a:extLst>
              </a:tr>
              <a:tr h="3781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ОПШТЕ УСЛУГЕ ЛОКАЛНЕ САМОУПРАВЕ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941,160,592.00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739,639,450.00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201,521,142.00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787773736"/>
                  </a:ext>
                </a:extLst>
              </a:tr>
              <a:tr h="4136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ПОЛИТИЧКИ СИСТЕМ ЛОКАЛНЕ САМОУПРАВЕ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119,534,264.00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112,775,778.00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6,758,486.00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1586797718"/>
                  </a:ext>
                </a:extLst>
              </a:tr>
              <a:tr h="4136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ЕНЕРГЕТСКА ЕФИКАСНОСТ И ОБНОВЉИВИ ИЗВОРИ ЕНЕРГИЈЕ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76,670,000.00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54,830,440.00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21,839,560.00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552319606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 за БК</a:t>
                      </a:r>
                      <a:endParaRPr lang="sr-Cyrl-B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12,770,147,930.00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11,729,270,623.00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1,040,877,307.00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0093716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CDE67-8650-9A87-3113-8B013F69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0BFAF4-8ECE-7980-917D-D092B25E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09" y="65434"/>
            <a:ext cx="8229599" cy="615603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r-Cyrl-R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УПОРЕДНИ ПРЕГЛЕД ИЗНОСА ПО ПРОГРАМИМА 202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5</a:t>
            </a:r>
            <a:r>
              <a:rPr lang="sr-Cyrl-R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. И 202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6</a:t>
            </a:r>
            <a:r>
              <a:rPr lang="sr-Cyrl-R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. ГОДИНЕ</a:t>
            </a:r>
            <a:endParaRPr lang="sr-Latn-CS" sz="1800" b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2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9074-8C43-63BB-9288-B8FB103B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61" y="303955"/>
            <a:ext cx="8568952" cy="9573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                          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СТАНОВАЊЕ, УРБАНИЗАМ И ПРОСТОРНО ПЛАНИРАЊЕ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DC7A-1BC3-5EC1-1EF8-B5CACBB2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86" y="1741959"/>
            <a:ext cx="8614227" cy="1687041"/>
          </a:xfrm>
          <a:solidFill>
            <a:srgbClr val="F8D2A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програма је планирање, уређење и коришћење простора у локалној заједници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засновано на начелима одрживог развоја, равномерног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територијалног развоја и рационалног коришћења земљишта;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Подстицање одрживог развоја становања кроз унапређење услова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становања грађана и очување и унапређење вредности стамбеног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F5B3E-2C26-B55C-1792-FA639AFD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FBC633-80EC-47F9-49B8-789E80E6DE88}"/>
              </a:ext>
            </a:extLst>
          </p:cNvPr>
          <p:cNvSpPr txBox="1">
            <a:spLocks/>
          </p:cNvSpPr>
          <p:nvPr/>
        </p:nvSpPr>
        <p:spPr>
          <a:xfrm>
            <a:off x="264885" y="3603681"/>
            <a:ext cx="8614227" cy="1043931"/>
          </a:xfrm>
          <a:prstGeom prst="rect">
            <a:avLst/>
          </a:prstGeom>
          <a:solidFill>
            <a:srgbClr val="F8D2A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расходи и издаци  за просторно и урбанистичко планирање,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спровођење урбанистичких и просторних планова, управљање грађевинским земљиштем, стамбена подршка.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0BF8E-B1FD-D536-2322-EFCACC028A06}"/>
              </a:ext>
            </a:extLst>
          </p:cNvPr>
          <p:cNvSpPr txBox="1"/>
          <p:nvPr/>
        </p:nvSpPr>
        <p:spPr>
          <a:xfrm>
            <a:off x="1318021" y="5198039"/>
            <a:ext cx="6462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637.955.155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3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72" y="1076074"/>
            <a:ext cx="8327858" cy="5300529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 Град Бор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оквиру овог програма планирао следеће активности: </a:t>
            </a:r>
          </a:p>
          <a:p>
            <a:pPr marL="176213" indent="-52388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Решавање стамбеног простора за породице угрожене рударским активностима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413.864.993.968,00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 (Решавање стамбеног простора за породице угрожене рударским активностима 253.537.559,00 динара – извор 01 и 160.330.434,00 динара – извор 13);</a:t>
            </a:r>
          </a:p>
          <a:p>
            <a:pPr marL="176213" indent="-52388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Геодетске услуге за озакоњење за спровођење урбанистичких и просторних планова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20.000.000,00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 </a:t>
            </a:r>
          </a:p>
          <a:p>
            <a:pPr marL="176213" indent="-52388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Услуге геометара - обележавање, препарцелација  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27.848.000,00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176213" indent="-52388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Израда пројеката парцелације и препарцелације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30.000.000,00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176213" indent="-52388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Експропријација земљишта 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20.000.000,00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176213" indent="-52388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Услуге вештачења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8.000.000,00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 </a:t>
            </a:r>
          </a:p>
          <a:p>
            <a:pPr marL="176213" indent="-52388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52388" algn="just">
              <a:buNone/>
            </a:pP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2" y="170695"/>
            <a:ext cx="8375277" cy="7719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9EC82-009A-85A7-AF53-C39679D1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E999-F247-A86D-8C4B-74BB2EE5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13" y="210183"/>
            <a:ext cx="8614227" cy="831755"/>
          </a:xfr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2                          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КОМУНАЛНЕ ДЕЛАТНОСТИ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9865D-DDF4-BF72-4EE9-FA3C950FC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87" y="1315457"/>
            <a:ext cx="8568954" cy="1687041"/>
          </a:xfrm>
          <a:solidFill>
            <a:schemeClr val="accent3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програма је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пружања комуналних услуга од значаја за остварење животних потреба физичких и правних лица уз обезбеђење одговарајућег квалитета, обима, доступности и континуитета; Одрживо снабдевање корисника топлотном енергијом; Редовно, сигурно и одрживо снабдевање водом за пиће становника, уређивање начина коришћења и управљања изворима, јавним бунарима и чесмама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199E5-913C-F69A-1F38-71B2C18C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B918D8-B384-9A41-1F25-2762077FCCD0}"/>
              </a:ext>
            </a:extLst>
          </p:cNvPr>
          <p:cNvSpPr txBox="1">
            <a:spLocks/>
          </p:cNvSpPr>
          <p:nvPr/>
        </p:nvSpPr>
        <p:spPr>
          <a:xfrm>
            <a:off x="300987" y="3177179"/>
            <a:ext cx="8568953" cy="1687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управљање/ одржавање јавним осветљењем, одржавање јавних зелених површина, одржавање чистоће на површинама јавне намене, зоохигијена, одржавање гробаља и погребне услуге, производња и дистрибуција топлотне енергије, управљање и одржавање водоводне инфраструктуре и снабдевање водом за пиће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B8E10-7DBA-CF8C-2D9B-BF5D24F3E1A7}"/>
              </a:ext>
            </a:extLst>
          </p:cNvPr>
          <p:cNvSpPr txBox="1"/>
          <p:nvPr/>
        </p:nvSpPr>
        <p:spPr>
          <a:xfrm>
            <a:off x="1318021" y="5198039"/>
            <a:ext cx="6462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4.296.794.098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37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68" y="1220267"/>
            <a:ext cx="8761374" cy="46334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У структури расхода који се односе на комуналне делатности највеће учешће имају: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Дигитализација и модернизација топлификационог система са интеграцијом система за наплату топлотне енергије према потрошњи </a:t>
            </a:r>
            <a:r>
              <a:rPr lang="ru-RU" sz="2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200.000.000,00 </a:t>
            </a:r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Набавка 33 котла на пелет за села и адаптација котла на мазут за болницу – </a:t>
            </a:r>
            <a:r>
              <a:rPr lang="ru-RU" sz="2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24.100.000,00</a:t>
            </a:r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(средстава за реализацију овог пројекта  биће обезбеђена и у 2027. години у износу од 28.690.000,00 динара)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Изградња недостајућих електроенергетских објеката (ЕЕО) у функцији стварања услова за прикључење опште болнице – </a:t>
            </a:r>
            <a:r>
              <a:rPr lang="ru-RU" sz="2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104.831.124.00</a:t>
            </a:r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Реконтрукција енергетских постројења и замена пумпи и ел. Мотора а ПС, за 2027. планирана је друга фаза – </a:t>
            </a:r>
            <a:r>
              <a:rPr lang="ru-RU" sz="2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276.000.000,00</a:t>
            </a:r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itle 1"/>
          <p:cNvSpPr txBox="1"/>
          <p:nvPr/>
        </p:nvSpPr>
        <p:spPr>
          <a:xfrm>
            <a:off x="205368" y="285625"/>
            <a:ext cx="8761374" cy="4320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КОМУНАЛНЕ ДЕЛАТНОСТИ</a:t>
            </a:r>
            <a:endParaRPr lang="sr-Latn-CS" sz="2400" b="1" dirty="0">
              <a:solidFill>
                <a:srgbClr val="0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328798" y="205628"/>
            <a:ext cx="8488399" cy="5039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КОМУНАЛНЕ</a:t>
            </a: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ДЕЛАТНОСТИ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69" y="740694"/>
            <a:ext cx="8709693" cy="626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Уређење водотокова 1. и 2. категорије на територији града Бора - МЗ Доња Бела Река, Река Сурдуп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35.784.730,00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Уређење водотокова 1. и 2. категорије на територији града Бора - МЗ Злот, Злотска река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42.786.000,00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Услуге чишћења јавних тоалета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15.600.000,00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Озелењавање површина на територији града - рекултивација  земљишта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36.000.000,00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Субвенционисање извоза смећа из сеоских МЗ и викенд насеља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30.000.000,00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Субвенционисање одвоза шута и кабастог отпада из индивидуалних домаћинстава и станова у градским и сеоским МЗ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Изградња јавног тоалета у градском парку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13.200.000,00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Cyrl-RS" sz="22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r-Latn-R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6E35-9675-F32A-7B05-0A5AA3BE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78752"/>
            <a:ext cx="8640960" cy="5651995"/>
          </a:xfrm>
        </p:spPr>
        <p:txBody>
          <a:bodyPr>
            <a:noAutofit/>
          </a:bodyPr>
          <a:lstStyle/>
          <a:p>
            <a:pPr algn="just"/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Уређење сеоских амбуланти (Лука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Танда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Бучје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Горњане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Кривељ, ДБР, Шарбанобац, Шарбановац Тимок, Метовница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 поље, Слатина) – 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22.089.292,00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Израда пројектно-техничке документације изградње монтажних спратних гаража – </a:t>
            </a:r>
            <a:r>
              <a:rPr lang="sr-Latn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14.520.000,00</a:t>
            </a:r>
            <a:r>
              <a:rPr lang="sr-Latn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 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Водовод Горњане III и IV фаза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360.000.000,00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Израда водоводне, канализационе мреже и уличне расвете за ново насеље Бор 2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118.200.000,00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Извођење радова на водоводној и канализационој мрежи Бањско поље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100.000.000,00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Извођење радова на водоводној мрежи - Преваље Злот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20.000.000,00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Електрична енергија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36.000.000,00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расвета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84.000.000,00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 (инвестиционо одржавање јавне расвете - поверен посао ЈКП "Водовод" Бор)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Услуге уређења и одржавања паркова, зелених и рекреационих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површина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обезбеђењем цвећа и одржавање и поправка заливних система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65.242.070,00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Озелењавање - рекултивација травњака за парковске површине у граду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25.968.012,00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Одржавање чистоће на површинама јавне намене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174.000.000,00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Услуге ветеринарског прегледа и вакцинације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29.000.000,00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Рекултивација земљишта и уређење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леја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жардињера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украсног шибља у МЗ Нови Центар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8.704.527,00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330B8-1C2E-23CF-2F3D-D53E1F8E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A1ABC6-59B7-CF35-60D9-69F38DCE1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4" y="227252"/>
            <a:ext cx="8352928" cy="471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КОМУНАЛНЕ</a:t>
            </a: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ДЕЛАТНОСТИ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03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628649" y="332656"/>
            <a:ext cx="8208911" cy="5039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КОМУНАЛНЕ ДЕЛАТНОСТИ</a:t>
            </a:r>
            <a:r>
              <a:rPr lang="sr-Latn-R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sr-Cyrl-R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ЈКП „ТОПЛАНА“ Бор</a:t>
            </a:r>
            <a:endParaRPr lang="sr-Latn-CS" sz="2400" b="1" dirty="0">
              <a:solidFill>
                <a:srgbClr val="0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48" y="1340768"/>
            <a:ext cx="8208912" cy="16561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ЈКП "Топлана" Бор 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.000.000,00 динара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(набавка енергената);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ЈКП "Топлана" Бор - (Две рате кредита KFW)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.000.000,00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Израдња нове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415.713.092,00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(преузета обавеза)</a:t>
            </a:r>
            <a:endParaRPr lang="sr-Cyrl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5" y="112479"/>
            <a:ext cx="8566785" cy="5721499"/>
          </a:xfrm>
        </p:spPr>
        <p:txBody>
          <a:bodyPr/>
          <a:lstStyle/>
          <a:p>
            <a:pPr marL="0" indent="0" algn="ctr">
              <a:buNone/>
            </a:pPr>
            <a:endParaRPr lang="sr-Cyrl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Део расхода који се односи на </a:t>
            </a:r>
            <a:r>
              <a:rPr lang="sr-Cyrl-CS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текуће субвенције за јавна и јавно комунална предузећа је следећи: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3446450"/>
              </p:ext>
            </p:extLst>
          </p:nvPr>
        </p:nvGraphicFramePr>
        <p:xfrm>
          <a:off x="288607" y="1268760"/>
          <a:ext cx="8566785" cy="39770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ЈКП "Топлана" Бор </a:t>
                      </a:r>
                    </a:p>
                    <a:p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(набавка енергената, две рате кредита </a:t>
                      </a:r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KFW</a:t>
                      </a:r>
                      <a:r>
                        <a:rPr lang="sr-Cyrl-RS" sz="16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r-Latn-CS" sz="1600" b="1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254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altLang="sr-Latn-CS" sz="16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1.575.000.000,00</a:t>
                      </a:r>
                      <a:endParaRPr lang="sr-Latn-CS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ДОО „Бизнис инкубатор центар“ Бор </a:t>
                      </a:r>
                    </a:p>
                    <a:p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(Плате, додаци и накнаде запослених , Допринос за пензијско и инвалидско осигурање, Допринос за здравствено осигурање, Енергетске услуге 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2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6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13.536.374,00 </a:t>
                      </a:r>
                      <a:endParaRPr lang="sr-Latn-CS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24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ЈП за изградњу и експлоатацију регионалног водосистема "Боговина" (редовно функционисање, електрична енергија и остали трошкови (такса за јавни сервис) </a:t>
                      </a:r>
                      <a:endParaRPr lang="sr-Latn-CS" sz="1600" b="1" i="1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6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49.279.236,00</a:t>
                      </a:r>
                      <a:endParaRPr lang="sr-Latn-CS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65220-58A8-97F1-B25C-038854849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CE7B-6070-09DE-BF03-32A7F6AF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50" y="374498"/>
            <a:ext cx="8646037" cy="6985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3                                            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ЛОКАЛНИ ЕКОНОМСКИ РАЗВОЈ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7034C-3605-3673-6CD3-3A762BAA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97" y="1478507"/>
            <a:ext cx="8568953" cy="1201248"/>
          </a:xfr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програма је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обезбеђивање стимулативног оквира за пословање и адекватног привредног амбијента за привлачење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инвестиција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76489-7836-F32E-2252-C4D77AD5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582D31-6C2B-1434-23B0-9359BC7AA820}"/>
              </a:ext>
            </a:extLst>
          </p:cNvPr>
          <p:cNvSpPr txBox="1">
            <a:spLocks/>
          </p:cNvSpPr>
          <p:nvPr/>
        </p:nvSpPr>
        <p:spPr>
          <a:xfrm>
            <a:off x="332797" y="3212377"/>
            <a:ext cx="8568953" cy="1201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је унапређење привредног и инвестиционог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амбијента,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активне политике запошљавања, подршка економском развоју и промоцији предузетништва.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7CA60-59C7-5CEF-2726-C3B742CC9598}"/>
              </a:ext>
            </a:extLst>
          </p:cNvPr>
          <p:cNvSpPr txBox="1"/>
          <p:nvPr/>
        </p:nvSpPr>
        <p:spPr>
          <a:xfrm>
            <a:off x="1619672" y="5139946"/>
            <a:ext cx="6462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137.672.374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9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0E76-EE4C-95C2-75B5-09BA847B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8119814" cy="576064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Буџет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32381-053C-55C2-9C69-CC7C2249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81" y="1119658"/>
            <a:ext cx="8119814" cy="41764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Буџет града је одлука којом се процењују приходи и примања и утврђују расходи и издаци.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градског буџета се током године плаћају све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 локалне самоуправе. Исто тако у буџет 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сливају приходи из којих се подмирују те обавезе.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Градоначелник и локална управа спроводе градску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политику, а главна полуга те политике и развоја 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управо буџет града.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Приликом дефинисања овог, за град Б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најважнијег документа, руководи се законским оквиром и прописима, стратешким приоритетима развоја и другим елементима.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D7EC8-2468-AAEE-AD4D-A02BA13A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944600"/>
              </p:ext>
            </p:extLst>
          </p:nvPr>
        </p:nvGraphicFramePr>
        <p:xfrm>
          <a:off x="192676" y="2202310"/>
          <a:ext cx="6645322" cy="324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730" y="929565"/>
            <a:ext cx="8706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Локалним акциони планом Град Бор 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сарадњи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Националном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службом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запошљавање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је буџетом за 2026. годину определио средства за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четири програма за које је у претходним годинама владало највеће интересовање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 то:</a:t>
            </a:r>
            <a:endParaRPr lang="sr-Latn-C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4"/>
          <p:cNvSpPr txBox="1"/>
          <p:nvPr/>
        </p:nvSpPr>
        <p:spPr>
          <a:xfrm>
            <a:off x="222787" y="5445223"/>
            <a:ext cx="6615211" cy="736713"/>
          </a:xfrm>
          <a:prstGeom prst="rect">
            <a:avLst/>
          </a:prstGeom>
          <a:solidFill>
            <a:srgbClr val="A1F3C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marL="0" lvl="0" indent="0" algn="just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Cyrl-R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Запошљавање теже запошљивих лица у износу од </a:t>
            </a:r>
            <a:r>
              <a:rPr lang="sr-Cyrl-R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24.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sr-Cyrl-R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00.000,00 </a:t>
            </a:r>
            <a:r>
              <a:rPr lang="sr-Cyrl-R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  <a:endParaRPr lang="sr-Latn-CS" sz="1800" kern="12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2675" y="288500"/>
            <a:ext cx="8737106" cy="490066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buFont typeface="Arial" panose="020B0604020202020204" pitchFamily="34" charset="0"/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ЛОКАЛНИ ЕКОНОМСКИ РАЗВОЈ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6BDED-C68A-DF9D-F8C4-7E704D48B9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7" y="3380343"/>
            <a:ext cx="1702476" cy="98054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CE69F-9E7D-05FD-EDB4-3DBCC95B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A2678C-000F-9EC8-7DD0-1FE4566B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82" y="288500"/>
            <a:ext cx="8462236" cy="490066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buFont typeface="Arial" panose="020B0604020202020204" pitchFamily="34" charset="0"/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ЛОКАЛНИ ЕКОНОМСКИ РАЗВОЈ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3BAA52-96BD-F248-0F46-40C23F586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76055"/>
              </p:ext>
            </p:extLst>
          </p:nvPr>
        </p:nvGraphicFramePr>
        <p:xfrm>
          <a:off x="340882" y="1340768"/>
          <a:ext cx="8462236" cy="397496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92775">
                  <a:extLst>
                    <a:ext uri="{9D8B030D-6E8A-4147-A177-3AD203B41FA5}">
                      <a16:colId xmlns:a16="http://schemas.microsoft.com/office/drawing/2014/main" val="1859935978"/>
                    </a:ext>
                  </a:extLst>
                </a:gridCol>
                <a:gridCol w="1296339">
                  <a:extLst>
                    <a:ext uri="{9D8B030D-6E8A-4147-A177-3AD203B41FA5}">
                      <a16:colId xmlns:a16="http://schemas.microsoft.com/office/drawing/2014/main" val="1105705666"/>
                    </a:ext>
                  </a:extLst>
                </a:gridCol>
                <a:gridCol w="1352334">
                  <a:extLst>
                    <a:ext uri="{9D8B030D-6E8A-4147-A177-3AD203B41FA5}">
                      <a16:colId xmlns:a16="http://schemas.microsoft.com/office/drawing/2014/main" val="2454730326"/>
                    </a:ext>
                  </a:extLst>
                </a:gridCol>
                <a:gridCol w="1427463">
                  <a:extLst>
                    <a:ext uri="{9D8B030D-6E8A-4147-A177-3AD203B41FA5}">
                      <a16:colId xmlns:a16="http://schemas.microsoft.com/office/drawing/2014/main" val="1610426770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2174595803"/>
                    </a:ext>
                  </a:extLst>
                </a:gridCol>
                <a:gridCol w="1316121">
                  <a:extLst>
                    <a:ext uri="{9D8B030D-6E8A-4147-A177-3AD203B41FA5}">
                      <a16:colId xmlns:a16="http://schemas.microsoft.com/office/drawing/2014/main" val="194045697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Издвојена средства из буџета града Бора по годинама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837327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 мера спроведени Локалним акционим планом запошљавања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234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Запошљавање и самозапошљавање</a:t>
                      </a:r>
                      <a:endParaRPr lang="sr-Cyrl-B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7,087,000.00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06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Подстицај самозапошљавњу</a:t>
                      </a:r>
                      <a:endParaRPr lang="sr-Cyrl-B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Cyrl-R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257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Јавни радови</a:t>
                      </a:r>
                      <a:endParaRPr lang="sr-Cyrl-B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12,913,000.00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Cyrl-R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7163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Стручна пракса</a:t>
                      </a:r>
                      <a:endParaRPr lang="sr-Cyrl-B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7,500,000.00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r-Cyrl-R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00752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Cyrl-BA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Запошљавање теже запошљивих лица</a:t>
                      </a:r>
                      <a:endParaRPr lang="sr-Cyrl-B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r-Cyrl-R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2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686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D252-45A5-CBB6-4B47-6CF145109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8DC9-59A8-838D-6FB9-F195812C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13" y="210183"/>
            <a:ext cx="8646037" cy="670215"/>
          </a:xfrm>
          <a:solidFill>
            <a:srgbClr val="FF7474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4                                                   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ТУРИЗМА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FF988-9794-7622-5D88-FB02AA87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97" y="1256389"/>
            <a:ext cx="8568953" cy="516427"/>
          </a:xfrm>
          <a:solidFill>
            <a:srgbClr val="D4D4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програма је унапређење туристичке понуде у граду.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E95C9-FDD6-00B6-A4FD-409770D8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8AD091-90C5-6E52-A83F-E23E0ACCBEC7}"/>
              </a:ext>
            </a:extLst>
          </p:cNvPr>
          <p:cNvSpPr txBox="1">
            <a:spLocks/>
          </p:cNvSpPr>
          <p:nvPr/>
        </p:nvSpPr>
        <p:spPr>
          <a:xfrm>
            <a:off x="338695" y="2175273"/>
            <a:ext cx="8568953" cy="698537"/>
          </a:xfrm>
          <a:prstGeom prst="rect">
            <a:avLst/>
          </a:prstGeom>
          <a:solidFill>
            <a:srgbClr val="D4D4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је управљање развојем туризма и промоција туристичке понуде.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A962C-5F22-3EE2-4D2A-B0A2B3AA8937}"/>
              </a:ext>
            </a:extLst>
          </p:cNvPr>
          <p:cNvSpPr txBox="1"/>
          <p:nvPr/>
        </p:nvSpPr>
        <p:spPr>
          <a:xfrm>
            <a:off x="1340659" y="3387542"/>
            <a:ext cx="6462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137.672.374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97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9610"/>
            <a:ext cx="8566158" cy="3959550"/>
          </a:xfrm>
        </p:spPr>
        <p:txBody>
          <a:bodyPr>
            <a:no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Град Бор у сарадњи са Туристичком организацијом </a:t>
            </a:r>
            <a:r>
              <a:rPr lang="sr-Latn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„</a:t>
            </a: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Бор</a:t>
            </a:r>
            <a:r>
              <a:rPr lang="sr-Latn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“,</a:t>
            </a: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чији је оснивач</a:t>
            </a:r>
            <a:r>
              <a:rPr lang="sr-Latn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предст</a:t>
            </a:r>
            <a:r>
              <a:rPr lang="en-U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вља туристичке потенцијале града са посебним освртом на околину. Средства која је град Бор у 2026. години определио за функционисање саме установе Туристичке организације </a:t>
            </a:r>
            <a:r>
              <a:rPr lang="sr-Latn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„</a:t>
            </a: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Бор</a:t>
            </a:r>
            <a:r>
              <a:rPr lang="sr-Latn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 редовно функ</a:t>
            </a: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ионисање износи </a:t>
            </a:r>
            <a:r>
              <a:rPr lang="ru-RU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20.236.594,00 </a:t>
            </a:r>
            <a:r>
              <a:rPr lang="ru-RU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динара. </a:t>
            </a:r>
          </a:p>
          <a:p>
            <a:pPr algn="just"/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Што се тиче управљања развојем туризма Град Бор такође је определио средства за </a:t>
            </a:r>
            <a:r>
              <a:rPr lang="sr-Cyrl-C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текуће субвенције осталим јавним нефинансијским предузећима и организацијама - ЈП "ЗОО" ВРТ – у износу од  </a:t>
            </a:r>
            <a:r>
              <a:rPr lang="sr-Cyrl-R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81</a:t>
            </a:r>
            <a:r>
              <a:rPr lang="sr-Cyrl-RS" altLang="sr-Cyrl-C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.974.902,00 </a:t>
            </a:r>
            <a:r>
              <a:rPr lang="sr-Cyrl-C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Туристичка  сигнализација у граду Бору – </a:t>
            </a:r>
            <a:r>
              <a:rPr lang="ru-RU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7.980.996,00</a:t>
            </a:r>
            <a:r>
              <a:rPr lang="ru-RU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  <a:endParaRPr lang="sr-Cyrl-CS" sz="2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sr-Latn-CS" sz="2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84" y="5243285"/>
            <a:ext cx="1342628" cy="132771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263062"/>
            <a:ext cx="8445624" cy="429634"/>
          </a:xfrm>
          <a:solidFill>
            <a:srgbClr val="FF7474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buFont typeface="Arial" panose="020B0604020202020204" pitchFamily="34" charset="0"/>
            </a:pPr>
            <a:r>
              <a:rPr lang="sr-Cyrl-R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РАЗВОЈ ТУРИЗМА</a:t>
            </a:r>
            <a:endParaRPr lang="sr-Latn-CS" sz="2400" b="1" dirty="0">
              <a:solidFill>
                <a:srgbClr val="0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A4263-B9B5-A82C-8987-B86A7149A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35639"/>
            <a:ext cx="1714501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DCDCF-73AF-C738-8FC9-E648DDA6F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B9B3-35CF-F4BA-93FE-0D62CBDF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13" y="210183"/>
            <a:ext cx="8646037" cy="69853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5                                            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ПОЉОПРИВРЕДА И РУРАЛНИ РАЗВОЈ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A11D-9AA7-9677-30F7-CF2DB7D4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97" y="1256389"/>
            <a:ext cx="8568953" cy="698537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програма је унапређивање пољопривредне производње у граду.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9B5DF-C459-2578-FAEE-5BB3875B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737C3-5312-5AB9-4FFC-2ECAA4F7F403}"/>
              </a:ext>
            </a:extLst>
          </p:cNvPr>
          <p:cNvSpPr txBox="1">
            <a:spLocks/>
          </p:cNvSpPr>
          <p:nvPr/>
        </p:nvSpPr>
        <p:spPr>
          <a:xfrm>
            <a:off x="332797" y="2443776"/>
            <a:ext cx="8568953" cy="11292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је подршка за спровођење пољопривредне политике у локалној заједници као и мере подршке у руралном развоју.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05FA8-E33D-A5DD-F711-AF40DE411B04}"/>
              </a:ext>
            </a:extLst>
          </p:cNvPr>
          <p:cNvSpPr txBox="1"/>
          <p:nvPr/>
        </p:nvSpPr>
        <p:spPr>
          <a:xfrm>
            <a:off x="1187624" y="4276596"/>
            <a:ext cx="646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25.000.000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29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ПОЉОПРИВРЕДА И РУРАЛНИ РАЗВОЈ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09" y="692696"/>
            <a:ext cx="8805982" cy="58326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З</a:t>
            </a:r>
            <a:r>
              <a:rPr lang="sr-Cyrl-RS" sz="20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 подстицај пољопривреде  и руралног развоја Град Бор за 2026. годину је  издвојио је средстава у износу од </a:t>
            </a:r>
            <a:r>
              <a:rPr lang="sr-Cyrl-RS" sz="20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25.000.000,00 </a:t>
            </a:r>
            <a:r>
              <a:rPr lang="sr-Cyrl-RS" sz="20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 то за следеће мере: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Организовање студијских путовања, посета сајмовима и другим манифестацијама из области пољопривреде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sr-Cyrl-RS" alt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Субвенционисање вештачког осемењивања говеда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2.500.000,00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Субвенционисање  вештачког осемењавања свиња 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500.000,00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Субвенционисање куповине машина и опреме за руковање и транспорт чврстог, полутечног и течног стајњака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Субвеционисање подизања и опремања пластеника за производњу поврћа, воћа, цвећа и расадничку производњу 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1.000.000,00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Субвенционисање куповине  машина за примарну обраду 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земљишта</a:t>
            </a:r>
            <a:r>
              <a:rPr lang="en-GB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Субвенционисање куповине машина за ђубрење земљишта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Субвенционисање куповине машина за заштиту биља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1.500.000,00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динара,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ПОЉОПРИВРЕДА И РУРАЛНИ РАЗВОЈ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ACCDF-57A9-D771-5F8B-D76F6FA02674}"/>
              </a:ext>
            </a:extLst>
          </p:cNvPr>
          <p:cNvSpPr txBox="1"/>
          <p:nvPr/>
        </p:nvSpPr>
        <p:spPr>
          <a:xfrm>
            <a:off x="349188" y="828152"/>
            <a:ext cx="8445624" cy="419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Субвенционисање куповине машина за убирање односно скидање усева - </a:t>
            </a:r>
            <a:r>
              <a:rPr lang="sr-Latn-C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4.500.000,00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динара, 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Субвенционисање куповине  машина и опреме за наводњавање усева - </a:t>
            </a:r>
            <a:r>
              <a:rPr lang="sr-Latn-C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1.750.000,00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динара, 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Субвенционисање куповине  опреме у пчеларству -</a:t>
            </a:r>
            <a:r>
              <a:rPr lang="sr-Latn-C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5.000.000,00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динара,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Субвенционисање куповине возила и приколица за транспорт пчелињих друштава - </a:t>
            </a:r>
            <a:r>
              <a:rPr lang="sr-Latn-C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600.000,00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динара, 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Заштита, уређење и коришћење пољопривредног земљишта - </a:t>
            </a:r>
            <a:r>
              <a:rPr lang="sr-Latn-C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350.000,00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динара.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08D87-C661-38D0-3959-1BEC62927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5301208"/>
            <a:ext cx="192681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CC714-80AC-A038-15AD-904B3E9C2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1333-826E-C7F8-E780-B9C6908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13" y="210183"/>
            <a:ext cx="8646037" cy="6985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6                                            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ЖИВОТНЕ СРЕДИНЕ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CC727-6872-E742-77DF-F79F92D5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97" y="1256389"/>
            <a:ext cx="8568953" cy="1020483"/>
          </a:xfr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програма је обезбеђивање услова за одрживи развој локалне заједнице одговорним односом према животној средини. Ефикасно и одрживо управљање отпадним водама  и одрживо управљање отпадом.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83C6F-9B10-9CFF-5F72-AB913863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267C98-F67A-BC06-673C-1C2FD57CC31B}"/>
              </a:ext>
            </a:extLst>
          </p:cNvPr>
          <p:cNvSpPr txBox="1">
            <a:spLocks/>
          </p:cNvSpPr>
          <p:nvPr/>
        </p:nvSpPr>
        <p:spPr>
          <a:xfrm>
            <a:off x="332797" y="2813864"/>
            <a:ext cx="8568953" cy="831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је подршка за спровођење пољопривредне политике у локалној заједници као и мере подршке у руралном развоју.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F5208-3842-71AB-05E9-BC3FECD915A6}"/>
              </a:ext>
            </a:extLst>
          </p:cNvPr>
          <p:cNvSpPr txBox="1"/>
          <p:nvPr/>
        </p:nvSpPr>
        <p:spPr>
          <a:xfrm>
            <a:off x="1187624" y="4354275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267.936.733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87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3" y="252450"/>
            <a:ext cx="8568952" cy="562074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ЗАШТИТА ЖИВОТНЕ СРЕДИНЕ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0" y="1012609"/>
            <a:ext cx="8856477" cy="43204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Мониторинг квалитета ваздуха у износу од </a:t>
            </a:r>
            <a:r>
              <a:rPr lang="sr-Cyrl-RS" altLang="sr-Cyrl-C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39.755.000,00 </a:t>
            </a: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(износ од 14.032.956,00 динара – преузета обавеза - по Уговору из 2025. године, износ од 25.722.044,00 динара је планиран за покретање набавке у 2026. години)</a:t>
            </a: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Мониторинг воде у износу од </a:t>
            </a:r>
            <a:r>
              <a:rPr lang="sr-Cyrl-RS" altLang="sr-Cyrl-C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35.357.300,00 </a:t>
            </a: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(износ од 15.157.300,00 динара – преузета обавеза - по Уговору из 2025. године, износ од 20.200.000,00 динара је планиран за покретање набавке у 2026. години)</a:t>
            </a: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;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Мониторинг земљишта у износу од </a:t>
            </a:r>
            <a:r>
              <a:rPr lang="sr-Cyrl-RS" altLang="sr-Cyrl-C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1.000.000,00 </a:t>
            </a: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буке</a:t>
            </a: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у износу од 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sr-Cyrl-C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00.000,00 </a:t>
            </a:r>
            <a:r>
              <a:rPr lang="sr-Cyrl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Cyrl-RS" altLang="sr-Latn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Атмосферска канализација – </a:t>
            </a:r>
            <a:r>
              <a:rPr lang="sr-Cyrl-RS" altLang="sr-Latn-C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14.400.000,00</a:t>
            </a:r>
            <a:r>
              <a:rPr lang="sr-Cyrl-RS" altLang="sr-Latn-C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Такође су предвиђена средства за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извођење радова у складу са активностима предвиђеним планом заштите ваздуха за агломерацију Бор и Кап – ом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10.000.000,00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динара.</a:t>
            </a:r>
            <a:endParaRPr lang="sr-Cyrl-R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A8502-13CC-81E0-15D7-E8DBF4EDF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338315"/>
            <a:ext cx="1929331" cy="12672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405832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ЗАШТИТА ЖИВОТНЕ СРЕДИНЕ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780012"/>
            <a:ext cx="8229600" cy="45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Краткорочни акциони план за смањење загађености ваздуха у граду Бору -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35.330.600,00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(Извођење радова у складу са активностима предвиђеним планом заштите ваздуха за агломерацију Бор и Кап – ом) - 10.000.000,00 динара, Израда пројеката програма и планова предвиђених Планом заштите ваздуха за агломерацију и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КАП–ом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- 15.000.000,00 динара, Опрема за заштиту животне средине – 10.000.000,00 динара, Трошкови мобилне картице за коришћење лед екрана и мерне станице – 96.000,00 динара, Остале услуге штампања – 240.000,00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динара)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Удружења за заштиту животне средине - по конкурсу -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2.500.000,00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005FC-0BC7-DD6A-7755-1D277B158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80170"/>
            <a:ext cx="1152128" cy="12587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5554320"/>
              </p:ext>
            </p:extLst>
          </p:nvPr>
        </p:nvGraphicFramePr>
        <p:xfrm>
          <a:off x="179512" y="404664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499EC-F416-587F-F5D1-93798479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D439-8D5A-0DAC-FFFC-A9BA0836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13" y="150988"/>
            <a:ext cx="8646037" cy="722670"/>
          </a:xfrm>
          <a:solidFill>
            <a:srgbClr val="F8D2A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7                                                                                                ОРГАНИЗАЦИЈА САОБРАЋАЈА И САОБРАЋАЈНА ИНФРАСТРУКТУРА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BB44-CD0F-CED1-E9A9-44ADACD5F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97" y="1225530"/>
            <a:ext cx="8568953" cy="1195358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овог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је унапређење организације саобраћаја и унапређење саобраћајне инфраструктуре у локалној самоуправи.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3EB90-B18B-9384-0FC3-EC514DAB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40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087274-0AE9-E2B7-82D2-222DACBD4A3B}"/>
              </a:ext>
            </a:extLst>
          </p:cNvPr>
          <p:cNvSpPr txBox="1">
            <a:spLocks/>
          </p:cNvSpPr>
          <p:nvPr/>
        </p:nvSpPr>
        <p:spPr>
          <a:xfrm>
            <a:off x="332797" y="2851610"/>
            <a:ext cx="8568953" cy="119535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је управљање и одржавање инфраструктуре, јавни градски  и приградски превоз путника и унапређење безбедности саобраћаја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23219-9847-B7FC-873F-CCAB238E91B1}"/>
              </a:ext>
            </a:extLst>
          </p:cNvPr>
          <p:cNvSpPr txBox="1"/>
          <p:nvPr/>
        </p:nvSpPr>
        <p:spPr>
          <a:xfrm>
            <a:off x="899592" y="4833173"/>
            <a:ext cx="6903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2.406.321.483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32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274638"/>
            <a:ext cx="8568951" cy="634082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САОБРАЋАЈ И САОБРАЋАЈНА ИНФРАСТРУКТУРА</a:t>
            </a: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7" y="1190609"/>
            <a:ext cx="8543909" cy="5210976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У буџету за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2026.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годину Град Бор планирао је средства за: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Изградња семафора и уређење саобраћајних површина у зони раскрснице Зелени булевар, 9. Бригаде и Алберта Анштајна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5.640.000,00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Инвестиционо одржавање инфраструктуре месних заједница на територији града Бора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1.500.000.000,00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Oдржавање локалних и некатегорисаних путева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251.847.520,00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Одржавање хоризонталне сигнализације у граду и на општинским путевима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Одржавање вертикалне сигнализације у граду и на општинским путевима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14.400.000,00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Накнада штете за повреде или штету нанету од стране државних органа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14.500.000,00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Геодетске услуге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20.000.000,00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Со за путеве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8.100.000,00 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  <a:r>
              <a:rPr lang="en-GB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sr-Cyrl-C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2200" y="6400799"/>
            <a:ext cx="2057400" cy="365125"/>
          </a:xfrm>
        </p:spPr>
        <p:txBody>
          <a:bodyPr/>
          <a:lstStyle/>
          <a:p>
            <a:fld id="{75FB0A07-249F-4345-993B-6AB4700608B8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73666-2B62-5E10-3F23-BD873CDA3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6" y="4581128"/>
            <a:ext cx="1656184" cy="125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САОБРАЋАЈ И САОБРАЋАЈНА ИНФРАСТРУКТУРА</a:t>
            </a:r>
            <a:r>
              <a:rPr lang="sr-Cyrl-R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sr-Latn-CS" sz="2400" b="1" dirty="0">
              <a:solidFill>
                <a:srgbClr val="0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807" y="1079130"/>
            <a:ext cx="866438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Монтажа и постављање нових аутобуских стајалишта у граду Бору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30.000.000,00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Јавни линијски саобраћај и ђачки превоз на подручју града Бора издвојено је </a:t>
            </a:r>
            <a:r>
              <a:rPr lang="sr-Cyrl-RS" alt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386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.944.800,00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39" y="3487233"/>
            <a:ext cx="3700262" cy="215775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EF84-E144-E3F8-2D0C-06D9DD2B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06" y="1412776"/>
            <a:ext cx="8019424" cy="273630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омогућавање обухвата предшколске деце у вртићима, односно функционисање и  остваривање предшколског васпитања и образовања.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је издвајање средстава за расходе и издатке за обављање делатности из области предшколског образовања, изградња европског вртића, инвестиционо одржавање Предшколске установе Бамби Бор.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93F0-1448-CAF1-4D30-E0B03433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E5D0F1-4C25-AB1D-7CA1-5EE68EA0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06" y="260648"/>
            <a:ext cx="8047806" cy="751509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8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ПРЕДШКОЛСКО ВАСПИТАЊЕ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BC0A1-3127-CE13-499A-FD5D02BF228A}"/>
              </a:ext>
            </a:extLst>
          </p:cNvPr>
          <p:cNvSpPr txBox="1"/>
          <p:nvPr/>
        </p:nvSpPr>
        <p:spPr>
          <a:xfrm>
            <a:off x="670606" y="4354275"/>
            <a:ext cx="7717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576.146.733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11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139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ПРЕДШКОЛСКО ВАСПИТАЊЕ</a:t>
            </a:r>
            <a:endParaRPr lang="sr-Latn-CS" sz="2400" b="1" dirty="0">
              <a:solidFill>
                <a:srgbClr val="0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19378"/>
            <a:ext cx="8640960" cy="350576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Cyrl-RS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За несметано функционисање предшколског образовања град Бор је планирао средства у износу од </a:t>
            </a:r>
            <a:r>
              <a:rPr lang="sr-Cyrl-RS" sz="2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435.887.712,00 </a:t>
            </a:r>
            <a:r>
              <a:rPr lang="sr-Cyrl-RS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динара.</a:t>
            </a:r>
          </a:p>
          <a:p>
            <a:pPr marL="0" indent="0" algn="just">
              <a:buNone/>
            </a:pPr>
            <a:r>
              <a:rPr lang="sr-Cyrl-RS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Средства су опредељена </a:t>
            </a:r>
            <a:r>
              <a:rPr lang="sr-Cyrl-RS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en-US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endParaRPr lang="sr-Cyrl-RS" sz="22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519113" indent="-342900" algn="just">
              <a:buFont typeface="Wingdings" panose="05000000000000000000" pitchFamily="2" charset="2"/>
              <a:buChar char="v"/>
            </a:pPr>
            <a:r>
              <a:rPr lang="sr-Cyrl-RS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Функционисање Предшколске установе „Бамби” у износу од </a:t>
            </a:r>
            <a:r>
              <a:rPr lang="sr-Cyrl-RS" sz="2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506.191.159,00 </a:t>
            </a:r>
            <a:r>
              <a:rPr lang="sr-Cyrl-RS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 </a:t>
            </a:r>
          </a:p>
          <a:p>
            <a:pPr marL="519113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Изградња Европског вртића - прикључење на топловодну мрежу – </a:t>
            </a:r>
            <a:r>
              <a:rPr lang="ru-RU" sz="2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36.595.574,00</a:t>
            </a:r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519113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Инвестиционо одржавање инфраструктуре  Предшколске установе  Бамби Бор – </a:t>
            </a:r>
            <a:r>
              <a:rPr lang="ru-RU" sz="2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33.360.000,00</a:t>
            </a:r>
            <a:r>
              <a:rPr lang="ru-RU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динара.</a:t>
            </a:r>
            <a:endParaRPr lang="sr-Latn-CS" sz="22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EC00C-2056-EC1C-6CB1-5BF6DC17A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47241"/>
            <a:ext cx="2397297" cy="1345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9FD25-9F9A-05BC-B555-E84B6D69E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18420"/>
            <a:ext cx="1368152" cy="13742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52E7-B22D-3C43-74D5-8185A4BA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69ECC-14F2-CFB6-D8DD-FADCD9B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88" y="1412776"/>
            <a:ext cx="8019424" cy="2839637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је доступност основног образовања свој деци са територије града у складу са  прописаним стандардима.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расходи и издаци за: измиривање текућих обавеза - редовни материјални трошкови, трошкови електричне енергије, грејање, трошкови водовода и каналазиције, трошкови изношења смећа, трошкови дератизације, инвестиционо одржавање објеката, одржавање и ремонт грејних инсталација,  израде пројеката и техничке документације, опремање објеката.</a:t>
            </a: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3B43-CD78-59DD-70B7-45BCF344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BB2DCA-2098-1029-6B4D-3366C81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06" y="260648"/>
            <a:ext cx="8047806" cy="751509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9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 ОБРАЗОВАЊЕ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81F18-5977-67BA-CA28-90DB51F21312}"/>
              </a:ext>
            </a:extLst>
          </p:cNvPr>
          <p:cNvSpPr txBox="1"/>
          <p:nvPr/>
        </p:nvSpPr>
        <p:spPr>
          <a:xfrm>
            <a:off x="1463168" y="4519552"/>
            <a:ext cx="646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305.361.112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44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3627"/>
            <a:ext cx="8496944" cy="562074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ОСНОВНО ОБРАЗОВАЊЕ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5" y="836712"/>
            <a:ext cx="8784976" cy="5472608"/>
          </a:xfrm>
        </p:spPr>
        <p:txBody>
          <a:bodyPr>
            <a:noAutofit/>
          </a:bodyPr>
          <a:lstStyle/>
          <a:p>
            <a:pPr indent="-47625" algn="just">
              <a:buNone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Што се тиче основног образовања Град Бор је за ф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инансирање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расхода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издатака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основног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образовања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несметано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функционисање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обезбедио средства у износу од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188.304.133,00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 то распоређена на следећи начин: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ОШ Вук Караџић –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18.427.928,00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ОШ 3.октобар –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25.543.311,00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ОШ Душан Радовић -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39.944.494,00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ОШ Бранко Радичевић -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24.301.843,00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ОШ Свети Сава -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17.569.722,00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ОШ Станоје Миљковић Брестовац -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14.161.430,00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ОШ Петар Радовановић Злот -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12.288.000,00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ОШ Ђура Јакшић Кривељ 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9.623.505,00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ШОСО Видовдан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15.544.787,00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ОМШ Миодраг Васиљевић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7.500.350,00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Регионални центар за таленте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3.398.763,00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466725" indent="-342900" algn="just">
              <a:buFont typeface="Wingdings" panose="05000000000000000000" pitchFamily="2" charset="2"/>
              <a:buChar char="v"/>
            </a:pPr>
            <a:endParaRPr lang="sr-Cyrl-R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indent="-47625" algn="just">
              <a:buNone/>
            </a:pPr>
            <a:endParaRPr lang="sr-Cyrl-R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A43BB-0AFF-1D4D-8AFB-C07D920B0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ADEC-2758-2716-9F4E-C40281D6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ОСНОВНО ОБРАЗОВАЊЕ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0F39-6DC4-FABD-9E97-64E8E4DF7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Autofit/>
          </a:bodyPr>
          <a:lstStyle/>
          <a:p>
            <a:pPr marL="52388" indent="0" algn="just">
              <a:buNone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 оквиру овог програма планирани су и следећи пројекти:</a:t>
            </a:r>
          </a:p>
          <a:p>
            <a:pPr marL="395288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Спровођење припремне наставе и едукативне активности ђака у износу од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395288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Инвестиционо одржавање инфраструктуре основних школа у износу од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27.457.589,00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395288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Видео надзор за све образовне институције у граду у износу од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88.599.390,00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marL="395288" indent="-342900" algn="just">
              <a:buFont typeface="Wingdings" panose="05000000000000000000" pitchFamily="2" charset="2"/>
              <a:buChar char="v"/>
            </a:pPr>
            <a:endParaRPr lang="sr-Cyrl-R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26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C4B26-DA12-F990-D57F-B9D60503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A87D6-4151-27C8-19DC-B29330CE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18" y="1281971"/>
            <a:ext cx="8473394" cy="3011125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доступност средњег образовања у складу са прописаним стандардима и потребама за образовним профилима који одговарају циљевима развоја града и привреде.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расходи и издаци за: осигурање школских објеката, редовни материјални трошкови наставе, трошкови електричне енергије, грејање, трошкови водовода и каналазиције, трошкови изношења смећа, трошкови дератизације, инвестиционо одржавање објеката, израде пројеката и техничке документације, опремање објеката.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942B9-8A30-A587-865E-EC922D2C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9AD1AA-58EC-C696-BAD3-43795284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322876" cy="751509"/>
          </a:xfrm>
          <a:solidFill>
            <a:srgbClr val="F8D2A0"/>
          </a:solidFill>
          <a:ln>
            <a:solidFill>
              <a:srgbClr val="F8D2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10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СРЕДЊЕ ОБРАЗОВАЊЕ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4FD39-E938-E0E6-FE26-44624A827BBC}"/>
              </a:ext>
            </a:extLst>
          </p:cNvPr>
          <p:cNvSpPr txBox="1"/>
          <p:nvPr/>
        </p:nvSpPr>
        <p:spPr>
          <a:xfrm>
            <a:off x="1250374" y="4648559"/>
            <a:ext cx="646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73.086.179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8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114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СРЕДЊЕ ОБРАЗОВАЊЕ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108632"/>
            <a:ext cx="8712968" cy="338437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sr-Cyrl-RS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Што се тиче средњег образовања Град Бор је за ф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инансирање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расхода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издатака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средњег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образовања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несметано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функционисање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обезбедио средства у износу од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70</a:t>
            </a:r>
            <a:r>
              <a:rPr lang="sr-Cyrl-R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.358.580,00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 то распоређена на следећи начин: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Гимназија "Бора Станковић"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16.077.240,00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Машинско-електротехничка школа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26.012.239,00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Техничка школа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20.099.561,00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Економско-трговинска школа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8.169.540,00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74387-45DC-D480-D477-F7CB3BB6A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28" y="4803054"/>
            <a:ext cx="2798344" cy="17803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7664" y="310013"/>
            <a:ext cx="604867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Циљеви</a:t>
            </a: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фискалне политике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F6887-721D-6137-37D7-59AE58BAF6EC}"/>
              </a:ext>
            </a:extLst>
          </p:cNvPr>
          <p:cNvSpPr txBox="1"/>
          <p:nvPr/>
        </p:nvSpPr>
        <p:spPr>
          <a:xfrm>
            <a:off x="287524" y="1268760"/>
            <a:ext cx="856895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Прва половина 2025. године донела је успоравање привредног раста на 2,0%,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првенствено услед домаће неизвесности и одложене потрошње.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Ревидирана пројекција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привредног раста за 2025. годину износи 2,3%, са очекиваним убрзањем на 3% у 2026. и 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5,0% у 2027. години, захваљујући кретању домаће тражње и великим инфраструктурним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пројектима повезаним са Специјализованом светском изложбом EXPO 2027.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23226-DD66-9461-B827-FC7E243E4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9EF2CA-A3E4-0990-27AA-AA5444BF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114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СРЕДЊЕ ОБРАЗОВАЊЕ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98E8-2D3C-2FBF-CE89-7D9ED5E2F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0375"/>
            <a:ext cx="8686800" cy="14562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Што се тиче средњег образовања Град Бор је планирао пројекат под називом </a:t>
            </a:r>
            <a:r>
              <a:rPr lang="ru-RU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набавка опреме за мултидисциплинарно иновативни простор у Гимназији Бора Станковић - Макерс лаб у износу од </a:t>
            </a:r>
            <a:r>
              <a:rPr lang="ru-RU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2.400.000,00</a:t>
            </a:r>
            <a:r>
              <a:rPr lang="ru-RU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динара.</a:t>
            </a:r>
            <a:endParaRPr lang="sr-Cyrl-RS" sz="2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sr-Cyrl-RS" sz="2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A2ED257B-FD9F-5CDE-C8F7-CF1B8C2B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56922-C9F7-D2E8-2E6A-26FF0EDAE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2270"/>
            <a:ext cx="1809635" cy="16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78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0CC4-BADA-3228-2905-7DF4BAA4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AD60-1C32-B2DC-A03B-CEDA224D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6" y="1440483"/>
            <a:ext cx="8250868" cy="252028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обезбеђивање свеобухватне социјалне заштите и помоћи најугроженијем становништву града.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расходи и издаци за једнократне помоћи и други облици помоћи, обављање делатности установа социјалне заштите, дневне услуге у заједници, саветодавно-терапијске и социјално-едукативне услуге, подршка реализацији програма Црвеног крста, подршка деци и породици са децом, социјално укључивање Рома и Ромкиња у граду Бору - функционисање Ромског координатора.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D166A-3CCE-D3A1-2755-6352FD36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01E772-4C55-F747-CDB7-D9BCD0C4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50868" cy="751509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11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СОЦИЈАЛНА ЗАШТИТА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F0E13-03B5-BC9A-8A3D-ED4535523169}"/>
              </a:ext>
            </a:extLst>
          </p:cNvPr>
          <p:cNvSpPr txBox="1"/>
          <p:nvPr/>
        </p:nvSpPr>
        <p:spPr>
          <a:xfrm>
            <a:off x="755576" y="4127479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540.646.914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7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1813" y="129521"/>
            <a:ext cx="8229600" cy="620054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СОЦИЈАЛНА И ДЕЧИЈА ЗАШТИТА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344"/>
            <a:ext cx="8229600" cy="42848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sr-Cyrl-RS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На пољу Дневне услуге у заједници Град Бор је за 2026. годину определио следећа средства: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Услуге дневног боравка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21.000.000,00 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Услуге личних пратиоца – </a:t>
            </a:r>
            <a:r>
              <a:rPr lang="sr-Cyrl-RS" alt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36.517.728,00  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(износ од 21.141.843,00 динара – преузета обавеза - по Уговору из 2025. године, износ од 15.375.885,00 динара је планиран за покретање набавке у 2026. години); 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Услуге персоналних асистената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13.984.000,00  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 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Помоћ у кући за посебним потребама деца са тешким телесним и менталним инвалидитетом, која су потпуно зависна од друге особе у колицима – </a:t>
            </a:r>
            <a:r>
              <a:rPr lang="sr-Cyrl-RS" alt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r-Cyrl-RS" alt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576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r-Cyrl-RS" alt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00,00 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(преузета обавеза)</a:t>
            </a:r>
          </a:p>
          <a:p>
            <a:pPr marL="52388" indent="0" algn="just">
              <a:buNone/>
            </a:pPr>
            <a:r>
              <a:rPr lang="sr-Cyrl-RS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Издвојена су средства 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 буџета за Народну кухињу у износу од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46.305.450,00 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(износ од 9.805.450,00 динара – преузета обавеза - по Уговору из 2025. године, 36.500.000,00 динара - за покретање набавке у 2026. години).</a:t>
            </a:r>
          </a:p>
          <a:p>
            <a:pPr marL="0" indent="0" algn="just">
              <a:buNone/>
            </a:pPr>
            <a:endParaRPr lang="sr-Cyrl-RS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14465"/>
            <a:ext cx="2057400" cy="365125"/>
          </a:xfrm>
        </p:spPr>
        <p:txBody>
          <a:bodyPr/>
          <a:lstStyle/>
          <a:p>
            <a:fld id="{75FB0A07-249F-4345-993B-6AB4700608B8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116CD-0537-187C-AD76-1210B4084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551176"/>
            <a:ext cx="1152128" cy="109391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20" y="692695"/>
            <a:ext cx="8769560" cy="576064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из буџета за децу и породицу издвојена су за</a:t>
            </a:r>
            <a:r>
              <a:rPr 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следеће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Новчана помоћ за новорођенчад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400.000,00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 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Новогодишњи пакетићи за децу из социјално угрожених породица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1.400.000,00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 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прибори за ђаке од првог до четвртог разреда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4.500.000,00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 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 – неговатељ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58.031.192,00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 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Уградња платформи за приступачност особама са инвалидитетом (ОШ "Вук Караџић", "Душан Радовић", Албанске Споменице 6, Ђ.А.Куна 8)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16.500.000,00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Новчана помоћ за незапослене породиље и Једнократна новчана помоћ породиљама –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132.000.000,00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Набавка бесплатних уџбеника за ученике од првог до четвртог разреда основних школа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22.000.000,00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опреме за децу виших разреда (од петог до осмог)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7.500.000,00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Накнаде трошкова за вантелесну оплодњу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2.800.000,00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Услуге производње и дистрибуције оброка за све ученике основних школа 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79.995.000,00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(преузета обавеза);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Ученичке награде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1.200.000,00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 (Лаптопови и торбе за награђивање ученика);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Ангажовање координатора за ромска питања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773.520,00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Дотације осталим удружењима грађана – конкурс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4.500.000,00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</a:p>
          <a:p>
            <a:pPr algn="just">
              <a:lnSpc>
                <a:spcPct val="12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039B9-49AB-636E-6E1F-AE629647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0" y="101355"/>
            <a:ext cx="8538120" cy="445656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СОЦИЈАЛНА И ДЕЧИЈА ЗАШТИТА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8E0A-DE91-C073-299C-4E892742F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BB998-5A44-5CF3-B884-9620FB7D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250868" cy="352839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доступност примарне здравствене заштите у складу са националним стандардима, односно обезбеђивање и спровођење активности у областима деловања јавног  здравља.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расходи и издаци за: функционисање установа примарне заштите, мртвозорство, спровођење активности из области друштвене бриге за јавно здравље, одржавање објеката здравствене заштите.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86BF7-4165-5A6F-340A-1FB05CE3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A3CB30-8411-C40A-CF00-F01E6A6D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9"/>
            <a:ext cx="8250868" cy="648072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12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ЗДРАВСТВЕНА ЗАШТИТА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9A13F-E789-D716-9C4E-50B96983CECE}"/>
              </a:ext>
            </a:extLst>
          </p:cNvPr>
          <p:cNvSpPr txBox="1"/>
          <p:nvPr/>
        </p:nvSpPr>
        <p:spPr>
          <a:xfrm>
            <a:off x="1043608" y="3933056"/>
            <a:ext cx="6759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359.334.180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58150" cy="304801"/>
          </a:xfrm>
          <a:solidFill>
            <a:srgbClr val="FF7474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ЗДРАВСТВЕНА ЗАШТИТА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058150" cy="27363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Cyrl-R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Град Бор и у 2026. години наставаља да издваја средства за пружање здравствених услуга и то за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плате, порезе и доприносе за </a:t>
            </a:r>
            <a:r>
              <a:rPr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 медицинских сестара/техничара, 5 доктора медицине, 1 психолог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 3 возача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 Здравственом центру у износу од 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49.850.000,00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динара.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Такође су планирана средства за: </a:t>
            </a:r>
          </a:p>
          <a:p>
            <a:pPr indent="4763" algn="just">
              <a:buNone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Мртвозорство –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1.020.667,00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indent="4763" algn="just">
              <a:buNone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Пројекат: Подстицајно родитељство -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3.500.000,00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>
              <a:buNone/>
            </a:pPr>
            <a:endParaRPr lang="sr-Latn-CS" sz="24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55</a:t>
            </a:fld>
            <a:endParaRPr lang="en-US"/>
          </a:p>
        </p:txBody>
      </p:sp>
      <p:sp>
        <p:nvSpPr>
          <p:cNvPr id="2" name="AutoShape 2" descr="medicinske sestre - Dr 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199" y="4008228"/>
            <a:ext cx="2311601" cy="183877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043003"/>
            <a:ext cx="8712968" cy="482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Издвајања средстава за здравствену заштиту у периоду од 2019. године закључно са Нацртом буџета за 2026. годину износе 2.206.000.536  динара</a:t>
            </a:r>
            <a:endParaRPr lang="sr-Latn-RS" sz="2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Издвајања за здравствену заштиту по годинама:</a:t>
            </a:r>
            <a:endParaRPr lang="sr-Latn-RS" sz="2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2019. године – </a:t>
            </a:r>
            <a:r>
              <a:rPr lang="sr-Cyrl-RS" alt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49.337.266,00 </a:t>
            </a:r>
            <a:endParaRPr lang="sr-Latn-RS" sz="2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2020. године - 174.666.282,00</a:t>
            </a:r>
            <a:endParaRPr lang="sr-Latn-RS" sz="2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2021. године - 246.358.605,00</a:t>
            </a:r>
            <a:endParaRPr lang="sr-Latn-RS" sz="2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2022. године - </a:t>
            </a:r>
            <a:r>
              <a:rPr lang="sr-Cyrl-RS" alt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476.974.753,00</a:t>
            </a:r>
            <a:endParaRPr lang="sr-Cyrl-RS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2023. годину - 288.730.290,00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r-Cyrl-RS" alt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2024. годину - 253.052.560,00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2025. годину - 357.546.600,00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r-Cyrl-BA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202</a:t>
            </a:r>
            <a:r>
              <a:rPr lang="sr-Cyrl-RS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sr-Cyrl-BA" sz="20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годину - 359.334.180,00</a:t>
            </a:r>
            <a:endParaRPr lang="sr-Latn-RS" sz="2000" b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rgbClr val="FF7474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ЗДРАВСТВЕНА ЗАШТИТА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pic>
        <p:nvPicPr>
          <p:cNvPr id="2050" name="Picture 2" descr="avni poziv za podnošenje predloga projekata za realizaciju programima  „Preventivna zdravstvena zaštita“ projekat„ i „Podrška aktivnostima  udruženja građana u oblasti zdravstvene zaštite“ – I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7474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ЗДРАВСТВЕНА ЗАШТИТА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24407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Како су дугови Апотеке Бор пали на терет града, ликвидација ове установе је била једина опција, </a:t>
            </a:r>
            <a:r>
              <a:rPr lang="sr-Cyrl-RS" sz="2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Скупштина града Бора је 11.9.2020. године донела Одлуку о укидању Апотеке Бор након чега је уписана Апотека Бор у Бору у ликвидацији</a:t>
            </a:r>
            <a:r>
              <a:rPr lang="sr-Cyrl-R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те су из тог разлога планирана средства за завршетак поступка ликвидације у износу од </a:t>
            </a:r>
            <a:r>
              <a:rPr lang="sr-Cyrl-R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985.000,00 </a:t>
            </a:r>
            <a:r>
              <a:rPr lang="sr-Cyrl-C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динара.</a:t>
            </a:r>
          </a:p>
          <a:p>
            <a:pPr marL="0" indent="0" algn="just">
              <a:buNone/>
            </a:pPr>
            <a:r>
              <a:rPr lang="sr-Cyrl-C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За измирење свих обавеза од почетка поступка ликвидације из буџета града Бора издвојено је укупно 114.685.900,67 динара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sr-Cyrl-CS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sr-Latn-C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94" y="3861048"/>
            <a:ext cx="2844900" cy="151967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7474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ЗДРАВСТВЕНА ЗАШТИТА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852" y="610062"/>
            <a:ext cx="82135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sr-Cyrl-CS" sz="2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Набавка медицинске опреме за </a:t>
            </a:r>
            <a:r>
              <a:rPr lang="sr-Cyrl-R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Здравствени центар 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Бору – </a:t>
            </a:r>
            <a:r>
              <a:rPr lang="sr-Cyrl-RS" alt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256.098.513,00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то следећа опрема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набавка два теренска возила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29.000.000,00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клима уређаји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2.478.400,00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медицинска опрема у износу од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224.620.113,00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која обухвата (12-канални ЕКГ апарат са ЦЦАА опцијом, опрема за медицину рада, дефибрилатори, опрема за стоматолошке амбуланте, намештај за опремање амбуланти и ординација, ултразвучни апарати, опрема за ургентну медицину, опрема за операциони блок, опрема за анестезију, опрема за физијатрију, опрема за ОРЛ, опрема за хирургију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64B94-0242-E881-D28F-DB369176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6E047-AB3F-F8F1-5A9B-951727D6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59"/>
            <a:ext cx="8250868" cy="5087591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очување, унапређење и представљање културног-историјског наслеђа, културне разнорсности, продукције и стваралаштва у локалној заједници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остваривање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грађана информисање и унапређење јавног информисања.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функционисање локалних установа културе, јачање културне продукције и уметничког стваралаштва, унапређење система очувања и представљања културно-историјског наслеђа, остваривање и унапређивање јавног интереса у области јавног информисања.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5722B-246A-9D9F-19F2-DA904571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59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58F97D-F943-50B2-5191-F40DF8D4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7" y="225607"/>
            <a:ext cx="8250868" cy="720079"/>
          </a:xfrm>
          <a:solidFill>
            <a:srgbClr val="F8D2A0"/>
          </a:solidFill>
          <a:ln>
            <a:solidFill>
              <a:srgbClr val="F8D2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13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КУЛТУРЕ И ИНФОРМИСАЊА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E93AD-F1CF-AB68-65ED-0E84789CDFF2}"/>
              </a:ext>
            </a:extLst>
          </p:cNvPr>
          <p:cNvSpPr txBox="1"/>
          <p:nvPr/>
        </p:nvSpPr>
        <p:spPr>
          <a:xfrm>
            <a:off x="971600" y="3933056"/>
            <a:ext cx="6831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467.334.180,00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4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4D82D-9D63-2431-B7BE-2B7F3BD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883F04-FF25-CBFB-51BC-89B6D6D7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74" y="332656"/>
            <a:ext cx="8659098" cy="35055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приходи и примања буџета?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52AED-CCA1-43B3-7922-12F2429DCE95}"/>
              </a:ext>
            </a:extLst>
          </p:cNvPr>
          <p:cNvSpPr txBox="1"/>
          <p:nvPr/>
        </p:nvSpPr>
        <p:spPr>
          <a:xfrm>
            <a:off x="161374" y="911811"/>
            <a:ext cx="88212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Порески приходи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Врста јавних прихода који се прикупљају обавезним плаћањима пореских обвезника без обавезе извршења специјалне услуге заузврат.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Донације и трансфери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Донацијa је наменски бесповратан приход, који се остварује на основу писаног уговора између даваоца и примаоца донације. Трансферна средства су средства која се из буџета Републике Србије, односно буџета локалне власти преносе буџету на другом нивоу власти или буџету на истом нивоу власти.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Непорески приходи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Врста јавних прихода који се наплаћују правним или физичким лицима за коришћење јавних добара (пружање одређене јавне услуге (због кршења уговорних или законских одредби (пенали и казне) као и приходи који се остваре употребом јавних средстава.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Примања од продаје нефинансијске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мовине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Ова примања се остварују продајом непокретности и покретних ствари у власништву града.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Примања од задуживања представљају приливе по основу задуживања на домаћем и иностраном тржишту Примања од продаје финансијске имовине представљају приливе по основу продаје домаћих акција и осталог капитала у корист нивоа градова.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Пренета неутрошена средства из ранијих година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Представљају вишак прихода и примања буџета града који нису потрошени у претходној буџетској години. Сопствени приходи су приходи које својим активностима, односно продајом робе и вршењем услуга, у складу са законом, остваре индиректни корисници буџетских средстава.</a:t>
            </a:r>
          </a:p>
        </p:txBody>
      </p:sp>
    </p:spTree>
    <p:extLst>
      <p:ext uri="{BB962C8B-B14F-4D97-AF65-F5344CB8AC3E}">
        <p14:creationId xmlns:p14="http://schemas.microsoft.com/office/powerpoint/2010/main" val="371344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РАЗВОЈ КУЛТУРЕ И ИНФОРМИСАЊА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33" y="1016659"/>
            <a:ext cx="8229600" cy="3852502"/>
          </a:xfrm>
        </p:spPr>
        <p:txBody>
          <a:bodyPr>
            <a:noAutofit/>
          </a:bodyPr>
          <a:lstStyle/>
          <a:p>
            <a:pPr algn="just"/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Град Бор и у 2026. години наставља да издваја средства за финансирање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програма и пројеката који јој омогућавају  да у оквиру свог деловања утичу на подизање опште свести грађана у погледу духовног развоја и квалитета живота.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 буџета града Бора за функционисање установа културе издвајају се следећи износи за: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Функционисање Народне библиотеке Бор планирано је 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53.766.722,00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Функционисање Музеја рударства и металургије Бор планирано је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67</a:t>
            </a:r>
            <a:r>
              <a:rPr lang="en-U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.9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01</a:t>
            </a:r>
            <a:r>
              <a:rPr lang="en-U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784</a:t>
            </a:r>
            <a:r>
              <a:rPr lang="en-U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,00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Функционисање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Установе „Центар за културу града Бора“ </a:t>
            </a: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планирано је</a:t>
            </a:r>
            <a:r>
              <a:rPr 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ru-R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111.692.061,00 </a:t>
            </a:r>
            <a:r>
              <a:rPr lang="ru-RU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динара.</a:t>
            </a:r>
            <a:endParaRPr lang="ru-RU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2" descr="Konkurs Narodne biblioteke Bor za neobjavljenu kratku priču | SEEcult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09" y="5333351"/>
            <a:ext cx="1422941" cy="106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F82BE-2B65-C62E-2A5B-EF4E9D563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33" y="5127489"/>
            <a:ext cx="1422941" cy="142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1E6A8D-192E-9677-648D-16E77634C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62" y="5333351"/>
            <a:ext cx="1182588" cy="101702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0AD10-FBAE-438B-0571-DF32E7527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4E15-1BD8-6618-75CA-9914F7D2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490066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РАЗВОЈ КУЛТУРЕ И ИНФОРМИСАЊА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D5E50-40F8-0D84-4A4A-AAC46A15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53A23-73F5-3295-AF38-BC3746E65298}"/>
              </a:ext>
            </a:extLst>
          </p:cNvPr>
          <p:cNvSpPr txBox="1"/>
          <p:nvPr/>
        </p:nvSpPr>
        <p:spPr>
          <a:xfrm>
            <a:off x="268635" y="836712"/>
            <a:ext cx="8418165" cy="603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овог програма планирана су такође средства за: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Функционисање Историјског архива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5.071.820,00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Инвестиционо одржавање Дома културе у МЗ Брестовац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46.030.884,00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 –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(преузета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Инвестиционо одржавање Дома културе у селу Горњане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11.998.635,00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Инвестиционо одржавање Дома културе у МЗ Доња Бела Река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36.000.000,00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Инвестиционо одржавање Дома културе у МЗ Шарбановац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36.000.000,00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Радови на санацији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Народној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Библиотеци Бор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6.567.131,00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 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Верске заједнице - по конкурсу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75.364.600,00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015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60E7E-A2D5-BE07-9597-CF9605ECE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F25B-CDAF-C1C6-8D00-6DA7E266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59"/>
            <a:ext cx="8250868" cy="508759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обезбеђивање приступа спорту и подршка пројектима везаним за развој спорта и обезбеђивање услова за развој и спровођење омладинске политике.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функционисање локалних спортских установа, подршка локалним спортским организацијама, удружењима и савезима, спровођење омладинске политике.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B92EC-4018-4BFF-C9B9-080F782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5B93E0-80E0-61C7-AD6E-73114752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7" y="225607"/>
            <a:ext cx="8250868" cy="720079"/>
          </a:xfrm>
          <a:solidFill>
            <a:srgbClr val="F8D2A0"/>
          </a:solidFill>
          <a:ln>
            <a:solidFill>
              <a:srgbClr val="F8D2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14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СПОРТА И ОМЛАДИНЕ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4C02CC-74C1-F71A-E4F7-B4FE308879A9}"/>
              </a:ext>
            </a:extLst>
          </p:cNvPr>
          <p:cNvSpPr txBox="1"/>
          <p:nvPr/>
        </p:nvSpPr>
        <p:spPr>
          <a:xfrm>
            <a:off x="1381780" y="4293096"/>
            <a:ext cx="6934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1.407.225.719,00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498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02252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РАЗВОЈ СПОРТА И ОМЛАДИНЕ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4960"/>
            <a:ext cx="8568952" cy="792088"/>
          </a:xfrm>
        </p:spPr>
        <p:txBody>
          <a:bodyPr>
            <a:normAutofit/>
          </a:bodyPr>
          <a:lstStyle/>
          <a:p>
            <a:pPr indent="4763" algn="just">
              <a:buNone/>
            </a:pP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Град Бор за финансирање спортским омладинским организацијама</a:t>
            </a:r>
            <a:r>
              <a:rPr lang="sr-Latn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конкурсу у 2026. години издвојиће </a:t>
            </a:r>
            <a:r>
              <a:rPr lang="sr-Cyrl-R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210.000.000,00</a:t>
            </a:r>
            <a:r>
              <a:rPr lang="sr-Cyrl-R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динара. </a:t>
            </a: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sr-Latn-C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2325118"/>
            <a:ext cx="3456384" cy="197366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36" y="743037"/>
            <a:ext cx="8838728" cy="561331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Функционисање Установе спортски центар „Бобана Момчиловић Величковић“ у Бору -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219.411.057,00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Услуге обављања послова координатора Канцеларије за младе -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1.555.200,00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Набавка и монтажа теретана на отвореном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60.000.000,00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Набавка и монтажа трибина на спортским игралиштима 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30.661.400,00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– преузета обавеза;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Набавка и монтажа трибина на фудбалском стадиону у Злоту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24.000.000,00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Набавка и монтажа мини пич фудбалских терена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60.000.000,00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Изградња и реконструкција дечијих игралишта на територији града Бора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60.000.000,00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Реконструкција парка ракета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144.342.435,00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– преузета обавеза;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Израда пројекта реконструкције борског стадиона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48.000.000,00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– (6.000.000,00 динара - преузета обавеза из 2025. године);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Изградња спортског комплекса у МЗ Металург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330.734.033,00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– (преузета обавеза и планиран је део за 2027. годину у износу од 446.969.378,00 </a:t>
            </a:r>
            <a:r>
              <a:rPr lang="ru-RU" sz="1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Инвестиционо одржавање инфраструктуре у Установи Спортски Центар Бобана Момчиловић Величковић у Бору (пројектна документација)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54.000.000,00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и</a:t>
            </a:r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Замена ужета жичаре на Црном врху – </a:t>
            </a:r>
            <a:r>
              <a:rPr lang="ru-RU" sz="1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30.921.600,00</a:t>
            </a:r>
            <a:r>
              <a:rPr lang="ru-RU" sz="1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динара.</a:t>
            </a:r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524" y="119766"/>
            <a:ext cx="8568952" cy="452116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en-U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РАЗВОЈ СПОРТА И ОМЛАДИНЕ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9697D-00DA-90CD-E650-92ABFE6D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5E1B-D343-C9F2-3DB5-950489231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47900"/>
            <a:ext cx="8250868" cy="388843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обезбеђивање услуга јавне управе и остваривање и заштита права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грађана и јавног интереса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држиво управљање финансијама и администрирање изворних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прихода локалне самоуправе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ервисирање обавеза које проистичу из задуживања за финансирање буџета и управљање јавним дугом, пружање ефикасне интервенције, ублажавање последица и обезбеђење снабдевености и стабилности на тржишту у случају ванредних ситуација.</a:t>
            </a:r>
            <a:endParaRPr lang="sr-Cyrl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расходи и издаци за: плате, накнаде и доприносе запослених, сталне трошкове (енергетске услуге, услуге комуникације, комуналне услуге, остали трошкови), услуге по уговору, специјализоване услуге, одржавање објеката, материјали, опремање, управљање јавним дугом (отплата главнице и камата домаћим и страним кредиторима, пратећи трошкови задуживања), управљање и одржавање водотока другог реда, превоз ученика са сметњама у развоју, управљање у ванредним ситуацијама, администартивну подршку пројектима, набавку матичних књига, извода и пратеће документације, администрирање јавних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88EE2-B6A4-46EC-BF2C-D207E07C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823BDD-3758-A80E-68A1-D4435F94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6524"/>
            <a:ext cx="8250868" cy="720079"/>
          </a:xfrm>
          <a:solidFill>
            <a:srgbClr val="FFC6C6"/>
          </a:solidFill>
          <a:ln>
            <a:solidFill>
              <a:srgbClr val="F8D2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ОПШТЕ УСЛУГЕ ЛОКАЛНЕ САМОУПРАВЕ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6E971-D736-6B5C-7A4F-BECC2AF564BE}"/>
              </a:ext>
            </a:extLst>
          </p:cNvPr>
          <p:cNvSpPr txBox="1"/>
          <p:nvPr/>
        </p:nvSpPr>
        <p:spPr>
          <a:xfrm>
            <a:off x="827584" y="5434732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941</a:t>
            </a: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2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08F43-3A80-FBE1-0A10-788E4A2B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02103C-D502-357E-FDE8-BF5422DF69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8122" y="154326"/>
            <a:ext cx="7886700" cy="399579"/>
          </a:xfrm>
          <a:prstGeom prst="rect">
            <a:avLst/>
          </a:prstGeom>
          <a:solidFill>
            <a:srgbClr val="FFC6C6"/>
          </a:solidFill>
          <a:ln>
            <a:solidFill>
              <a:srgbClr val="F09B8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000" b="1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ОПШТЕ УСЛУГЕ ЛОКАЛНЕ САМОУПРАВЕ</a:t>
            </a:r>
            <a:endParaRPr lang="sr-Latn-CS" sz="2000" b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161537-1CF9-BBA1-400F-6E10B908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40591"/>
            <a:ext cx="8640960" cy="5798322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овог програма издвојена су средства 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70000"/>
              </a:lnSpc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Функционисање локалне самоуправе у износу од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651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,00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Функционисање Правобранилаштва града Бора -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lvl="1" algn="just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Функционисање националних савета националних мањина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2.000.000,00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Текуће одржавање зграда Градске управе (Моше Пијаде 3) и Николе Пашића 14 -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21.588.994,00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 (Електричне инсталације - 4.700.000,00 динара, Радијатори – 5.400.000,00 динара, Уградња лифтовског постројења у згради Николе Пашића 14 – 5.720.994,00 динара, Радови на водоводу и канализацији – 2.288.000,00 динара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Текућа буџетска резерва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100.000.000,00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 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Стална буџетска резерва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1.000.000,00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динара;</a:t>
            </a:r>
          </a:p>
          <a:p>
            <a:pPr lvl="1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065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F38D-C1ED-CE85-269B-10E0B84B8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A615C-BBF5-A279-F6D9-0BAC12AB9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59"/>
            <a:ext cx="8250868" cy="508759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обављање основних функција изборних органа локалне самоуправе.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расходи и издаци за: плате, накнаде и доприносе запослених, услуге по уговору.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F9837-73FE-2214-1787-576025FA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A9BE0B-08D0-FDC4-739B-0F182535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7" y="225607"/>
            <a:ext cx="8250868" cy="720079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16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ПОЛИТИЧКИ СИСТЕМ ЛОКАЛНЕ САМОУПРАВЕ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BA0B9-9D6E-79DC-F9E1-C87A18A40CF3}"/>
              </a:ext>
            </a:extLst>
          </p:cNvPr>
          <p:cNvSpPr txBox="1"/>
          <p:nvPr/>
        </p:nvSpPr>
        <p:spPr>
          <a:xfrm>
            <a:off x="1381780" y="3460830"/>
            <a:ext cx="646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119.534.264,00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49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D4B8A-7AB8-1D32-4F9D-2DC849FE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47745F-9613-67D1-7AE5-93BDC199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9" y="136524"/>
            <a:ext cx="8191822" cy="64807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ПОЛИТИЧКИ СИСТЕМ ЛОКАЛНЕ САМОУПРАВЕ</a:t>
            </a:r>
            <a:endParaRPr lang="sr-Latn-CS" sz="2000" b="1" dirty="0">
              <a:solidFill>
                <a:schemeClr val="tx1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5EF7B-7C50-603A-8833-EAF8AB0F8707}"/>
              </a:ext>
            </a:extLst>
          </p:cNvPr>
          <p:cNvSpPr txBox="1"/>
          <p:nvPr/>
        </p:nvSpPr>
        <p:spPr>
          <a:xfrm>
            <a:off x="179512" y="1014031"/>
            <a:ext cx="8784976" cy="510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Скупштина града Бора -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56.843.736,00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динара (Пренос седница Скупштине на телевизији и радију - 10.002.000,00 динара – преузета обаветза, Накнаде члановима комисија и одборницима и накнаде председника скупштине и заменика председника скупштине - 2.500.000,00 динара, Дотације политичким странкама – 5,674,901.00 динара, Трошкови финансирања избора Месних заједница на територији града Бора у  износу од 11.000.000,00 динара, Трошкови финансирања Локалних избора на територији града Бора у износу од 11.000.000,00 динара);</a:t>
            </a:r>
          </a:p>
          <a:p>
            <a:pPr marL="285750" marR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Градоначелник града Бора -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114.126.854,00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динара  (Емисије о раду органа - 12,996,656.00 динара – преузета обавеза;  Аутомобили – 14.350.401,00 динара    (набавка аутомобила путем оперативног лизинга – вишегодишње финансирање по Уговору  о јавној набавци  број 404-1125/2024-II-01 од 22.10.2024. године, израда пројектно техничке документације за изградњу нове болнице – 47.880.000,00 динара – преузета обавеза; лечење малолетне деце са пребивалиштем на територији града Бора у износу од 20.000.000,00 динара); </a:t>
            </a:r>
          </a:p>
          <a:p>
            <a:pPr marL="285750" marR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Градско веће града Бора -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16.443.674,00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динара</a:t>
            </a:r>
          </a:p>
        </p:txBody>
      </p:sp>
    </p:spTree>
    <p:extLst>
      <p:ext uri="{BB962C8B-B14F-4D97-AF65-F5344CB8AC3E}">
        <p14:creationId xmlns:p14="http://schemas.microsoft.com/office/powerpoint/2010/main" val="2412648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CBDD0-945D-76F3-D566-581F74E2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0816-9611-0C7E-5CFE-747950DE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59"/>
            <a:ext cx="8250868" cy="288032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Сврха програмa је Одрживи енергетски развој локалне самоуправе кроз постицање унапређења енергетске ефикасности, побољшање енергетске, инфраструктуре и ширу употребу обновљивих извора енергије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програма су расходи и издаци за: енергетску санацију стамбених зграда, породичних кућа и станова уградња соларних панела и пратеће инсталације за прозводњу електричне енергије за сопствене потребе.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F6AB9-4D5F-39DB-E8D6-2F09D1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69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EE25AE-0892-0C0F-B7C2-F5DA4AC5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7" y="136524"/>
            <a:ext cx="8250868" cy="952005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17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ЕНЕРГЕТСКА ЕФИКАСНОСТ И ОБНОВЉИВИ ИЗВОРИ ЕНЕРГИЈЕ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B3C7B-F3F2-E514-D851-2043EC93FBBF}"/>
              </a:ext>
            </a:extLst>
          </p:cNvPr>
          <p:cNvSpPr txBox="1"/>
          <p:nvPr/>
        </p:nvSpPr>
        <p:spPr>
          <a:xfrm>
            <a:off x="1619672" y="4653136"/>
            <a:ext cx="646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планирано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79.670.000,00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0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78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Корисници који се финансирају из буџета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2046" y="980728"/>
            <a:ext cx="4239953" cy="2603401"/>
          </a:xfrm>
          <a:prstGeom prst="rect">
            <a:avLst/>
          </a:prstGeom>
          <a:solidFill>
            <a:srgbClr val="FFC6C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Скупштина града</a:t>
            </a:r>
            <a:r>
              <a:rPr lang="sr-Latn-C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Бора</a:t>
            </a:r>
            <a:endParaRPr lang="ru-RU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Градоначелник града Бора</a:t>
            </a:r>
          </a:p>
          <a:p>
            <a:pPr marL="0" indent="6350" defTabSz="209550">
              <a:buFontTx/>
              <a:buNone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Градско веће града Бора</a:t>
            </a:r>
          </a:p>
          <a:p>
            <a:pPr marL="0" indent="6350" defTabSz="209550">
              <a:buFontTx/>
              <a:buNone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Градска управа града Бора</a:t>
            </a:r>
          </a:p>
          <a:p>
            <a:pPr marL="0" indent="6350" defTabSz="209550">
              <a:buFontTx/>
              <a:buNone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Правобранилаштво града Бора</a:t>
            </a:r>
          </a:p>
          <a:p>
            <a:pPr marL="0" indent="6350" defTabSz="209550">
              <a:buFontTx/>
              <a:buNone/>
            </a:pP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74172" y="2078868"/>
            <a:ext cx="4190316" cy="35823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Народна библиотека </a:t>
            </a: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Музеј рударства и металургије</a:t>
            </a:r>
            <a:r>
              <a:rPr lang="sr-Latn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sr-Cyrl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</a:t>
            </a:r>
            <a:r>
              <a:rPr lang="sr-Latn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Установа </a:t>
            </a:r>
            <a:r>
              <a:rPr lang="sr-Latn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 за културу града Бора</a:t>
            </a:r>
            <a:r>
              <a:rPr lang="sr-Latn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Предшколска установа </a:t>
            </a:r>
            <a:r>
              <a:rPr lang="sr-Latn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Бамби</a:t>
            </a:r>
            <a:r>
              <a:rPr lang="sr-Latn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Туристичка организација </a:t>
            </a:r>
            <a:r>
              <a:rPr lang="sr-Cyrl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</a:t>
            </a:r>
            <a:endParaRPr lang="ru-RU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Установа Спортски центар </a:t>
            </a:r>
            <a:r>
              <a:rPr lang="sr-Latn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Бобана Момчиловић Величковић</a:t>
            </a:r>
            <a:r>
              <a:rPr lang="sr-Latn-R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2046" y="3717032"/>
            <a:ext cx="4224335" cy="2880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Здравствене институције (Дом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Историјски архив</a:t>
            </a:r>
          </a:p>
          <a:p>
            <a:pPr>
              <a:spcBef>
                <a:spcPct val="20000"/>
              </a:spcBef>
            </a:pP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Непрофитне организације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 клубови, удружења и организације, удружења грађана и сличне организације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ct val="20000"/>
              </a:spcBef>
            </a:pPr>
            <a:endParaRPr lang="ru-RU" altLang="en-US" sz="1600" b="1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06" y="136524"/>
            <a:ext cx="8759588" cy="636121"/>
          </a:xfr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ЕНЕРГЕТСКА ЕФИКАСНОСТ И ОБНОВЉИВИ ИЗВОРИ ЕНЕРГИЈЕ</a:t>
            </a:r>
            <a:endParaRPr lang="sr-Latn-CS" sz="2000" b="1" dirty="0">
              <a:solidFill>
                <a:srgbClr val="0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2338736"/>
            <a:ext cx="8373616" cy="1684784"/>
          </a:xfrm>
        </p:spPr>
        <p:txBody>
          <a:bodyPr/>
          <a:lstStyle/>
          <a:p>
            <a:pPr algn="just">
              <a:buNone/>
            </a:pPr>
            <a:endParaRPr lang="sr-Cyrl-R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None/>
            </a:pPr>
            <a:endParaRPr lang="sr-Latn-C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70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500" y="920710"/>
            <a:ext cx="8777064" cy="5652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Израда Плана енергетске ефикасности Града Бора за 2025. годину –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1.420.000,00</a:t>
            </a: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– преузета обавеза;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Израда Плана енергетске ефикасности Града Бора за 2026. годину (План ЕЕ) 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500.000,00</a:t>
            </a: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Израда програма енергетске ефикасности за период 2027-2030. године 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3.500.000,00</a:t>
            </a: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Енергетска санација породичних кућа и станова грађана који не спадају у социјално угрожену категорију на територији града Бора –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22.750.000,00 </a:t>
            </a: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(13.000.000,00 динара - извор 01 – Приходи из буџета, 9.750.000,00 динара – извор 17 - Неутрошена средства трансфера од других нивоа власти);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Енергетска санација породичних кућа и станова који се односи на суфинансирање подршке социјално угроженим грађанима на територији града Бора –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3.500.000,00</a:t>
            </a: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(2.000.000,00 динара - извор 01 – Приходи из буџета, 1.500.000,00 динара – извор 17 - Неутрошена средства трансфера од других нивоа власти);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Енергетска санација породичних кућа и станове који спроводи град Бор –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15.000.000,00 </a:t>
            </a: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 (извор 01 – Приходи из буџета)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Суфинансирање текуће и инвестиционо одржавање фасада стамбених и стамбено пословних зграда и унапређења енергетске ефикасности зграда на територији града Бора –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30.000.000,00 </a:t>
            </a:r>
            <a:r>
              <a:rPr lang="ru-RU" sz="16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4578"/>
            <a:ext cx="8784976" cy="405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Стварање подстицајног окружења за развој цивилног друштва подразумева и унапређење правног и финансијског оквира и један је од најбољих показатеља да држава има намеру да успостави дијалог са цивилним сектором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Значајно за стварање подстицајног окружења за развој и одрживост цивилног друштва јесте успостављање јасне регулативе која уређује доделу буџетских средстава органа јавне управе којима се финансијски подржавају програми и пројекти удружења и других организација цивилног друштва, као и праћење утрошка ових средства. </a:t>
            </a:r>
            <a:r>
              <a:rPr lang="ru-RU" sz="2000" b="0" i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71</a:t>
            </a:fld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179512" y="252677"/>
            <a:ext cx="8784976" cy="72008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750"/>
              </a:spcBef>
              <a:buNone/>
              <a:defRPr sz="24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 - ДОТАЦИЈЕ НЕВЛАДИНИМ ОРГАНИЗАЦИЈАМА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926" y="3689495"/>
            <a:ext cx="59077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b="0" i="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Град Бор из године у годину ради на унапређењу свих облика активне сарадње између локалне самоуправе и </a:t>
            </a:r>
            <a:r>
              <a:rPr lang="ru-RU" sz="2000" b="0" i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организација</a:t>
            </a:r>
            <a:r>
              <a:rPr lang="ru-RU" sz="2000" b="0" i="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цивилног друштва. 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 О Н К У Р С за избор корисника средстава Буџетског фонда за пољопривреду  и рурални развој Града Ниша за 2020. годину – НИШКО СЕ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41" y="3857661"/>
            <a:ext cx="2893833" cy="23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435"/>
            <a:ext cx="8311952" cy="53087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Град Бор по разним конкурсима у 2026. години издваја у износу од 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308.864.600,00</a:t>
            </a: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Верске заједнице - по конкурсу 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75,364,600,00</a:t>
            </a:r>
            <a:r>
              <a:rPr lang="en-US" alt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динара;</a:t>
            </a:r>
          </a:p>
          <a:p>
            <a:pPr algn="just">
              <a:lnSpc>
                <a:spcPct val="150000"/>
              </a:lnSpc>
            </a:pPr>
            <a:r>
              <a:rPr lang="sr-Cyrl-RS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Одрживи развој и развој хуманитарних програма – по конкурсу – </a:t>
            </a:r>
            <a:r>
              <a:rPr lang="sr-Cyrl-RS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1.000.000,00</a:t>
            </a:r>
            <a:r>
              <a:rPr lang="sr-Cyrl-RS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  <a:endParaRPr lang="ru-RU" sz="16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Удружења за заштиту животне средине - по конкурсу 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2.500.000,00</a:t>
            </a:r>
            <a:r>
              <a:rPr lang="sr-Cyrl-RS" alt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</a:t>
            </a:r>
            <a:endParaRPr lang="ru-RU" sz="16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Дотације невладиним организацијама - социјална заштита, борачко-инвалидска заштита, заштита лица са инвалидитетом и друштвена брига о старим особама, друштвена брига о деци и младима 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4.500.000,00 динара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Дотације спортским омладинским организацијама - 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210.000.000,00 динара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Дотације осталим удружењима грађана – 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2.000.000,00 динара </a:t>
            </a: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(Образовање, стручно усавршавање, наука, информисање и развој међународне сарадње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Дотације   осталим   удружењима   грађана   - 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3.500.000,00 динара </a:t>
            </a: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(култура)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Конкурс за медије – </a:t>
            </a:r>
            <a:r>
              <a:rPr lang="ru-RU" sz="16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8.000.000,00</a:t>
            </a:r>
            <a:r>
              <a:rPr lang="ru-RU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72</a:t>
            </a:fld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539552" y="108596"/>
            <a:ext cx="8229600" cy="62462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750"/>
              </a:spcBef>
              <a:buNone/>
              <a:defRPr sz="24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/>
              <a:t>КОНКУРСИ - ДОТАЦИЈЕ НЕВЛАДИНИМ ОРГАНИЗАЦИЈАМА</a:t>
            </a:r>
            <a:endParaRPr lang="sr-Latn-C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449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2900" dirty="0"/>
              <a:t>	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73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156477"/>
            <a:ext cx="8229600" cy="46421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ТРАНСПАРЕНТНОСТ И УКЉУЧИВАЊЕ ГРАЂАНА</a:t>
            </a:r>
            <a:endParaRPr lang="sr-Latn-C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962" y="764704"/>
            <a:ext cx="83358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 у буџету је новац свих грађана, те је стога сасвим логично да грађани буду укључени у процес израде буџета града Бора, као и да, у току процеса извршења буџета, имају информације да ли се буџетски новац троши у складу са планираним наменама и у циљу задовољења потреба грађана.</a:t>
            </a:r>
          </a:p>
          <a:p>
            <a:pPr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 Бор – Одељење за финансије спроводи јавне расправе приликом израде сваког ребаланса буџета као и саме Одлуке о буџету.</a:t>
            </a:r>
          </a:p>
          <a:p>
            <a:pPr algn="just"/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сајту града се редовно поставља Водич кроз Нацрт Одлуке о буџету, Водич кроз грађански буџет као и Грађански водич кроз Завршни рачун буџета града који имају за циљ да информишу грађане и да их заинтересују да учествују у процесу доношења буџета и да прате како се буџет троши.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E-5E31-484E-5C3E-6667CC4B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241E-BF8D-3C67-A549-18846D3A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03" y="224644"/>
            <a:ext cx="8352928" cy="648072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ru-RU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ШТА ГРАЂАНИ МОГУ ДА УРАДЕ?</a:t>
            </a:r>
            <a:endParaRPr lang="en-U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03263D-7987-71C6-FF8F-8F9A61ABA84D}"/>
              </a:ext>
            </a:extLst>
          </p:cNvPr>
          <p:cNvSpPr txBox="1"/>
          <p:nvPr/>
        </p:nvSpPr>
        <p:spPr>
          <a:xfrm>
            <a:off x="431540" y="1124744"/>
            <a:ext cx="8280920" cy="4608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v"/>
              <a:defRPr/>
            </a:pPr>
            <a:endParaRPr kumimoji="0" lang="sr-Latn-C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B3FC2-BFF3-533F-437E-8A37143E5F23}"/>
              </a:ext>
            </a:extLst>
          </p:cNvPr>
          <p:cNvSpPr txBox="1"/>
          <p:nvPr/>
        </p:nvSpPr>
        <p:spPr>
          <a:xfrm>
            <a:off x="431541" y="1046331"/>
            <a:ext cx="414045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Прате новости из области буџета на сајту града у делу ,,Финансије и буџет“,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Прате извештаје Одељења за финансије о остваривању буџета (за сваки квартал) на сајту града,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иницијативе грађани могу да утичу како ће бити коришћени приходи буџета града Бора.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 идеју/пројекат и укључе се у планирању буџета или ребаланса за попуњавањем прописаног обрасца који се објављује на сајту у делу ,,Јавни позиви“.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amilz.png">
            <a:extLst>
              <a:ext uri="{FF2B5EF4-FFF2-40B4-BE49-F238E27FC236}">
                <a16:creationId xmlns:a16="http://schemas.microsoft.com/office/drawing/2014/main" id="{3B70CCE6-7646-0022-F0B1-73AF5E3F51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501652"/>
            <a:ext cx="2330259" cy="185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1656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68" y="116632"/>
            <a:ext cx="8352928" cy="432048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ЗАКЉУЧАК</a:t>
            </a:r>
            <a:endParaRPr lang="en-U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374104" y="620688"/>
            <a:ext cx="8280920" cy="439248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Oснoвнe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идeje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крeирaњу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буџeтa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рaвнoмeрнoст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конкретност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учeшћe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грaђaнa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рeч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рaзвojним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прojeктимa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прojeктимa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вeзaним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лoкaлну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зajeдницу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нaшeм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грaду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остварујемо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повезаност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грaђaнимa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верујемо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будућности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још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већа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v"/>
              <a:defRPr/>
            </a:pP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највећем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показало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делимо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уверења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подударили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планови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њихове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сугестије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v"/>
              <a:defRPr/>
            </a:pP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Иако је немогуће објаснити целокупан буџет у овако краткој форми, ув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см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ова презентација омогућила лакше разумевање нацрта Одлуке о буџету 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годину, који садржи опште податке о буџету Града, као и информације о буџетским приходима, расходима, изворима финансирања, буџетским корисницима и другим за буџет релевантним подацима, као и да ће 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бољем р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њу текста буџ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та, к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длук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дили прилик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вљ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sr-Latn-R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v"/>
              <a:defRPr/>
            </a:pPr>
            <a:endParaRPr kumimoji="0" lang="sr-Latn-C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88" y="908720"/>
            <a:ext cx="7886700" cy="367240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Буџетски портал је иновативан систем електронског извештавања за грађане, скупштине градова и општина о локалним буџетима, буџетским актима, капиталним пројектима и правним оквирима.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Захваљујући овом пројекту грађани Бора могу електронским путем да прате  све области буџета, од креирања, прилива  и утошка средстава до завршних рачуна, ревизијских извештаја и правних докумената. Подаци на порталу се стално ажурирају, а омогућен је приступ и преко мобилних телефона. 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Може му се приступити преко званичног сајта Град Бора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hlinkClick r:id="rId2"/>
              </a:rPr>
              <a:t>www.bor.rs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sr-Cyrl-RS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или директно на адреси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hlinkClick r:id="rId3"/>
              </a:rPr>
              <a:t>www.bportal.bor.rs</a:t>
            </a:r>
            <a:endParaRPr lang="sr-Cyrl-RS" sz="2000" b="1" dirty="0">
              <a:solidFill>
                <a:srgbClr val="0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sr-Latn-R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76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60338"/>
            <a:ext cx="7886700" cy="615603"/>
          </a:xfr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50"/>
              </a:spcBef>
            </a:pPr>
            <a:r>
              <a:rPr lang="sr-Cyrl-RS" sz="24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БУЏЕТСКИ ПОРТАЛ ГРАДА БОРА</a:t>
            </a:r>
            <a:endParaRPr lang="en-U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2" name="AutoShape 2" descr="Финансије и буџет | Град Б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262997"/>
            <a:ext cx="4896544" cy="1093354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044624" y="476672"/>
            <a:ext cx="9324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  <a:r>
              <a:rPr lang="sr-Cyrl-R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	ХВАЛА НА ПАЖЊИ!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268760"/>
            <a:ext cx="842493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Приликом планирања прихода локална власт је у обавези да исте реално планира, тј. потребно је поћи од остварења прихода за три квартала у 2025. години и остварења прихода у четвртом кварталу 2024. године који је увећан за 7,5%. Тако утврђен износ представља основ за њихово увећање, при чему укупан раст прихода не сме да буде већи од номиналног раста БДП (пројектован номинални раст у 2026. години од 6,8%)</a:t>
            </a:r>
            <a:endParaRPr lang="ru-RU" sz="2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668" y="341599"/>
            <a:ext cx="604867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РЕАЛНО ПЛАНИРАЊЕ ПРИХОДА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E2699-6B0E-98F0-F93D-98C8B9A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05064"/>
            <a:ext cx="2627196" cy="1854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0"/>
            <a:ext cx="9180512" cy="68580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Укупни планирани јавни приходи и примања града Бора за 202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годину износе</a:t>
            </a:r>
          </a:p>
          <a:p>
            <a:pPr algn="just"/>
            <a:endParaRPr lang="sr-Cyrl-RS" sz="24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4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Одлуком о буџету града Бора за 202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годину планирана су средства из буџета града Бора у износу од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11.706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620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307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,00</a:t>
            </a: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динара и средства из осталих извора у износу од 1.063.527.623,00 динара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sr-Cyrl-RS" sz="2400" b="1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7" name="Equals 6"/>
          <p:cNvSpPr/>
          <p:nvPr/>
        </p:nvSpPr>
        <p:spPr>
          <a:xfrm>
            <a:off x="1389615" y="2067147"/>
            <a:ext cx="844542" cy="714745"/>
          </a:xfrm>
          <a:prstGeom prst="mathEqua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2829" y="2100958"/>
            <a:ext cx="696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12.770.147.930,00</a:t>
            </a:r>
            <a:r>
              <a:rPr lang="en-GB" sz="3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милијарди динара</a:t>
            </a:r>
          </a:p>
          <a:p>
            <a:endParaRPr lang="en-US" sz="32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C4FDF-745B-EC50-71E0-BF3A032AF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1854990"/>
            <a:ext cx="1179630" cy="11390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4*397"/>
  <p:tag name="TABLE_ENDDRAG_RECT" val="36*111*674*397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CF0692-5A2C-4794-9CAF-6478EEE9EEC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34e4f6f-c740-4e49-838d-10594e3f873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139D4E-A633-45DF-BE44-F5A0ED2D976C}">
  <ds:schemaRefs/>
</ds:datastoreItem>
</file>

<file path=customXml/itemProps3.xml><?xml version="1.0" encoding="utf-8"?>
<ds:datastoreItem xmlns:ds="http://schemas.openxmlformats.org/officeDocument/2006/customXml" ds:itemID="{B2D0BA65-3F88-4AB5-87A4-35CC7F6B16C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6819</Words>
  <Application>Microsoft Office PowerPoint</Application>
  <PresentationFormat>On-screen Show (4:3)</PresentationFormat>
  <Paragraphs>767</Paragraphs>
  <Slides>77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Calibri</vt:lpstr>
      <vt:lpstr>Calibri Light</vt:lpstr>
      <vt:lpstr>Cambria Math</vt:lpstr>
      <vt:lpstr>Times New Roman</vt:lpstr>
      <vt:lpstr>Wingdings</vt:lpstr>
      <vt:lpstr>Custom Design</vt:lpstr>
      <vt:lpstr>Office Theme</vt:lpstr>
      <vt:lpstr>               ГРАД БОР</vt:lpstr>
      <vt:lpstr>На основу члана 31. став (1) тачка 2) подтачка (1), члана 36. став (3) и члана 43. Закона о буџетском систему („Службени гласник РСˮ, бр. 54/09, 73/10, 101/10, 101/11, 93/12, 62/13, 63/13- исправка, 108/13 и 142/14, 68/15-др. закон, 103/15, 99/16, 113/17, 95/18, 31/19 , 72/19, 149/20, 118/21, 138/2022, 118/2021 – др. закон , 92/2023 и 94/2024), и Упутства за припрему Одлуке о буџету локалне власти за 2026. годину и пројекције за 2027. и 2028. годину Министарства финансија Републике Србије број: 003125075-2025-10520-003-051-427-015/2025 од 14. јула 2025. године, Одељење за финансије Градске управе Града Бора донело је Упутство за припрему Одлуке о буџету града Бора за 2026. и пројекција за 2027. и 2028. годину број: 401-1-1842/2025-III/04 од 31.7.2025. године. </vt:lpstr>
      <vt:lpstr>Буџет града</vt:lpstr>
      <vt:lpstr>PowerPoint Presentation</vt:lpstr>
      <vt:lpstr>PowerPoint Presentation</vt:lpstr>
      <vt:lpstr>Шта су приходи и примања буџета?</vt:lpstr>
      <vt:lpstr>Корисници који се финансирају из буџета</vt:lpstr>
      <vt:lpstr>PowerPoint Presentation</vt:lpstr>
      <vt:lpstr>PowerPoint Presentation</vt:lpstr>
      <vt:lpstr>PowerPoint Presentation</vt:lpstr>
      <vt:lpstr>СТРУКТУРА ТЕКУЋИХ ПРИХОДА </vt:lpstr>
      <vt:lpstr>ВРСТЕ ПРИХОДА БУЏЕТА ГРАДА БОРА </vt:lpstr>
      <vt:lpstr>УПОРЕДНИ ПРЕГЛЕД ПРИХОДА СА НАЈВЕЋИМ УЧЕШЋЕМ</vt:lpstr>
      <vt:lpstr>Шта су расходи и издаци буџета?</vt:lpstr>
      <vt:lpstr>PowerPoint Presentation</vt:lpstr>
      <vt:lpstr>Планирани расходи буџета по програмима</vt:lpstr>
      <vt:lpstr>PowerPoint Presentation</vt:lpstr>
      <vt:lpstr>PowerPoint Presentation</vt:lpstr>
      <vt:lpstr>Планирани расходи буџета расподељени по директним и индиректним буџетским корисницима</vt:lpstr>
      <vt:lpstr>УПОРЕДНИ ПРЕГЛЕД ИЗНОСА ПО ПРОГРАМИМА 2025. И 2026. ГОДИНЕ</vt:lpstr>
      <vt:lpstr> ПРОГРАМ 1                                                                          СТАНОВАЊЕ, УРБАНИЗАМ И ПРОСТОРНО ПЛАНИРАЊЕ </vt:lpstr>
      <vt:lpstr>PowerPoint Presentation</vt:lpstr>
      <vt:lpstr> ПРОГРАМ 2                                                                          КОМУНАЛНЕ ДЕЛАТНОСТИ </vt:lpstr>
      <vt:lpstr>PowerPoint Presentation</vt:lpstr>
      <vt:lpstr>PowerPoint Presentation</vt:lpstr>
      <vt:lpstr>КОМУНАЛНЕ ДЕЛАТНОСТИ</vt:lpstr>
      <vt:lpstr>PowerPoint Presentation</vt:lpstr>
      <vt:lpstr>PowerPoint Presentation</vt:lpstr>
      <vt:lpstr> ПРОГРАМ 3                                                                                          ЛОКАЛНИ ЕКОНОМСКИ РАЗВОЈ </vt:lpstr>
      <vt:lpstr>ЛОКАЛНИ ЕКОНОМСКИ РАЗВОЈ</vt:lpstr>
      <vt:lpstr>ЛОКАЛНИ ЕКОНОМСКИ РАЗВОЈ</vt:lpstr>
      <vt:lpstr> ПРОГРАМ 4                                                                                                 РАЗВОЈ ТУРИЗМА </vt:lpstr>
      <vt:lpstr>РАЗВОЈ ТУРИЗМА</vt:lpstr>
      <vt:lpstr> ПРОГРАМ 5                                                                                          ПОЉОПРИВРЕДА И РУРАЛНИ РАЗВОЈ </vt:lpstr>
      <vt:lpstr>ПОЉОПРИВРЕДА И РУРАЛНИ РАЗВОЈ</vt:lpstr>
      <vt:lpstr>ПОЉОПРИВРЕДА И РУРАЛНИ РАЗВОЈ</vt:lpstr>
      <vt:lpstr> ПРОГРАМ 6                                                                                          ЗАШТИТА ЖИВОТНЕ СРЕДИНЕ </vt:lpstr>
      <vt:lpstr>ЗАШТИТА ЖИВОТНЕ СРЕДИНЕ</vt:lpstr>
      <vt:lpstr>ЗАШТИТА ЖИВОТНЕ СРЕДИНЕ</vt:lpstr>
      <vt:lpstr> ПРОГРАМ 7                                                                                                ОРГАНИЗАЦИЈА САОБРАЋАЈА И САОБРАЋАЈНА ИНФРАСТРУКТУРА  </vt:lpstr>
      <vt:lpstr>САОБРАЋАЈ И САОБРАЋАЈНА ИНФРАСТРУКТУРА </vt:lpstr>
      <vt:lpstr>САОБРАЋАЈ И САОБРАЋАЈНА ИНФРАСТРУКТУРА </vt:lpstr>
      <vt:lpstr> ПРОГРАМ 8 ПРЕДШКОЛСКО ВАСПИТАЊЕ </vt:lpstr>
      <vt:lpstr>ПРЕДШКОЛСКО ВАСПИТАЊЕ</vt:lpstr>
      <vt:lpstr> ПРОГРАМ 9 ОСНОВНО ОБРАЗОВАЊЕ </vt:lpstr>
      <vt:lpstr>ОСНОВНО ОБРАЗОВАЊЕ</vt:lpstr>
      <vt:lpstr>ОСНОВНО ОБРАЗОВАЊЕ</vt:lpstr>
      <vt:lpstr> ПРОГРАМ 10 СРЕДЊЕ ОБРАЗОВАЊЕ </vt:lpstr>
      <vt:lpstr>СРЕДЊЕ ОБРАЗОВАЊЕ</vt:lpstr>
      <vt:lpstr>СРЕДЊЕ ОБРАЗОВАЊЕ</vt:lpstr>
      <vt:lpstr> ПРОГРАМ 11 СОЦИЈАЛНА ЗАШТИТА </vt:lpstr>
      <vt:lpstr>СОЦИЈАЛНА И ДЕЧИЈА ЗАШТИТА</vt:lpstr>
      <vt:lpstr>СОЦИЈАЛНА И ДЕЧИЈА ЗАШТИТА</vt:lpstr>
      <vt:lpstr> ПРОГРАМ 12 ЗДРАВСТВЕНА ЗАШТИТА </vt:lpstr>
      <vt:lpstr>ЗДРАВСТВЕНА ЗАШТИТА</vt:lpstr>
      <vt:lpstr>ЗДРАВСТВЕНА ЗАШТИТА</vt:lpstr>
      <vt:lpstr>ЗДРАВСТВЕНА ЗАШТИТА</vt:lpstr>
      <vt:lpstr>ЗДРАВСТВЕНА ЗАШТИТА</vt:lpstr>
      <vt:lpstr>ПРОГРАМ 13 РАЗВОЈ КУЛТУРЕ И ИНФОРМИСАЊА</vt:lpstr>
      <vt:lpstr>РАЗВОЈ КУЛТУРЕ И ИНФОРМИСАЊА</vt:lpstr>
      <vt:lpstr>РАЗВОЈ КУЛТУРЕ И ИНФОРМИСАЊА</vt:lpstr>
      <vt:lpstr>ПРОГРАМ 14 РАЗВОЈ СПОРТА И ОМЛАДИНЕ</vt:lpstr>
      <vt:lpstr>РАЗВОЈ СПОРТА И ОМЛАДИНЕ</vt:lpstr>
      <vt:lpstr>РАЗВОЈ СПОРТА И ОМЛАДИНЕ</vt:lpstr>
      <vt:lpstr>ПРОГРАМ 15 ОПШТЕ УСЛУГЕ ЛОКАЛНЕ САМОУПРАВЕ</vt:lpstr>
      <vt:lpstr>ОПШТЕ УСЛУГЕ ЛОКАЛНЕ САМОУПРАВЕ</vt:lpstr>
      <vt:lpstr>ПРОГРАМ 16 ПОЛИТИЧКИ СИСТЕМ ЛОКАЛНЕ САМОУПРАВЕ</vt:lpstr>
      <vt:lpstr>ПОЛИТИЧКИ СИСТЕМ ЛОКАЛНЕ САМОУПРАВЕ</vt:lpstr>
      <vt:lpstr>ПРОГРАМ 17 ЕНЕРГЕТСКА ЕФИКАСНОСТ И ОБНОВЉИВИ ИЗВОРИ ЕНЕРГИЈЕ</vt:lpstr>
      <vt:lpstr>ЕНЕРГЕТСКА ЕФИКАСНОСТ И ОБНОВЉИВИ ИЗВОРИ ЕНЕРГИЈЕ</vt:lpstr>
      <vt:lpstr>PowerPoint Presentation</vt:lpstr>
      <vt:lpstr>PowerPoint Presentation</vt:lpstr>
      <vt:lpstr>ТРАНСПАРЕНТНОСТ И УКЉУЧИВАЊЕ ГРАЂАНА</vt:lpstr>
      <vt:lpstr>ШТА ГРАЂАНИ МОГУ ДА УРАДЕ?</vt:lpstr>
      <vt:lpstr>ЗАКЉУЧАК</vt:lpstr>
      <vt:lpstr>БУЏЕТСКИ ПОРТАЛ ГРАДА БОРА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Finansije</cp:lastModifiedBy>
  <cp:revision>824</cp:revision>
  <cp:lastPrinted>2022-10-28T05:24:00Z</cp:lastPrinted>
  <dcterms:created xsi:type="dcterms:W3CDTF">2006-08-16T00:00:00Z</dcterms:created>
  <dcterms:modified xsi:type="dcterms:W3CDTF">2026-06-15T20:43:34Z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  <property fmtid="{D5CDD505-2E9C-101B-9397-08002B2CF9AE}" pid="3" name="ICV">
    <vt:lpwstr>1CFC80D9F09940E08F92F0D0FB3B3899_13</vt:lpwstr>
  </property>
  <property fmtid="{D5CDD505-2E9C-101B-9397-08002B2CF9AE}" pid="4" name="KSOProductBuildVer">
    <vt:lpwstr>1033-12.2.0.18607</vt:lpwstr>
  </property>
</Properties>
</file>