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4"/>
    <p:sldMasterId id="2147483878" r:id="rId5"/>
  </p:sldMasterIdLst>
  <p:notesMasterIdLst>
    <p:notesMasterId r:id="rId28"/>
  </p:notesMasterIdLst>
  <p:handoutMasterIdLst>
    <p:handoutMasterId r:id="rId29"/>
  </p:handoutMasterIdLst>
  <p:sldIdLst>
    <p:sldId id="256" r:id="rId6"/>
    <p:sldId id="297" r:id="rId7"/>
    <p:sldId id="298" r:id="rId8"/>
    <p:sldId id="261" r:id="rId9"/>
    <p:sldId id="291" r:id="rId10"/>
    <p:sldId id="292" r:id="rId11"/>
    <p:sldId id="275" r:id="rId12"/>
    <p:sldId id="301" r:id="rId13"/>
    <p:sldId id="302" r:id="rId14"/>
    <p:sldId id="263" r:id="rId15"/>
    <p:sldId id="304" r:id="rId16"/>
    <p:sldId id="303" r:id="rId17"/>
    <p:sldId id="268" r:id="rId18"/>
    <p:sldId id="271" r:id="rId19"/>
    <p:sldId id="293" r:id="rId20"/>
    <p:sldId id="294" r:id="rId21"/>
    <p:sldId id="273" r:id="rId22"/>
    <p:sldId id="281" r:id="rId23"/>
    <p:sldId id="300" r:id="rId24"/>
    <p:sldId id="296" r:id="rId25"/>
    <p:sldId id="299" r:id="rId26"/>
    <p:sldId id="295" r:id="rId27"/>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risnik" initials="K" lastIdx="2" clrIdx="0"/>
  <p:cmAuthor id="1" name="Mirjana Knezevic" initials="MK" lastIdx="12" clrIdx="1">
    <p:extLst>
      <p:ext uri="{19B8F6BF-5375-455C-9EA6-DF929625EA0E}">
        <p15:presenceInfo xmlns:p15="http://schemas.microsoft.com/office/powerpoint/2012/main" userId="S-1-5-21-3213289721-1927786710-1971543238-2777" providerId="AD"/>
      </p:ext>
    </p:extLst>
  </p:cmAuthor>
  <p:cmAuthor id="2" name="Milena Radomirovic" initials="MR" lastIdx="24" clrIdx="2">
    <p:extLst>
      <p:ext uri="{19B8F6BF-5375-455C-9EA6-DF929625EA0E}">
        <p15:presenceInfo xmlns:p15="http://schemas.microsoft.com/office/powerpoint/2012/main" userId="S-1-5-21-3213289721-1927786710-1971543238-2751" providerId="AD"/>
      </p:ext>
    </p:extLst>
  </p:cmAuthor>
  <p:cmAuthor id="3" name="Tatjana Milivojevic" initials="TM" lastIdx="13" clrIdx="3">
    <p:extLst>
      <p:ext uri="{19B8F6BF-5375-455C-9EA6-DF929625EA0E}">
        <p15:presenceInfo xmlns:p15="http://schemas.microsoft.com/office/powerpoint/2012/main" userId="S-1-5-21-3988269000-3947341290-2979681626-13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AFB6"/>
    <a:srgbClr val="EB8B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89165" autoAdjust="0"/>
  </p:normalViewPr>
  <p:slideViewPr>
    <p:cSldViewPr>
      <p:cViewPr varScale="1">
        <p:scale>
          <a:sx n="102" d="100"/>
          <a:sy n="102" d="100"/>
        </p:scale>
        <p:origin x="1746" y="102"/>
      </p:cViewPr>
      <p:guideLst>
        <p:guide orient="horz" pos="2160"/>
        <p:guide pos="2880"/>
      </p:guideLst>
    </p:cSldViewPr>
  </p:slideViewPr>
  <p:outlineViewPr>
    <p:cViewPr>
      <p:scale>
        <a:sx n="33" d="100"/>
        <a:sy n="33" d="100"/>
      </p:scale>
      <p:origin x="48" y="198"/>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2CB039-CC31-48A4-8156-6B36281AE8EC}" type="doc">
      <dgm:prSet loTypeId="urn:microsoft.com/office/officeart/2008/layout/HorizontalMultiLevelHierarchy" loCatId="hierarchy" qsTypeId="urn:microsoft.com/office/officeart/2005/8/quickstyle/3d4" qsCatId="3D" csTypeId="urn:microsoft.com/office/officeart/2005/8/colors/accent1_1" csCatId="accent1" phldr="1"/>
      <dgm:spPr/>
      <dgm:t>
        <a:bodyPr/>
        <a:lstStyle/>
        <a:p>
          <a:endParaRPr lang="en-US"/>
        </a:p>
      </dgm:t>
    </dgm:pt>
    <dgm:pt modelId="{00360BBF-6709-42DA-A6DE-B8193ABE792F}">
      <dgm:prSet phldrT="[Text]" custT="1"/>
      <dgm:spPr/>
      <dgm:t>
        <a:bodyPr vert="vert"/>
        <a:lstStyle/>
        <a:p>
          <a:r>
            <a:rPr lang="sr-Cyrl-RS" sz="2000" b="1" i="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Буџет града Бора се доноси на основу</a:t>
          </a:r>
          <a:endParaRPr lang="en-US" sz="2000" b="1" i="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endParaRPr>
        </a:p>
      </dgm:t>
    </dgm:pt>
    <dgm:pt modelId="{F529A454-219A-454C-B138-14C3B361B39F}" type="parTrans" cxnId="{CFDBCFE1-4797-458E-A0CF-256D1699DCBD}">
      <dgm:prSet/>
      <dgm:spPr/>
      <dgm:t>
        <a:bodyPr/>
        <a:lstStyle/>
        <a:p>
          <a:endParaRPr lang="en-US" sz="1200">
            <a:solidFill>
              <a:schemeClr val="tx1"/>
            </a:solidFill>
            <a:latin typeface="Cambria Math" panose="02040503050406030204" pitchFamily="18" charset="0"/>
            <a:ea typeface="Cambria Math" panose="02040503050406030204" pitchFamily="18" charset="0"/>
            <a:cs typeface="Arial" pitchFamily="34" charset="0"/>
          </a:endParaRPr>
        </a:p>
      </dgm:t>
    </dgm:pt>
    <dgm:pt modelId="{B5AC9C0B-1D20-4957-A866-89ED18231A73}" type="sibTrans" cxnId="{CFDBCFE1-4797-458E-A0CF-256D1699DCBD}">
      <dgm:prSet/>
      <dgm:spPr/>
      <dgm:t>
        <a:bodyPr/>
        <a:lstStyle/>
        <a:p>
          <a:endParaRPr lang="en-US" sz="1200">
            <a:solidFill>
              <a:schemeClr val="tx1"/>
            </a:solidFill>
            <a:latin typeface="Cambria Math" panose="02040503050406030204" pitchFamily="18" charset="0"/>
            <a:ea typeface="Cambria Math" panose="02040503050406030204" pitchFamily="18" charset="0"/>
            <a:cs typeface="Arial" pitchFamily="34" charset="0"/>
          </a:endParaRPr>
        </a:p>
      </dgm:t>
    </dgm:pt>
    <dgm:pt modelId="{0150A799-C83B-499D-BB9F-10C758CEFD9B}">
      <dgm:prSet phldrT="[Text]" custT="1"/>
      <dgm:spPr/>
      <dgm:t>
        <a:bodyPr anchor="t"/>
        <a:lstStyle/>
        <a:p>
          <a:pPr algn="l"/>
          <a:r>
            <a:rPr lang="sr-Cyrl-RS" sz="2000" b="1" i="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Закон о финансирању локалне самоуправе,</a:t>
          </a:r>
          <a:endParaRPr lang="sr-Latn-RS" sz="2000" b="1" i="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endParaRPr>
        </a:p>
        <a:p>
          <a:pPr algn="l"/>
          <a:r>
            <a:rPr lang="sr-Cyrl-RS" sz="2000" b="1" i="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Закон о буџетском систему,</a:t>
          </a:r>
          <a:endParaRPr lang="sr-Latn-RS" sz="2000" b="1" i="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endParaRPr>
        </a:p>
        <a:p>
          <a:pPr algn="l"/>
          <a:r>
            <a:rPr lang="sr-Cyrl-RS" sz="2000" b="1" i="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Закон о локалној самоуправи, </a:t>
          </a:r>
          <a:endParaRPr lang="sr-Latn-RS" sz="2000" b="1" i="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endParaRPr>
        </a:p>
        <a:p>
          <a:pPr algn="l"/>
          <a:r>
            <a:rPr lang="sr-Cyrl-RS" sz="2000" b="1" i="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Упутство Министарства финансија за припрему одлуке о буџету за 202</a:t>
          </a:r>
          <a:r>
            <a:rPr lang="en-US" sz="2000" b="1" i="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1</a:t>
          </a:r>
          <a:r>
            <a:rPr lang="sr-Cyrl-RS" sz="2000" b="1" i="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 годину</a:t>
          </a:r>
          <a:endParaRPr lang="sr-Latn-RS" sz="2000" b="1" i="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endParaRPr>
        </a:p>
      </dgm:t>
    </dgm:pt>
    <dgm:pt modelId="{F2167233-387A-4C2A-92FA-201B800AF2E5}" type="parTrans" cxnId="{2258ECB3-705E-4310-8AB9-ADAE767310BF}">
      <dgm:prSet custT="1"/>
      <dgm:spPr/>
      <dgm:t>
        <a:bodyPr/>
        <a:lstStyle/>
        <a:p>
          <a:endParaRPr lang="en-US" sz="1200">
            <a:solidFill>
              <a:schemeClr val="tx1"/>
            </a:solidFill>
            <a:latin typeface="Cambria Math" panose="02040503050406030204" pitchFamily="18" charset="0"/>
            <a:ea typeface="Cambria Math" panose="02040503050406030204" pitchFamily="18" charset="0"/>
            <a:cs typeface="Arial" pitchFamily="34" charset="0"/>
          </a:endParaRPr>
        </a:p>
      </dgm:t>
    </dgm:pt>
    <dgm:pt modelId="{C4F81D71-55D6-477B-91FF-B7E8CDA27FA4}" type="sibTrans" cxnId="{2258ECB3-705E-4310-8AB9-ADAE767310BF}">
      <dgm:prSet/>
      <dgm:spPr/>
      <dgm:t>
        <a:bodyPr/>
        <a:lstStyle/>
        <a:p>
          <a:endParaRPr lang="en-US" sz="1200">
            <a:solidFill>
              <a:schemeClr val="tx1"/>
            </a:solidFill>
            <a:latin typeface="Cambria Math" panose="02040503050406030204" pitchFamily="18" charset="0"/>
            <a:ea typeface="Cambria Math" panose="02040503050406030204" pitchFamily="18" charset="0"/>
            <a:cs typeface="Arial" pitchFamily="34" charset="0"/>
          </a:endParaRPr>
        </a:p>
      </dgm:t>
    </dgm:pt>
    <dgm:pt modelId="{12F72430-90C8-46E7-9363-A8933111BAFD}">
      <dgm:prSet phldrT="[Text]" custT="1"/>
      <dgm:spPr/>
      <dgm:t>
        <a:bodyPr/>
        <a:lstStyle/>
        <a:p>
          <a:pPr algn="l"/>
          <a:r>
            <a:rPr lang="sr-Cyrl-RS" sz="2000" b="1" i="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Потребе буџетских корисника</a:t>
          </a:r>
          <a:endParaRPr lang="en-US" sz="2000" b="1" i="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endParaRPr>
        </a:p>
      </dgm:t>
    </dgm:pt>
    <dgm:pt modelId="{9324F21A-CF22-404B-991C-F0FAD04F1E1A}" type="parTrans" cxnId="{4EE02A3D-8F83-4292-A026-1515ED03FF36}">
      <dgm:prSet custT="1"/>
      <dgm:spPr/>
      <dgm:t>
        <a:bodyPr/>
        <a:lstStyle/>
        <a:p>
          <a:endParaRPr lang="en-US" sz="1200">
            <a:solidFill>
              <a:schemeClr val="tx1"/>
            </a:solidFill>
            <a:latin typeface="Cambria Math" panose="02040503050406030204" pitchFamily="18" charset="0"/>
            <a:ea typeface="Cambria Math" panose="02040503050406030204" pitchFamily="18" charset="0"/>
            <a:cs typeface="Arial" pitchFamily="34" charset="0"/>
          </a:endParaRPr>
        </a:p>
      </dgm:t>
    </dgm:pt>
    <dgm:pt modelId="{DF00040C-AB67-4D43-B520-7E02E511DCB9}" type="sibTrans" cxnId="{4EE02A3D-8F83-4292-A026-1515ED03FF36}">
      <dgm:prSet/>
      <dgm:spPr/>
      <dgm:t>
        <a:bodyPr/>
        <a:lstStyle/>
        <a:p>
          <a:endParaRPr lang="en-US" sz="1200">
            <a:solidFill>
              <a:schemeClr val="tx1"/>
            </a:solidFill>
            <a:latin typeface="Cambria Math" panose="02040503050406030204" pitchFamily="18" charset="0"/>
            <a:ea typeface="Cambria Math" panose="02040503050406030204" pitchFamily="18" charset="0"/>
            <a:cs typeface="Arial" pitchFamily="34" charset="0"/>
          </a:endParaRPr>
        </a:p>
      </dgm:t>
    </dgm:pt>
    <dgm:pt modelId="{CACC7C31-0A19-4B77-8109-9AAB9EC25D20}">
      <dgm:prSet phldrT="[Text]" custT="1"/>
      <dgm:spPr/>
      <dgm:t>
        <a:bodyPr/>
        <a:lstStyle/>
        <a:p>
          <a:pPr algn="l"/>
          <a:r>
            <a:rPr lang="sr-Cyrl-RS" sz="2000" b="1" i="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Започетих пројеката из ранијих година</a:t>
          </a:r>
          <a:endParaRPr lang="en-US" sz="2000" b="1" i="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endParaRPr>
        </a:p>
      </dgm:t>
    </dgm:pt>
    <dgm:pt modelId="{F68F9F1A-A0AC-4627-BB76-A21CB9C16ACA}" type="parTrans" cxnId="{C3F3E9EA-BE7C-42FA-A974-B6909D195A40}">
      <dgm:prSet custT="1"/>
      <dgm:spPr/>
      <dgm:t>
        <a:bodyPr/>
        <a:lstStyle/>
        <a:p>
          <a:endParaRPr lang="en-US" sz="1200">
            <a:solidFill>
              <a:schemeClr val="tx1"/>
            </a:solidFill>
            <a:latin typeface="Cambria Math" panose="02040503050406030204" pitchFamily="18" charset="0"/>
            <a:ea typeface="Cambria Math" panose="02040503050406030204" pitchFamily="18" charset="0"/>
            <a:cs typeface="Arial" pitchFamily="34" charset="0"/>
          </a:endParaRPr>
        </a:p>
      </dgm:t>
    </dgm:pt>
    <dgm:pt modelId="{D22C3584-0D16-4A12-B343-F9C335256014}" type="sibTrans" cxnId="{C3F3E9EA-BE7C-42FA-A974-B6909D195A40}">
      <dgm:prSet/>
      <dgm:spPr/>
      <dgm:t>
        <a:bodyPr/>
        <a:lstStyle/>
        <a:p>
          <a:endParaRPr lang="en-US" sz="1200">
            <a:solidFill>
              <a:schemeClr val="tx1"/>
            </a:solidFill>
            <a:latin typeface="Cambria Math" panose="02040503050406030204" pitchFamily="18" charset="0"/>
            <a:ea typeface="Cambria Math" panose="02040503050406030204" pitchFamily="18" charset="0"/>
            <a:cs typeface="Arial" pitchFamily="34" charset="0"/>
          </a:endParaRPr>
        </a:p>
      </dgm:t>
    </dgm:pt>
    <dgm:pt modelId="{24C9F698-7D4E-4709-8117-FB7CF1BB6ECA}">
      <dgm:prSet phldrT="[Text]" custT="1"/>
      <dgm:spPr/>
      <dgm:t>
        <a:bodyPr/>
        <a:lstStyle/>
        <a:p>
          <a:pPr algn="l"/>
          <a:r>
            <a:rPr lang="sr-Cyrl-RS" sz="2000" b="1" i="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Остварење прошлогодишњег буџета</a:t>
          </a:r>
          <a:endParaRPr lang="en-US" sz="2000" b="1" i="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endParaRPr>
        </a:p>
      </dgm:t>
    </dgm:pt>
    <dgm:pt modelId="{B764CED6-B38C-4590-855F-1F4460EB1A27}" type="parTrans" cxnId="{04C92B63-107A-49B7-9300-E9098DE5DF6A}">
      <dgm:prSet custT="1"/>
      <dgm:spPr/>
      <dgm:t>
        <a:bodyPr/>
        <a:lstStyle/>
        <a:p>
          <a:endParaRPr lang="en-US" sz="1200">
            <a:solidFill>
              <a:schemeClr val="tx1"/>
            </a:solidFill>
            <a:latin typeface="Cambria Math" panose="02040503050406030204" pitchFamily="18" charset="0"/>
            <a:ea typeface="Cambria Math" panose="02040503050406030204" pitchFamily="18" charset="0"/>
            <a:cs typeface="Arial" pitchFamily="34" charset="0"/>
          </a:endParaRPr>
        </a:p>
      </dgm:t>
    </dgm:pt>
    <dgm:pt modelId="{F823D820-3815-46B0-8D53-E3C09C351FFB}" type="sibTrans" cxnId="{04C92B63-107A-49B7-9300-E9098DE5DF6A}">
      <dgm:prSet/>
      <dgm:spPr/>
      <dgm:t>
        <a:bodyPr/>
        <a:lstStyle/>
        <a:p>
          <a:endParaRPr lang="en-US" sz="1200">
            <a:solidFill>
              <a:schemeClr val="tx1"/>
            </a:solidFill>
            <a:latin typeface="Cambria Math" panose="02040503050406030204" pitchFamily="18" charset="0"/>
            <a:ea typeface="Cambria Math" panose="02040503050406030204" pitchFamily="18" charset="0"/>
            <a:cs typeface="Arial" pitchFamily="34" charset="0"/>
          </a:endParaRPr>
        </a:p>
      </dgm:t>
    </dgm:pt>
    <dgm:pt modelId="{25DAE38A-FD8C-46C3-B34D-A50FB369E7DF}" type="pres">
      <dgm:prSet presAssocID="{0E2CB039-CC31-48A4-8156-6B36281AE8EC}" presName="Name0" presStyleCnt="0">
        <dgm:presLayoutVars>
          <dgm:chPref val="1"/>
          <dgm:dir/>
          <dgm:animOne val="branch"/>
          <dgm:animLvl val="lvl"/>
          <dgm:resizeHandles val="exact"/>
        </dgm:presLayoutVars>
      </dgm:prSet>
      <dgm:spPr/>
    </dgm:pt>
    <dgm:pt modelId="{CB26C9DD-3124-450D-81B6-4B010B30C520}" type="pres">
      <dgm:prSet presAssocID="{00360BBF-6709-42DA-A6DE-B8193ABE792F}" presName="root1" presStyleCnt="0"/>
      <dgm:spPr/>
    </dgm:pt>
    <dgm:pt modelId="{D1C52863-34A6-4E04-9740-6E0567681A8F}" type="pres">
      <dgm:prSet presAssocID="{00360BBF-6709-42DA-A6DE-B8193ABE792F}" presName="LevelOneTextNode" presStyleLbl="node0" presStyleIdx="0" presStyleCnt="1" custScaleX="183914" custScaleY="90176">
        <dgm:presLayoutVars>
          <dgm:chPref val="3"/>
        </dgm:presLayoutVars>
      </dgm:prSet>
      <dgm:spPr/>
    </dgm:pt>
    <dgm:pt modelId="{CFBE3A7D-7CD3-413D-AA64-9100FA79E8D0}" type="pres">
      <dgm:prSet presAssocID="{00360BBF-6709-42DA-A6DE-B8193ABE792F}" presName="level2hierChild" presStyleCnt="0"/>
      <dgm:spPr/>
    </dgm:pt>
    <dgm:pt modelId="{25CF5DCC-0AE9-4D09-ABC1-8BE4D97FDFCB}" type="pres">
      <dgm:prSet presAssocID="{F2167233-387A-4C2A-92FA-201B800AF2E5}" presName="conn2-1" presStyleLbl="parChTrans1D2" presStyleIdx="0" presStyleCnt="4"/>
      <dgm:spPr/>
    </dgm:pt>
    <dgm:pt modelId="{61AA8207-A6A4-4905-9FD1-93C90724B340}" type="pres">
      <dgm:prSet presAssocID="{F2167233-387A-4C2A-92FA-201B800AF2E5}" presName="connTx" presStyleLbl="parChTrans1D2" presStyleIdx="0" presStyleCnt="4"/>
      <dgm:spPr/>
    </dgm:pt>
    <dgm:pt modelId="{E4E2AF43-D45C-43E2-8E5A-8B4F8328AA50}" type="pres">
      <dgm:prSet presAssocID="{0150A799-C83B-499D-BB9F-10C758CEFD9B}" presName="root2" presStyleCnt="0"/>
      <dgm:spPr/>
    </dgm:pt>
    <dgm:pt modelId="{AD67EDBF-32B4-495C-A262-4812FBE80932}" type="pres">
      <dgm:prSet presAssocID="{0150A799-C83B-499D-BB9F-10C758CEFD9B}" presName="LevelTwoTextNode" presStyleLbl="node2" presStyleIdx="0" presStyleCnt="4" custScaleX="273649" custScaleY="290557" custLinFactNeighborX="924" custLinFactNeighborY="6005">
        <dgm:presLayoutVars>
          <dgm:chPref val="3"/>
        </dgm:presLayoutVars>
      </dgm:prSet>
      <dgm:spPr/>
    </dgm:pt>
    <dgm:pt modelId="{BD88E36A-E711-4840-AED6-01651340FCD0}" type="pres">
      <dgm:prSet presAssocID="{0150A799-C83B-499D-BB9F-10C758CEFD9B}" presName="level3hierChild" presStyleCnt="0"/>
      <dgm:spPr/>
    </dgm:pt>
    <dgm:pt modelId="{531482B3-13DA-4E77-8EF9-7A508768A321}" type="pres">
      <dgm:prSet presAssocID="{9324F21A-CF22-404B-991C-F0FAD04F1E1A}" presName="conn2-1" presStyleLbl="parChTrans1D2" presStyleIdx="1" presStyleCnt="4"/>
      <dgm:spPr/>
    </dgm:pt>
    <dgm:pt modelId="{92BF821D-14E3-40BB-B3C5-212A94A9CA22}" type="pres">
      <dgm:prSet presAssocID="{9324F21A-CF22-404B-991C-F0FAD04F1E1A}" presName="connTx" presStyleLbl="parChTrans1D2" presStyleIdx="1" presStyleCnt="4"/>
      <dgm:spPr/>
    </dgm:pt>
    <dgm:pt modelId="{CB322892-7746-46FA-9A5A-A13AAAB16AEB}" type="pres">
      <dgm:prSet presAssocID="{12F72430-90C8-46E7-9363-A8933111BAFD}" presName="root2" presStyleCnt="0"/>
      <dgm:spPr/>
    </dgm:pt>
    <dgm:pt modelId="{573F9BF2-AC82-43FC-A361-118085DB3D65}" type="pres">
      <dgm:prSet presAssocID="{12F72430-90C8-46E7-9363-A8933111BAFD}" presName="LevelTwoTextNode" presStyleLbl="node2" presStyleIdx="1" presStyleCnt="4" custScaleX="276995" custScaleY="82246" custLinFactNeighborX="-1300" custLinFactNeighborY="66">
        <dgm:presLayoutVars>
          <dgm:chPref val="3"/>
        </dgm:presLayoutVars>
      </dgm:prSet>
      <dgm:spPr/>
    </dgm:pt>
    <dgm:pt modelId="{83F1B72F-BD92-4E4B-8B73-2DBC7440818F}" type="pres">
      <dgm:prSet presAssocID="{12F72430-90C8-46E7-9363-A8933111BAFD}" presName="level3hierChild" presStyleCnt="0"/>
      <dgm:spPr/>
    </dgm:pt>
    <dgm:pt modelId="{EE8B77DA-77C5-46AD-80A2-BD307CFE9F0A}" type="pres">
      <dgm:prSet presAssocID="{F68F9F1A-A0AC-4627-BB76-A21CB9C16ACA}" presName="conn2-1" presStyleLbl="parChTrans1D2" presStyleIdx="2" presStyleCnt="4"/>
      <dgm:spPr/>
    </dgm:pt>
    <dgm:pt modelId="{7E8E6685-0078-4B86-BC52-3A0FBAF76686}" type="pres">
      <dgm:prSet presAssocID="{F68F9F1A-A0AC-4627-BB76-A21CB9C16ACA}" presName="connTx" presStyleLbl="parChTrans1D2" presStyleIdx="2" presStyleCnt="4"/>
      <dgm:spPr/>
    </dgm:pt>
    <dgm:pt modelId="{4C9B0C12-D40F-4085-B321-C72DDFDB9D14}" type="pres">
      <dgm:prSet presAssocID="{CACC7C31-0A19-4B77-8109-9AAB9EC25D20}" presName="root2" presStyleCnt="0"/>
      <dgm:spPr/>
    </dgm:pt>
    <dgm:pt modelId="{B2DE3A8A-BA09-499F-9C72-0630724E4538}" type="pres">
      <dgm:prSet presAssocID="{CACC7C31-0A19-4B77-8109-9AAB9EC25D20}" presName="LevelTwoTextNode" presStyleLbl="node2" presStyleIdx="2" presStyleCnt="4" custScaleX="273824" custScaleY="106669" custLinFactNeighborX="1109" custLinFactNeighborY="-976">
        <dgm:presLayoutVars>
          <dgm:chPref val="3"/>
        </dgm:presLayoutVars>
      </dgm:prSet>
      <dgm:spPr/>
    </dgm:pt>
    <dgm:pt modelId="{225055FE-8B42-4143-ADD3-8E6B554691DD}" type="pres">
      <dgm:prSet presAssocID="{CACC7C31-0A19-4B77-8109-9AAB9EC25D20}" presName="level3hierChild" presStyleCnt="0"/>
      <dgm:spPr/>
    </dgm:pt>
    <dgm:pt modelId="{69201674-1235-4FA7-9CBC-B675F6713E38}" type="pres">
      <dgm:prSet presAssocID="{B764CED6-B38C-4590-855F-1F4460EB1A27}" presName="conn2-1" presStyleLbl="parChTrans1D2" presStyleIdx="3" presStyleCnt="4"/>
      <dgm:spPr/>
    </dgm:pt>
    <dgm:pt modelId="{EE9BE54A-48D2-43A6-AD4C-394C0EDDA292}" type="pres">
      <dgm:prSet presAssocID="{B764CED6-B38C-4590-855F-1F4460EB1A27}" presName="connTx" presStyleLbl="parChTrans1D2" presStyleIdx="3" presStyleCnt="4"/>
      <dgm:spPr/>
    </dgm:pt>
    <dgm:pt modelId="{991F253B-0E4F-40EA-A604-E0113D6B712C}" type="pres">
      <dgm:prSet presAssocID="{24C9F698-7D4E-4709-8117-FB7CF1BB6ECA}" presName="root2" presStyleCnt="0"/>
      <dgm:spPr/>
    </dgm:pt>
    <dgm:pt modelId="{94F14A6F-3CD0-4A17-88D3-6F4D0EB2D4E6}" type="pres">
      <dgm:prSet presAssocID="{24C9F698-7D4E-4709-8117-FB7CF1BB6ECA}" presName="LevelTwoTextNode" presStyleLbl="node2" presStyleIdx="3" presStyleCnt="4" custScaleX="276963" custScaleY="86953">
        <dgm:presLayoutVars>
          <dgm:chPref val="3"/>
        </dgm:presLayoutVars>
      </dgm:prSet>
      <dgm:spPr/>
    </dgm:pt>
    <dgm:pt modelId="{29A4DBB5-5792-469E-B23C-2F896481FC4D}" type="pres">
      <dgm:prSet presAssocID="{24C9F698-7D4E-4709-8117-FB7CF1BB6ECA}" presName="level3hierChild" presStyleCnt="0"/>
      <dgm:spPr/>
    </dgm:pt>
  </dgm:ptLst>
  <dgm:cxnLst>
    <dgm:cxn modelId="{4EE02A3D-8F83-4292-A026-1515ED03FF36}" srcId="{00360BBF-6709-42DA-A6DE-B8193ABE792F}" destId="{12F72430-90C8-46E7-9363-A8933111BAFD}" srcOrd="1" destOrd="0" parTransId="{9324F21A-CF22-404B-991C-F0FAD04F1E1A}" sibTransId="{DF00040C-AB67-4D43-B520-7E02E511DCB9}"/>
    <dgm:cxn modelId="{04C92B63-107A-49B7-9300-E9098DE5DF6A}" srcId="{00360BBF-6709-42DA-A6DE-B8193ABE792F}" destId="{24C9F698-7D4E-4709-8117-FB7CF1BB6ECA}" srcOrd="3" destOrd="0" parTransId="{B764CED6-B38C-4590-855F-1F4460EB1A27}" sibTransId="{F823D820-3815-46B0-8D53-E3C09C351FFB}"/>
    <dgm:cxn modelId="{40388A68-B94C-4A35-8C64-05C5C0A60913}" type="presOf" srcId="{F2167233-387A-4C2A-92FA-201B800AF2E5}" destId="{61AA8207-A6A4-4905-9FD1-93C90724B340}" srcOrd="1" destOrd="0" presId="urn:microsoft.com/office/officeart/2008/layout/HorizontalMultiLevelHierarchy"/>
    <dgm:cxn modelId="{01BF0D4B-39BD-418F-9FD8-FA1BCFA1191B}" type="presOf" srcId="{0150A799-C83B-499D-BB9F-10C758CEFD9B}" destId="{AD67EDBF-32B4-495C-A262-4812FBE80932}" srcOrd="0" destOrd="0" presId="urn:microsoft.com/office/officeart/2008/layout/HorizontalMultiLevelHierarchy"/>
    <dgm:cxn modelId="{E5279A4E-EE6C-4FFB-B246-5E27296AFE3A}" type="presOf" srcId="{12F72430-90C8-46E7-9363-A8933111BAFD}" destId="{573F9BF2-AC82-43FC-A361-118085DB3D65}" srcOrd="0" destOrd="0" presId="urn:microsoft.com/office/officeart/2008/layout/HorizontalMultiLevelHierarchy"/>
    <dgm:cxn modelId="{D638D777-8D10-48F2-B9D8-6C3134F26FF3}" type="presOf" srcId="{00360BBF-6709-42DA-A6DE-B8193ABE792F}" destId="{D1C52863-34A6-4E04-9740-6E0567681A8F}" srcOrd="0" destOrd="0" presId="urn:microsoft.com/office/officeart/2008/layout/HorizontalMultiLevelHierarchy"/>
    <dgm:cxn modelId="{2C85DAA3-D0FC-43CA-9B0A-F73BC8EBF88D}" type="presOf" srcId="{9324F21A-CF22-404B-991C-F0FAD04F1E1A}" destId="{92BF821D-14E3-40BB-B3C5-212A94A9CA22}" srcOrd="1" destOrd="0" presId="urn:microsoft.com/office/officeart/2008/layout/HorizontalMultiLevelHierarchy"/>
    <dgm:cxn modelId="{2258ECB3-705E-4310-8AB9-ADAE767310BF}" srcId="{00360BBF-6709-42DA-A6DE-B8193ABE792F}" destId="{0150A799-C83B-499D-BB9F-10C758CEFD9B}" srcOrd="0" destOrd="0" parTransId="{F2167233-387A-4C2A-92FA-201B800AF2E5}" sibTransId="{C4F81D71-55D6-477B-91FF-B7E8CDA27FA4}"/>
    <dgm:cxn modelId="{54DF95BD-B55C-478B-B176-94F45C467DEA}" type="presOf" srcId="{24C9F698-7D4E-4709-8117-FB7CF1BB6ECA}" destId="{94F14A6F-3CD0-4A17-88D3-6F4D0EB2D4E6}" srcOrd="0" destOrd="0" presId="urn:microsoft.com/office/officeart/2008/layout/HorizontalMultiLevelHierarchy"/>
    <dgm:cxn modelId="{576C8ACB-F866-4817-A9DB-50D6A32736E8}" type="presOf" srcId="{F68F9F1A-A0AC-4627-BB76-A21CB9C16ACA}" destId="{7E8E6685-0078-4B86-BC52-3A0FBAF76686}" srcOrd="1" destOrd="0" presId="urn:microsoft.com/office/officeart/2008/layout/HorizontalMultiLevelHierarchy"/>
    <dgm:cxn modelId="{FB5A4DD2-91D2-40A1-813C-E41EC57616AE}" type="presOf" srcId="{B764CED6-B38C-4590-855F-1F4460EB1A27}" destId="{69201674-1235-4FA7-9CBC-B675F6713E38}" srcOrd="0" destOrd="0" presId="urn:microsoft.com/office/officeart/2008/layout/HorizontalMultiLevelHierarchy"/>
    <dgm:cxn modelId="{E2BD27D4-DAC4-4519-8D15-C28EE4B2AB17}" type="presOf" srcId="{CACC7C31-0A19-4B77-8109-9AAB9EC25D20}" destId="{B2DE3A8A-BA09-499F-9C72-0630724E4538}" srcOrd="0" destOrd="0" presId="urn:microsoft.com/office/officeart/2008/layout/HorizontalMultiLevelHierarchy"/>
    <dgm:cxn modelId="{296FDAD7-32B9-4AA6-AB43-27535B1CEDA1}" type="presOf" srcId="{B764CED6-B38C-4590-855F-1F4460EB1A27}" destId="{EE9BE54A-48D2-43A6-AD4C-394C0EDDA292}" srcOrd="1" destOrd="0" presId="urn:microsoft.com/office/officeart/2008/layout/HorizontalMultiLevelHierarchy"/>
    <dgm:cxn modelId="{EBEF4ADE-627A-4970-BBED-45B55431C879}" type="presOf" srcId="{F68F9F1A-A0AC-4627-BB76-A21CB9C16ACA}" destId="{EE8B77DA-77C5-46AD-80A2-BD307CFE9F0A}" srcOrd="0" destOrd="0" presId="urn:microsoft.com/office/officeart/2008/layout/HorizontalMultiLevelHierarchy"/>
    <dgm:cxn modelId="{CFDBCFE1-4797-458E-A0CF-256D1699DCBD}" srcId="{0E2CB039-CC31-48A4-8156-6B36281AE8EC}" destId="{00360BBF-6709-42DA-A6DE-B8193ABE792F}" srcOrd="0" destOrd="0" parTransId="{F529A454-219A-454C-B138-14C3B361B39F}" sibTransId="{B5AC9C0B-1D20-4957-A866-89ED18231A73}"/>
    <dgm:cxn modelId="{9435DEE7-B833-45BD-8BAB-C370E3ADA3A3}" type="presOf" srcId="{F2167233-387A-4C2A-92FA-201B800AF2E5}" destId="{25CF5DCC-0AE9-4D09-ABC1-8BE4D97FDFCB}" srcOrd="0" destOrd="0" presId="urn:microsoft.com/office/officeart/2008/layout/HorizontalMultiLevelHierarchy"/>
    <dgm:cxn modelId="{C3F3E9EA-BE7C-42FA-A974-B6909D195A40}" srcId="{00360BBF-6709-42DA-A6DE-B8193ABE792F}" destId="{CACC7C31-0A19-4B77-8109-9AAB9EC25D20}" srcOrd="2" destOrd="0" parTransId="{F68F9F1A-A0AC-4627-BB76-A21CB9C16ACA}" sibTransId="{D22C3584-0D16-4A12-B343-F9C335256014}"/>
    <dgm:cxn modelId="{5F3E36FB-962E-4D75-AA46-DDFDEC90684F}" type="presOf" srcId="{9324F21A-CF22-404B-991C-F0FAD04F1E1A}" destId="{531482B3-13DA-4E77-8EF9-7A508768A321}" srcOrd="0" destOrd="0" presId="urn:microsoft.com/office/officeart/2008/layout/HorizontalMultiLevelHierarchy"/>
    <dgm:cxn modelId="{95AB8CFE-8FB4-44AD-859A-6210B1783C5C}" type="presOf" srcId="{0E2CB039-CC31-48A4-8156-6B36281AE8EC}" destId="{25DAE38A-FD8C-46C3-B34D-A50FB369E7DF}" srcOrd="0" destOrd="0" presId="urn:microsoft.com/office/officeart/2008/layout/HorizontalMultiLevelHierarchy"/>
    <dgm:cxn modelId="{F43F3809-C85D-45B0-8B1F-A48A2240F7FD}" type="presParOf" srcId="{25DAE38A-FD8C-46C3-B34D-A50FB369E7DF}" destId="{CB26C9DD-3124-450D-81B6-4B010B30C520}" srcOrd="0" destOrd="0" presId="urn:microsoft.com/office/officeart/2008/layout/HorizontalMultiLevelHierarchy"/>
    <dgm:cxn modelId="{2944E46B-0331-4BCB-A798-32B203C58265}" type="presParOf" srcId="{CB26C9DD-3124-450D-81B6-4B010B30C520}" destId="{D1C52863-34A6-4E04-9740-6E0567681A8F}" srcOrd="0" destOrd="0" presId="urn:microsoft.com/office/officeart/2008/layout/HorizontalMultiLevelHierarchy"/>
    <dgm:cxn modelId="{F2729F2A-A943-4A2C-87AA-9EA209FBF982}" type="presParOf" srcId="{CB26C9DD-3124-450D-81B6-4B010B30C520}" destId="{CFBE3A7D-7CD3-413D-AA64-9100FA79E8D0}" srcOrd="1" destOrd="0" presId="urn:microsoft.com/office/officeart/2008/layout/HorizontalMultiLevelHierarchy"/>
    <dgm:cxn modelId="{BEF379DB-5DFA-4386-AFDB-5F4C6BAEF77C}" type="presParOf" srcId="{CFBE3A7D-7CD3-413D-AA64-9100FA79E8D0}" destId="{25CF5DCC-0AE9-4D09-ABC1-8BE4D97FDFCB}" srcOrd="0" destOrd="0" presId="urn:microsoft.com/office/officeart/2008/layout/HorizontalMultiLevelHierarchy"/>
    <dgm:cxn modelId="{6B6EE897-CB21-494F-A275-3F65B2330CD8}" type="presParOf" srcId="{25CF5DCC-0AE9-4D09-ABC1-8BE4D97FDFCB}" destId="{61AA8207-A6A4-4905-9FD1-93C90724B340}" srcOrd="0" destOrd="0" presId="urn:microsoft.com/office/officeart/2008/layout/HorizontalMultiLevelHierarchy"/>
    <dgm:cxn modelId="{71C16420-94D0-4C4D-8826-0C65D893AC5A}" type="presParOf" srcId="{CFBE3A7D-7CD3-413D-AA64-9100FA79E8D0}" destId="{E4E2AF43-D45C-43E2-8E5A-8B4F8328AA50}" srcOrd="1" destOrd="0" presId="urn:microsoft.com/office/officeart/2008/layout/HorizontalMultiLevelHierarchy"/>
    <dgm:cxn modelId="{BF712BFE-C950-41CA-87C5-31BDD02EDEE5}" type="presParOf" srcId="{E4E2AF43-D45C-43E2-8E5A-8B4F8328AA50}" destId="{AD67EDBF-32B4-495C-A262-4812FBE80932}" srcOrd="0" destOrd="0" presId="urn:microsoft.com/office/officeart/2008/layout/HorizontalMultiLevelHierarchy"/>
    <dgm:cxn modelId="{7147CEBD-6915-4195-841E-7CD7DE6F33E4}" type="presParOf" srcId="{E4E2AF43-D45C-43E2-8E5A-8B4F8328AA50}" destId="{BD88E36A-E711-4840-AED6-01651340FCD0}" srcOrd="1" destOrd="0" presId="urn:microsoft.com/office/officeart/2008/layout/HorizontalMultiLevelHierarchy"/>
    <dgm:cxn modelId="{09BC75D1-9083-4561-85C8-75AF4AA86828}" type="presParOf" srcId="{CFBE3A7D-7CD3-413D-AA64-9100FA79E8D0}" destId="{531482B3-13DA-4E77-8EF9-7A508768A321}" srcOrd="2" destOrd="0" presId="urn:microsoft.com/office/officeart/2008/layout/HorizontalMultiLevelHierarchy"/>
    <dgm:cxn modelId="{4EAC49D4-BDB5-4EB2-8578-C2E070F88431}" type="presParOf" srcId="{531482B3-13DA-4E77-8EF9-7A508768A321}" destId="{92BF821D-14E3-40BB-B3C5-212A94A9CA22}" srcOrd="0" destOrd="0" presId="urn:microsoft.com/office/officeart/2008/layout/HorizontalMultiLevelHierarchy"/>
    <dgm:cxn modelId="{D8757985-95D4-41F4-9DDE-14544475857D}" type="presParOf" srcId="{CFBE3A7D-7CD3-413D-AA64-9100FA79E8D0}" destId="{CB322892-7746-46FA-9A5A-A13AAAB16AEB}" srcOrd="3" destOrd="0" presId="urn:microsoft.com/office/officeart/2008/layout/HorizontalMultiLevelHierarchy"/>
    <dgm:cxn modelId="{73C89E73-4139-434D-87AD-ADAD0C59E908}" type="presParOf" srcId="{CB322892-7746-46FA-9A5A-A13AAAB16AEB}" destId="{573F9BF2-AC82-43FC-A361-118085DB3D65}" srcOrd="0" destOrd="0" presId="urn:microsoft.com/office/officeart/2008/layout/HorizontalMultiLevelHierarchy"/>
    <dgm:cxn modelId="{88F62846-FA46-46DD-9A34-88ED39FBC415}" type="presParOf" srcId="{CB322892-7746-46FA-9A5A-A13AAAB16AEB}" destId="{83F1B72F-BD92-4E4B-8B73-2DBC7440818F}" srcOrd="1" destOrd="0" presId="urn:microsoft.com/office/officeart/2008/layout/HorizontalMultiLevelHierarchy"/>
    <dgm:cxn modelId="{8F20CA88-25B3-4493-842E-3AFF0C66C0F8}" type="presParOf" srcId="{CFBE3A7D-7CD3-413D-AA64-9100FA79E8D0}" destId="{EE8B77DA-77C5-46AD-80A2-BD307CFE9F0A}" srcOrd="4" destOrd="0" presId="urn:microsoft.com/office/officeart/2008/layout/HorizontalMultiLevelHierarchy"/>
    <dgm:cxn modelId="{46BD5FA2-135F-4D9F-8AF7-F80EFFC323A9}" type="presParOf" srcId="{EE8B77DA-77C5-46AD-80A2-BD307CFE9F0A}" destId="{7E8E6685-0078-4B86-BC52-3A0FBAF76686}" srcOrd="0" destOrd="0" presId="urn:microsoft.com/office/officeart/2008/layout/HorizontalMultiLevelHierarchy"/>
    <dgm:cxn modelId="{46BBF2DE-5F5D-431F-8623-48417D871D57}" type="presParOf" srcId="{CFBE3A7D-7CD3-413D-AA64-9100FA79E8D0}" destId="{4C9B0C12-D40F-4085-B321-C72DDFDB9D14}" srcOrd="5" destOrd="0" presId="urn:microsoft.com/office/officeart/2008/layout/HorizontalMultiLevelHierarchy"/>
    <dgm:cxn modelId="{7CBD2BF3-D51D-4346-927D-53D4E821F69D}" type="presParOf" srcId="{4C9B0C12-D40F-4085-B321-C72DDFDB9D14}" destId="{B2DE3A8A-BA09-499F-9C72-0630724E4538}" srcOrd="0" destOrd="0" presId="urn:microsoft.com/office/officeart/2008/layout/HorizontalMultiLevelHierarchy"/>
    <dgm:cxn modelId="{39EEF601-0469-429F-A54A-4FBE9BDF5D36}" type="presParOf" srcId="{4C9B0C12-D40F-4085-B321-C72DDFDB9D14}" destId="{225055FE-8B42-4143-ADD3-8E6B554691DD}" srcOrd="1" destOrd="0" presId="urn:microsoft.com/office/officeart/2008/layout/HorizontalMultiLevelHierarchy"/>
    <dgm:cxn modelId="{144FBA39-8477-41EA-916B-954C479349CC}" type="presParOf" srcId="{CFBE3A7D-7CD3-413D-AA64-9100FA79E8D0}" destId="{69201674-1235-4FA7-9CBC-B675F6713E38}" srcOrd="6" destOrd="0" presId="urn:microsoft.com/office/officeart/2008/layout/HorizontalMultiLevelHierarchy"/>
    <dgm:cxn modelId="{92AA3B83-8E15-4435-BF74-F86C5A05BEEA}" type="presParOf" srcId="{69201674-1235-4FA7-9CBC-B675F6713E38}" destId="{EE9BE54A-48D2-43A6-AD4C-394C0EDDA292}" srcOrd="0" destOrd="0" presId="urn:microsoft.com/office/officeart/2008/layout/HorizontalMultiLevelHierarchy"/>
    <dgm:cxn modelId="{C84FC69F-3CC3-4003-801C-5D64B1129CD7}" type="presParOf" srcId="{CFBE3A7D-7CD3-413D-AA64-9100FA79E8D0}" destId="{991F253B-0E4F-40EA-A604-E0113D6B712C}" srcOrd="7" destOrd="0" presId="urn:microsoft.com/office/officeart/2008/layout/HorizontalMultiLevelHierarchy"/>
    <dgm:cxn modelId="{24ABB6DB-8CD6-4C64-8306-CBA70F65EC0F}" type="presParOf" srcId="{991F253B-0E4F-40EA-A604-E0113D6B712C}" destId="{94F14A6F-3CD0-4A17-88D3-6F4D0EB2D4E6}" srcOrd="0" destOrd="0" presId="urn:microsoft.com/office/officeart/2008/layout/HorizontalMultiLevelHierarchy"/>
    <dgm:cxn modelId="{41ACFB4D-7855-49B0-ADAF-C505E803E4F5}" type="presParOf" srcId="{991F253B-0E4F-40EA-A604-E0113D6B712C}" destId="{29A4DBB5-5792-469E-B23C-2F896481FC4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1BE2A8E-285E-4C69-9BFF-CE48B252AA50}" type="doc">
      <dgm:prSet loTypeId="urn:microsoft.com/office/officeart/2005/8/layout/radial5" loCatId="relationship" qsTypeId="urn:microsoft.com/office/officeart/2005/8/quickstyle/3d4" qsCatId="3D" csTypeId="urn:microsoft.com/office/officeart/2005/8/colors/colorful2" csCatId="colorful" phldr="1"/>
      <dgm:spPr/>
      <dgm:t>
        <a:bodyPr/>
        <a:lstStyle/>
        <a:p>
          <a:endParaRPr lang="en-US"/>
        </a:p>
      </dgm:t>
    </dgm:pt>
    <dgm:pt modelId="{9ED1A3B2-A381-4201-823D-E4B4F944886D}">
      <dgm:prSet phldrT="[Text]" custT="1"/>
      <dgm:spPr/>
      <dgm:t>
        <a:bodyPr/>
        <a:lstStyle/>
        <a:p>
          <a:r>
            <a:rPr lang="sr-Cyrl-RS" sz="2000" dirty="0">
              <a:solidFill>
                <a:schemeClr val="tx1"/>
              </a:solidFill>
              <a:latin typeface="Cambria Math" panose="02040503050406030204" pitchFamily="18" charset="0"/>
              <a:ea typeface="Cambria Math" panose="02040503050406030204" pitchFamily="18" charset="0"/>
              <a:cs typeface="Arial" pitchFamily="34" charset="0"/>
            </a:rPr>
            <a:t>Укупни расходи и издаци </a:t>
          </a:r>
          <a:r>
            <a:rPr lang="sr-Cyrl-RS" sz="2000" b="1" dirty="0">
              <a:solidFill>
                <a:schemeClr val="tx1"/>
              </a:solidFill>
              <a:latin typeface="Cambria Math" panose="02040503050406030204" pitchFamily="18" charset="0"/>
              <a:ea typeface="Cambria Math" panose="02040503050406030204" pitchFamily="18" charset="0"/>
              <a:cs typeface="Arial" pitchFamily="34" charset="0"/>
            </a:rPr>
            <a:t>2.</a:t>
          </a:r>
          <a:r>
            <a:rPr lang="en-US" sz="2000" b="1" dirty="0">
              <a:solidFill>
                <a:schemeClr val="tx1"/>
              </a:solidFill>
              <a:latin typeface="Cambria Math" panose="02040503050406030204" pitchFamily="18" charset="0"/>
              <a:ea typeface="Cambria Math" panose="02040503050406030204" pitchFamily="18" charset="0"/>
              <a:cs typeface="Arial" pitchFamily="34" charset="0"/>
            </a:rPr>
            <a:t>672</a:t>
          </a:r>
          <a:r>
            <a:rPr lang="sr-Cyrl-RS" sz="2000" b="1" dirty="0">
              <a:solidFill>
                <a:schemeClr val="tx1"/>
              </a:solidFill>
              <a:latin typeface="Cambria Math" panose="02040503050406030204" pitchFamily="18" charset="0"/>
              <a:ea typeface="Cambria Math" panose="02040503050406030204" pitchFamily="18" charset="0"/>
              <a:cs typeface="Arial" pitchFamily="34" charset="0"/>
            </a:rPr>
            <a:t>.</a:t>
          </a:r>
          <a:r>
            <a:rPr lang="en-US" sz="2000" b="1" dirty="0">
              <a:solidFill>
                <a:schemeClr val="tx1"/>
              </a:solidFill>
              <a:latin typeface="Cambria Math" panose="02040503050406030204" pitchFamily="18" charset="0"/>
              <a:ea typeface="Cambria Math" panose="02040503050406030204" pitchFamily="18" charset="0"/>
              <a:cs typeface="Arial" pitchFamily="34" charset="0"/>
            </a:rPr>
            <a:t>323</a:t>
          </a:r>
          <a:r>
            <a:rPr lang="sr-Cyrl-RS" sz="2000" b="1" dirty="0">
              <a:solidFill>
                <a:schemeClr val="tx1"/>
              </a:solidFill>
              <a:latin typeface="Cambria Math" panose="02040503050406030204" pitchFamily="18" charset="0"/>
              <a:ea typeface="Cambria Math" panose="02040503050406030204" pitchFamily="18" charset="0"/>
              <a:cs typeface="Arial" pitchFamily="34" charset="0"/>
            </a:rPr>
            <a:t>.</a:t>
          </a:r>
          <a:r>
            <a:rPr lang="en-US" sz="2000" b="1" dirty="0">
              <a:solidFill>
                <a:schemeClr val="tx1"/>
              </a:solidFill>
              <a:latin typeface="Cambria Math" panose="02040503050406030204" pitchFamily="18" charset="0"/>
              <a:ea typeface="Cambria Math" panose="02040503050406030204" pitchFamily="18" charset="0"/>
              <a:cs typeface="Arial" pitchFamily="34" charset="0"/>
            </a:rPr>
            <a:t>097</a:t>
          </a:r>
          <a:r>
            <a:rPr lang="sr-Cyrl-RS" sz="2000" dirty="0">
              <a:solidFill>
                <a:schemeClr val="tx1"/>
              </a:solidFill>
              <a:latin typeface="Cambria Math" panose="02040503050406030204" pitchFamily="18" charset="0"/>
              <a:ea typeface="Cambria Math" panose="02040503050406030204" pitchFamily="18" charset="0"/>
              <a:cs typeface="Arial" pitchFamily="34" charset="0"/>
            </a:rPr>
            <a:t> динара</a:t>
          </a:r>
          <a:endParaRPr lang="en-US" sz="2000" dirty="0">
            <a:solidFill>
              <a:schemeClr val="tx1"/>
            </a:solidFill>
            <a:latin typeface="Cambria Math" panose="02040503050406030204" pitchFamily="18" charset="0"/>
            <a:ea typeface="Cambria Math" panose="02040503050406030204" pitchFamily="18" charset="0"/>
            <a:cs typeface="Arial" pitchFamily="34" charset="0"/>
          </a:endParaRPr>
        </a:p>
      </dgm:t>
    </dgm:pt>
    <dgm:pt modelId="{73ADFC91-EAB5-4621-8C76-D207DF7E46EB}" type="parTrans" cxnId="{28F1F12C-F4AD-4E97-81E8-8618F0209646}">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BBBE51B8-3D99-4D37-A53E-85F69FB1F8D4}" type="sibTrans" cxnId="{28F1F12C-F4AD-4E97-81E8-8618F0209646}">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A7091EAC-498C-4E8C-B46B-331B042A0C75}">
      <dgm:prSet phldrT="[Text]" custT="1"/>
      <dgm:spPr/>
      <dgm:t>
        <a:bodyPr/>
        <a:lstStyle/>
        <a:p>
          <a:r>
            <a:rPr lang="ru-RU" sz="2000" dirty="0">
              <a:solidFill>
                <a:schemeClr val="tx1"/>
              </a:solidFill>
              <a:latin typeface="Cambria Math" panose="02040503050406030204" pitchFamily="18" charset="0"/>
              <a:ea typeface="Cambria Math" panose="02040503050406030204" pitchFamily="18" charset="0"/>
              <a:cs typeface="Arial" pitchFamily="34" charset="0"/>
            </a:rPr>
            <a:t>Коришћење роба и услуга</a:t>
          </a:r>
        </a:p>
        <a:p>
          <a:r>
            <a:rPr lang="ru-RU" sz="2000" dirty="0">
              <a:solidFill>
                <a:schemeClr val="tx1"/>
              </a:solidFill>
              <a:latin typeface="Cambria Math" panose="02040503050406030204" pitchFamily="18" charset="0"/>
              <a:ea typeface="Cambria Math" panose="02040503050406030204" pitchFamily="18" charset="0"/>
              <a:cs typeface="Arial" pitchFamily="34" charset="0"/>
            </a:rPr>
            <a:t> </a:t>
          </a:r>
          <a:r>
            <a:rPr lang="en-US" sz="2000" dirty="0">
              <a:solidFill>
                <a:schemeClr val="tx1"/>
              </a:solidFill>
              <a:latin typeface="Cambria Math" panose="02040503050406030204" pitchFamily="18" charset="0"/>
              <a:ea typeface="Cambria Math" panose="02040503050406030204" pitchFamily="18" charset="0"/>
              <a:cs typeface="Arial" pitchFamily="34" charset="0"/>
            </a:rPr>
            <a:t>781</a:t>
          </a:r>
          <a:r>
            <a:rPr lang="ru-RU" sz="20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dirty="0">
              <a:solidFill>
                <a:schemeClr val="tx1"/>
              </a:solidFill>
              <a:latin typeface="Cambria Math" panose="02040503050406030204" pitchFamily="18" charset="0"/>
              <a:ea typeface="Cambria Math" panose="02040503050406030204" pitchFamily="18" charset="0"/>
              <a:cs typeface="Arial" pitchFamily="34" charset="0"/>
            </a:rPr>
            <a:t>665</a:t>
          </a:r>
          <a:r>
            <a:rPr lang="ru-RU" sz="20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dirty="0">
              <a:solidFill>
                <a:schemeClr val="tx1"/>
              </a:solidFill>
              <a:latin typeface="Cambria Math" panose="02040503050406030204" pitchFamily="18" charset="0"/>
              <a:ea typeface="Cambria Math" panose="02040503050406030204" pitchFamily="18" charset="0"/>
              <a:cs typeface="Arial" pitchFamily="34" charset="0"/>
            </a:rPr>
            <a:t>057</a:t>
          </a:r>
          <a:r>
            <a:rPr lang="ru-RU" sz="2000" dirty="0">
              <a:solidFill>
                <a:schemeClr val="tx1"/>
              </a:solidFill>
              <a:latin typeface="Cambria Math" panose="02040503050406030204" pitchFamily="18" charset="0"/>
              <a:ea typeface="Cambria Math" panose="02040503050406030204" pitchFamily="18" charset="0"/>
              <a:cs typeface="Arial" pitchFamily="34" charset="0"/>
            </a:rPr>
            <a:t> динара</a:t>
          </a:r>
          <a:endParaRPr lang="en-US" sz="2000" dirty="0">
            <a:solidFill>
              <a:schemeClr val="tx1"/>
            </a:solidFill>
            <a:latin typeface="Cambria Math" panose="02040503050406030204" pitchFamily="18" charset="0"/>
            <a:ea typeface="Cambria Math" panose="02040503050406030204" pitchFamily="18" charset="0"/>
            <a:cs typeface="Arial" pitchFamily="34" charset="0"/>
          </a:endParaRPr>
        </a:p>
      </dgm:t>
    </dgm:pt>
    <dgm:pt modelId="{5263AC43-AEF9-405C-B9BD-C1E77733E429}" type="parTrans" cxnId="{AE26F329-897E-412E-A92A-D95A8804158B}">
      <dgm:prSet custT="1"/>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686A1A37-AC61-4EC6-8398-59788F898E91}" type="sibTrans" cxnId="{AE26F329-897E-412E-A92A-D95A8804158B}">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7D1C9009-9B60-4C15-8E3B-F949FAB90776}">
      <dgm:prSet phldrT="[Text]" phldr="1"/>
      <dgm:spPr/>
      <dgm:t>
        <a:bodyPr/>
        <a:lstStyle/>
        <a:p>
          <a:endParaRPr lang="en-US" sz="2000" dirty="0">
            <a:solidFill>
              <a:schemeClr val="tx1"/>
            </a:solidFill>
            <a:latin typeface="Cambria Math" panose="02040503050406030204" pitchFamily="18" charset="0"/>
            <a:ea typeface="Cambria Math" panose="02040503050406030204" pitchFamily="18" charset="0"/>
          </a:endParaRPr>
        </a:p>
      </dgm:t>
    </dgm:pt>
    <dgm:pt modelId="{E75197AC-E7B0-4C26-9D1F-47E47BE7CCEF}" type="parTrans" cxnId="{4E6E6427-5348-4ECF-99CC-46CA5F3BDA5F}">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9D56A871-CE7A-4922-AAF9-9D95A29D1039}" type="sibTrans" cxnId="{4E6E6427-5348-4ECF-99CC-46CA5F3BDA5F}">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BEBB7508-5593-4665-86D9-67DC9EEDFE00}">
      <dgm:prSet phldrT="[Text]" phldr="1"/>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C01D930E-241E-4B8F-9FFE-A12F23D4AE61}" type="parTrans" cxnId="{8AD44159-442C-4DEC-ACDC-2060DD6FE511}">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8C2D30BC-9728-4727-AC9C-7DD1886B66DA}" type="sibTrans" cxnId="{8AD44159-442C-4DEC-ACDC-2060DD6FE511}">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DC185536-47EC-480B-B419-24BC666B206E}">
      <dgm:prSet phldrT="[Text]" phldr="1"/>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43B3845C-4A8E-4186-AC01-CB23C9CE3CE4}" type="parTrans" cxnId="{D6D3D766-AAF1-452B-B7A5-DE64D7EFBDAC}">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FF327DB0-0FCC-45EC-A004-6349AB5E0A19}" type="sibTrans" cxnId="{D6D3D766-AAF1-452B-B7A5-DE64D7EFBDAC}">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343B6168-99DB-4C0C-9BE7-E54D7B80C5AD}">
      <dgm:prSet phldrT="[Text]" phldr="1"/>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6F98FC42-2370-4FD0-A627-0708511F7F32}" type="parTrans" cxnId="{3DFE3AE5-6DA5-4440-A66F-1437FD4DC5D4}">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95FBDDB6-4174-4619-B543-81DEF6B7716A}" type="sibTrans" cxnId="{3DFE3AE5-6DA5-4440-A66F-1437FD4DC5D4}">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AC73436A-3EE6-4AB1-8B81-F0B7414514C2}">
      <dgm:prSet phldrT="[Text]" phldr="1"/>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67F09836-65ED-439A-8E55-BF0FF6A12BA6}" type="parTrans" cxnId="{667A6532-F93A-4FD0-BD4D-A1165020F36F}">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6C19F97B-9D99-4777-817C-1695A372D4F1}" type="sibTrans" cxnId="{667A6532-F93A-4FD0-BD4D-A1165020F36F}">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352A865C-AD96-4AB1-8A5C-397B7A7D9B07}">
      <dgm:prSet phldrT="[Text]" phldr="1"/>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7EC1ADA9-9F6E-4AFC-AE86-4831D523AA38}" type="parTrans" cxnId="{464AEB83-A961-4BF3-980D-8DBCF9264695}">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7473CF13-22F0-41AF-BD4E-305659448BE2}" type="sibTrans" cxnId="{464AEB83-A961-4BF3-980D-8DBCF9264695}">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9C6F0069-43DC-402D-BD84-1006528FCE04}">
      <dgm:prSet custT="1"/>
      <dgm:spPr/>
      <dgm:t>
        <a:bodyPr/>
        <a:lstStyle/>
        <a:p>
          <a:r>
            <a:rPr lang="sr-Cyrl-RS" sz="2000" dirty="0">
              <a:solidFill>
                <a:schemeClr val="tx1"/>
              </a:solidFill>
              <a:latin typeface="Cambria Math" panose="02040503050406030204" pitchFamily="18" charset="0"/>
              <a:ea typeface="Cambria Math" panose="02040503050406030204" pitchFamily="18" charset="0"/>
              <a:cs typeface="Arial" pitchFamily="34" charset="0"/>
            </a:rPr>
            <a:t>Субвенције </a:t>
          </a:r>
          <a:r>
            <a:rPr lang="en-US" sz="2000" dirty="0">
              <a:solidFill>
                <a:schemeClr val="tx1"/>
              </a:solidFill>
              <a:latin typeface="Cambria Math" panose="02040503050406030204" pitchFamily="18" charset="0"/>
              <a:ea typeface="Cambria Math" panose="02040503050406030204" pitchFamily="18" charset="0"/>
              <a:cs typeface="Arial" pitchFamily="34" charset="0"/>
            </a:rPr>
            <a:t>136</a:t>
          </a:r>
          <a:r>
            <a:rPr lang="sr-Cyrl-RS" sz="20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dirty="0">
              <a:solidFill>
                <a:schemeClr val="tx1"/>
              </a:solidFill>
              <a:latin typeface="Cambria Math" panose="02040503050406030204" pitchFamily="18" charset="0"/>
              <a:ea typeface="Cambria Math" panose="02040503050406030204" pitchFamily="18" charset="0"/>
              <a:cs typeface="Arial" pitchFamily="34" charset="0"/>
            </a:rPr>
            <a:t>558</a:t>
          </a:r>
          <a:r>
            <a:rPr lang="sr-Cyrl-RS" sz="20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dirty="0">
              <a:solidFill>
                <a:schemeClr val="tx1"/>
              </a:solidFill>
              <a:latin typeface="Cambria Math" panose="02040503050406030204" pitchFamily="18" charset="0"/>
              <a:ea typeface="Cambria Math" panose="02040503050406030204" pitchFamily="18" charset="0"/>
              <a:cs typeface="Arial" pitchFamily="34" charset="0"/>
            </a:rPr>
            <a:t>925</a:t>
          </a:r>
          <a:r>
            <a:rPr lang="sr-Cyrl-RS" sz="2000" dirty="0">
              <a:solidFill>
                <a:schemeClr val="tx1"/>
              </a:solidFill>
              <a:latin typeface="Cambria Math" panose="02040503050406030204" pitchFamily="18" charset="0"/>
              <a:ea typeface="Cambria Math" panose="02040503050406030204" pitchFamily="18" charset="0"/>
              <a:cs typeface="Arial" pitchFamily="34" charset="0"/>
            </a:rPr>
            <a:t> динара</a:t>
          </a:r>
          <a:endParaRPr lang="en-US" sz="2000" dirty="0">
            <a:solidFill>
              <a:schemeClr val="tx1"/>
            </a:solidFill>
            <a:latin typeface="Cambria Math" panose="02040503050406030204" pitchFamily="18" charset="0"/>
            <a:ea typeface="Cambria Math" panose="02040503050406030204" pitchFamily="18" charset="0"/>
            <a:cs typeface="Arial" pitchFamily="34" charset="0"/>
          </a:endParaRPr>
        </a:p>
      </dgm:t>
    </dgm:pt>
    <dgm:pt modelId="{44D9A023-5F81-4677-8A1D-494A76B02F4A}" type="parTrans" cxnId="{A14346A8-4918-4300-9891-20568D283921}">
      <dgm:prSet custT="1"/>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9FF20664-3F6F-4415-8233-D443550F6854}" type="sibTrans" cxnId="{A14346A8-4918-4300-9891-20568D283921}">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91651A17-950C-49EC-8C35-2517548AE9E6}">
      <dgm:prSet custT="1"/>
      <dgm:spPr>
        <a:ln>
          <a:solidFill>
            <a:schemeClr val="accent2">
              <a:lumMod val="75000"/>
            </a:schemeClr>
          </a:solidFill>
        </a:ln>
      </dgm:spPr>
      <dgm:t>
        <a:bodyPr/>
        <a:lstStyle/>
        <a:p>
          <a:r>
            <a:rPr lang="sr-Cyrl-RS" sz="2000" dirty="0">
              <a:solidFill>
                <a:schemeClr val="tx1"/>
              </a:solidFill>
              <a:latin typeface="Cambria Math" panose="02040503050406030204" pitchFamily="18" charset="0"/>
              <a:ea typeface="Cambria Math" panose="02040503050406030204" pitchFamily="18" charset="0"/>
              <a:cs typeface="Arial" pitchFamily="34" charset="0"/>
            </a:rPr>
            <a:t>Капитални издаци </a:t>
          </a:r>
          <a:r>
            <a:rPr lang="en-US" sz="2000" dirty="0">
              <a:solidFill>
                <a:schemeClr val="tx1"/>
              </a:solidFill>
              <a:latin typeface="Cambria Math" panose="02040503050406030204" pitchFamily="18" charset="0"/>
              <a:ea typeface="Cambria Math" panose="02040503050406030204" pitchFamily="18" charset="0"/>
              <a:cs typeface="Arial" pitchFamily="34" charset="0"/>
            </a:rPr>
            <a:t>555</a:t>
          </a:r>
          <a:r>
            <a:rPr lang="sr-Cyrl-RS" sz="20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dirty="0">
              <a:solidFill>
                <a:schemeClr val="tx1"/>
              </a:solidFill>
              <a:latin typeface="Cambria Math" panose="02040503050406030204" pitchFamily="18" charset="0"/>
              <a:ea typeface="Cambria Math" panose="02040503050406030204" pitchFamily="18" charset="0"/>
              <a:cs typeface="Arial" pitchFamily="34" charset="0"/>
            </a:rPr>
            <a:t>287.688</a:t>
          </a:r>
          <a:r>
            <a:rPr lang="sr-Cyrl-RS" sz="2000" dirty="0">
              <a:solidFill>
                <a:schemeClr val="tx1"/>
              </a:solidFill>
              <a:latin typeface="Cambria Math" panose="02040503050406030204" pitchFamily="18" charset="0"/>
              <a:ea typeface="Cambria Math" panose="02040503050406030204" pitchFamily="18" charset="0"/>
              <a:cs typeface="Arial" pitchFamily="34" charset="0"/>
            </a:rPr>
            <a:t> динара</a:t>
          </a:r>
          <a:endParaRPr lang="en-US" sz="2000" dirty="0">
            <a:solidFill>
              <a:schemeClr val="tx1"/>
            </a:solidFill>
            <a:latin typeface="Cambria Math" panose="02040503050406030204" pitchFamily="18" charset="0"/>
            <a:ea typeface="Cambria Math" panose="02040503050406030204" pitchFamily="18" charset="0"/>
            <a:cs typeface="Arial" pitchFamily="34" charset="0"/>
          </a:endParaRPr>
        </a:p>
      </dgm:t>
    </dgm:pt>
    <dgm:pt modelId="{842A79D3-4827-4424-A76D-539154392405}" type="parTrans" cxnId="{E14E4EEE-087E-4E8C-92C7-D48A2C2A60C4}">
      <dgm:prSet custT="1"/>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8962C693-DF60-43F6-9F43-7615C2E1439A}" type="sibTrans" cxnId="{E14E4EEE-087E-4E8C-92C7-D48A2C2A60C4}">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3641F520-BAF8-4BA4-A826-44FA753A5F4E}">
      <dgm:prSet/>
      <dgm:spPr/>
      <dgm:t>
        <a:bodyPr/>
        <a:lstStyle/>
        <a:p>
          <a:endParaRPr lang="en-US" sz="2000" dirty="0">
            <a:solidFill>
              <a:schemeClr val="tx1"/>
            </a:solidFill>
            <a:latin typeface="Cambria Math" panose="02040503050406030204" pitchFamily="18" charset="0"/>
            <a:ea typeface="Cambria Math" panose="02040503050406030204" pitchFamily="18" charset="0"/>
          </a:endParaRPr>
        </a:p>
      </dgm:t>
    </dgm:pt>
    <dgm:pt modelId="{31D6B297-275C-4FAC-A07E-4467512471AD}" type="parTrans" cxnId="{D5A26C81-B5CA-4FF9-85ED-60967857EFA6}">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53B82682-8E0C-4903-98EA-36CBB0B8A63B}" type="sibTrans" cxnId="{D5A26C81-B5CA-4FF9-85ED-60967857EFA6}">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3BA9396D-1753-43D3-A703-A75A7C19204B}">
      <dgm:prSet/>
      <dgm:spPr/>
      <dgm:t>
        <a:bodyPr/>
        <a:lstStyle/>
        <a:p>
          <a:endParaRPr lang="en-US" sz="2000" dirty="0">
            <a:solidFill>
              <a:schemeClr val="tx1"/>
            </a:solidFill>
            <a:latin typeface="Cambria Math" panose="02040503050406030204" pitchFamily="18" charset="0"/>
            <a:ea typeface="Cambria Math" panose="02040503050406030204" pitchFamily="18" charset="0"/>
          </a:endParaRPr>
        </a:p>
      </dgm:t>
    </dgm:pt>
    <dgm:pt modelId="{FDC0F8DA-00AF-40CD-B616-B7AA7472101C}" type="parTrans" cxnId="{4A16358E-6F75-4AC0-B6E5-E26F15B1A750}">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869210E2-CDFB-49E6-A3F9-D5A55D2018F0}" type="sibTrans" cxnId="{4A16358E-6F75-4AC0-B6E5-E26F15B1A750}">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C64FD589-26EA-483C-BB5E-C8324A82EAF5}">
      <dgm:prSet/>
      <dgm:spPr/>
      <dgm:t>
        <a:bodyPr/>
        <a:lstStyle/>
        <a:p>
          <a:endParaRPr lang="en-US" sz="2000" dirty="0">
            <a:solidFill>
              <a:schemeClr val="tx1"/>
            </a:solidFill>
            <a:latin typeface="Cambria Math" panose="02040503050406030204" pitchFamily="18" charset="0"/>
            <a:ea typeface="Cambria Math" panose="02040503050406030204" pitchFamily="18" charset="0"/>
          </a:endParaRPr>
        </a:p>
      </dgm:t>
    </dgm:pt>
    <dgm:pt modelId="{1E312D33-14E1-4B2B-A210-2A735401CE1C}" type="parTrans" cxnId="{B6507D96-25C4-4121-9433-2A113978B784}">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46E45D53-1277-4C97-8E3B-323B4EBF62F5}" type="sibTrans" cxnId="{B6507D96-25C4-4121-9433-2A113978B784}">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4746DA87-483C-4B84-9A22-BC58F96CB23A}">
      <dgm:prSet custT="1"/>
      <dgm:spPr/>
      <dgm:t>
        <a:bodyPr/>
        <a:lstStyle/>
        <a:p>
          <a:r>
            <a:rPr lang="sr-Cyrl-RS" sz="2000" dirty="0">
              <a:solidFill>
                <a:schemeClr val="tx1"/>
              </a:solidFill>
              <a:latin typeface="Cambria Math" panose="02040503050406030204" pitchFamily="18" charset="0"/>
              <a:ea typeface="Cambria Math" panose="02040503050406030204" pitchFamily="18" charset="0"/>
              <a:cs typeface="Arial" pitchFamily="34" charset="0"/>
            </a:rPr>
            <a:t>Расходи за запослене</a:t>
          </a:r>
        </a:p>
        <a:p>
          <a:r>
            <a:rPr lang="sr-Cyrl-RS" sz="2000" dirty="0">
              <a:solidFill>
                <a:schemeClr val="tx1"/>
              </a:solidFill>
              <a:latin typeface="Cambria Math" panose="02040503050406030204" pitchFamily="18" charset="0"/>
              <a:ea typeface="Cambria Math" panose="02040503050406030204" pitchFamily="18" charset="0"/>
              <a:cs typeface="Arial" pitchFamily="34" charset="0"/>
            </a:rPr>
            <a:t> </a:t>
          </a:r>
          <a:r>
            <a:rPr lang="en-US" sz="2000" dirty="0">
              <a:solidFill>
                <a:schemeClr val="tx1"/>
              </a:solidFill>
              <a:latin typeface="Cambria Math" panose="02040503050406030204" pitchFamily="18" charset="0"/>
              <a:ea typeface="Cambria Math" panose="02040503050406030204" pitchFamily="18" charset="0"/>
              <a:cs typeface="Arial" pitchFamily="34" charset="0"/>
            </a:rPr>
            <a:t>581</a:t>
          </a:r>
          <a:r>
            <a:rPr lang="sr-Cyrl-RS" sz="20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dirty="0">
              <a:solidFill>
                <a:schemeClr val="tx1"/>
              </a:solidFill>
              <a:latin typeface="Cambria Math" panose="02040503050406030204" pitchFamily="18" charset="0"/>
              <a:ea typeface="Cambria Math" panose="02040503050406030204" pitchFamily="18" charset="0"/>
              <a:cs typeface="Arial" pitchFamily="34" charset="0"/>
            </a:rPr>
            <a:t>494</a:t>
          </a:r>
          <a:r>
            <a:rPr lang="sr-Cyrl-RS" sz="20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dirty="0">
              <a:solidFill>
                <a:schemeClr val="tx1"/>
              </a:solidFill>
              <a:latin typeface="Cambria Math" panose="02040503050406030204" pitchFamily="18" charset="0"/>
              <a:ea typeface="Cambria Math" panose="02040503050406030204" pitchFamily="18" charset="0"/>
              <a:cs typeface="Arial" pitchFamily="34" charset="0"/>
            </a:rPr>
            <a:t>729</a:t>
          </a:r>
          <a:r>
            <a:rPr lang="sr-Cyrl-RS" sz="2000" dirty="0">
              <a:solidFill>
                <a:schemeClr val="tx1"/>
              </a:solidFill>
              <a:latin typeface="Cambria Math" panose="02040503050406030204" pitchFamily="18" charset="0"/>
              <a:ea typeface="Cambria Math" panose="02040503050406030204" pitchFamily="18" charset="0"/>
              <a:cs typeface="Arial" pitchFamily="34" charset="0"/>
            </a:rPr>
            <a:t> динара</a:t>
          </a:r>
          <a:endParaRPr lang="en-US" sz="2000" dirty="0">
            <a:solidFill>
              <a:schemeClr val="tx1"/>
            </a:solidFill>
            <a:latin typeface="Cambria Math" panose="02040503050406030204" pitchFamily="18" charset="0"/>
            <a:ea typeface="Cambria Math" panose="02040503050406030204" pitchFamily="18" charset="0"/>
            <a:cs typeface="Arial" pitchFamily="34" charset="0"/>
          </a:endParaRPr>
        </a:p>
      </dgm:t>
    </dgm:pt>
    <dgm:pt modelId="{8A92D324-8EB2-4984-ADCB-62EACF9FECFF}" type="parTrans" cxnId="{0F519843-417F-4196-AE51-1E900F71077B}">
      <dgm:prSet custT="1"/>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DB95B0B9-5D2D-4D1A-A4F8-70F45A0E9738}" type="sibTrans" cxnId="{0F519843-417F-4196-AE51-1E900F71077B}">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8329AE49-ECD5-4C13-B90F-CA83B6E6F994}">
      <dgm:prSet custT="1"/>
      <dgm:spPr/>
      <dgm:t>
        <a:bodyPr/>
        <a:lstStyle/>
        <a:p>
          <a:r>
            <a:rPr lang="sr-Cyrl-RS" sz="2000" dirty="0">
              <a:solidFill>
                <a:schemeClr val="tx1"/>
              </a:solidFill>
              <a:latin typeface="Cambria Math" panose="02040503050406030204" pitchFamily="18" charset="0"/>
              <a:ea typeface="Cambria Math" panose="02040503050406030204" pitchFamily="18" charset="0"/>
              <a:cs typeface="Arial" pitchFamily="34" charset="0"/>
            </a:rPr>
            <a:t>Социјално осигурање и социјална заштита </a:t>
          </a:r>
        </a:p>
        <a:p>
          <a:r>
            <a:rPr lang="en-US" sz="2000" dirty="0">
              <a:solidFill>
                <a:schemeClr val="tx1"/>
              </a:solidFill>
              <a:latin typeface="Cambria Math" panose="02040503050406030204" pitchFamily="18" charset="0"/>
              <a:ea typeface="Cambria Math" panose="02040503050406030204" pitchFamily="18" charset="0"/>
              <a:cs typeface="Arial" pitchFamily="34" charset="0"/>
            </a:rPr>
            <a:t>104</a:t>
          </a:r>
          <a:r>
            <a:rPr lang="sr-Cyrl-RS" sz="20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dirty="0">
              <a:solidFill>
                <a:schemeClr val="tx1"/>
              </a:solidFill>
              <a:latin typeface="Cambria Math" panose="02040503050406030204" pitchFamily="18" charset="0"/>
              <a:ea typeface="Cambria Math" panose="02040503050406030204" pitchFamily="18" charset="0"/>
              <a:cs typeface="Arial" pitchFamily="34" charset="0"/>
            </a:rPr>
            <a:t>315</a:t>
          </a:r>
          <a:r>
            <a:rPr lang="sr-Cyrl-RS" sz="20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dirty="0">
              <a:solidFill>
                <a:schemeClr val="tx1"/>
              </a:solidFill>
              <a:latin typeface="Cambria Math" panose="02040503050406030204" pitchFamily="18" charset="0"/>
              <a:ea typeface="Cambria Math" panose="02040503050406030204" pitchFamily="18" charset="0"/>
              <a:cs typeface="Arial" pitchFamily="34" charset="0"/>
            </a:rPr>
            <a:t>879</a:t>
          </a:r>
          <a:r>
            <a:rPr lang="sr-Cyrl-RS" sz="2000" dirty="0">
              <a:solidFill>
                <a:schemeClr val="tx1"/>
              </a:solidFill>
              <a:latin typeface="Cambria Math" panose="02040503050406030204" pitchFamily="18" charset="0"/>
              <a:ea typeface="Cambria Math" panose="02040503050406030204" pitchFamily="18" charset="0"/>
              <a:cs typeface="Arial" pitchFamily="34" charset="0"/>
            </a:rPr>
            <a:t> динара</a:t>
          </a:r>
          <a:endParaRPr lang="en-US" sz="2000" dirty="0">
            <a:solidFill>
              <a:schemeClr val="tx1"/>
            </a:solidFill>
            <a:latin typeface="Cambria Math" panose="02040503050406030204" pitchFamily="18" charset="0"/>
            <a:ea typeface="Cambria Math" panose="02040503050406030204" pitchFamily="18" charset="0"/>
            <a:cs typeface="Arial" pitchFamily="34" charset="0"/>
          </a:endParaRPr>
        </a:p>
      </dgm:t>
    </dgm:pt>
    <dgm:pt modelId="{6A3537F1-6C7A-4D5E-9BC9-14D14BE7BA95}" type="parTrans" cxnId="{47BC94C2-46D4-453B-A292-6076A9F8EE3B}">
      <dgm:prSet custT="1"/>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9CB0C477-89B3-4058-B341-9FC9F0AB6BB2}" type="sibTrans" cxnId="{47BC94C2-46D4-453B-A292-6076A9F8EE3B}">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3FA5C700-C8EE-4CAC-8DA0-0BA7CA952C72}">
      <dgm:prSet custT="1"/>
      <dgm:spPr/>
      <dgm:t>
        <a:bodyPr/>
        <a:lstStyle/>
        <a:p>
          <a:r>
            <a:rPr lang="sr-Cyrl-RS" sz="2000" dirty="0">
              <a:solidFill>
                <a:schemeClr val="tx1"/>
              </a:solidFill>
              <a:latin typeface="Cambria Math" panose="02040503050406030204" pitchFamily="18" charset="0"/>
              <a:ea typeface="Cambria Math" panose="02040503050406030204" pitchFamily="18" charset="0"/>
              <a:cs typeface="Arial" pitchFamily="34" charset="0"/>
            </a:rPr>
            <a:t> Донације, дотације и трансфери</a:t>
          </a:r>
        </a:p>
        <a:p>
          <a:r>
            <a:rPr lang="sr-Cyrl-RS" sz="2000" dirty="0">
              <a:solidFill>
                <a:schemeClr val="tx1"/>
              </a:solidFill>
              <a:latin typeface="Cambria Math" panose="02040503050406030204" pitchFamily="18" charset="0"/>
              <a:ea typeface="Cambria Math" panose="02040503050406030204" pitchFamily="18" charset="0"/>
              <a:cs typeface="Arial" pitchFamily="34" charset="0"/>
            </a:rPr>
            <a:t> </a:t>
          </a:r>
          <a:r>
            <a:rPr lang="en-US" sz="2000" dirty="0">
              <a:solidFill>
                <a:schemeClr val="tx1"/>
              </a:solidFill>
              <a:latin typeface="Cambria Math" panose="02040503050406030204" pitchFamily="18" charset="0"/>
              <a:ea typeface="Cambria Math" panose="02040503050406030204" pitchFamily="18" charset="0"/>
              <a:cs typeface="Arial" pitchFamily="34" charset="0"/>
            </a:rPr>
            <a:t>206</a:t>
          </a:r>
          <a:r>
            <a:rPr lang="sr-Cyrl-RS" sz="20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dirty="0">
              <a:solidFill>
                <a:schemeClr val="tx1"/>
              </a:solidFill>
              <a:latin typeface="Cambria Math" panose="02040503050406030204" pitchFamily="18" charset="0"/>
              <a:ea typeface="Cambria Math" panose="02040503050406030204" pitchFamily="18" charset="0"/>
              <a:cs typeface="Arial" pitchFamily="34" charset="0"/>
            </a:rPr>
            <a:t>631</a:t>
          </a:r>
          <a:r>
            <a:rPr lang="sr-Cyrl-RS" sz="20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dirty="0">
              <a:solidFill>
                <a:schemeClr val="tx1"/>
              </a:solidFill>
              <a:latin typeface="Cambria Math" panose="02040503050406030204" pitchFamily="18" charset="0"/>
              <a:ea typeface="Cambria Math" panose="02040503050406030204" pitchFamily="18" charset="0"/>
              <a:cs typeface="Arial" pitchFamily="34" charset="0"/>
            </a:rPr>
            <a:t>139</a:t>
          </a:r>
          <a:r>
            <a:rPr lang="sr-Cyrl-RS" sz="2000" dirty="0">
              <a:solidFill>
                <a:schemeClr val="tx1"/>
              </a:solidFill>
              <a:latin typeface="Cambria Math" panose="02040503050406030204" pitchFamily="18" charset="0"/>
              <a:ea typeface="Cambria Math" panose="02040503050406030204" pitchFamily="18" charset="0"/>
              <a:cs typeface="Arial" pitchFamily="34" charset="0"/>
            </a:rPr>
            <a:t> динара</a:t>
          </a:r>
          <a:endParaRPr lang="en-US" sz="2000" dirty="0">
            <a:solidFill>
              <a:schemeClr val="tx1"/>
            </a:solidFill>
            <a:latin typeface="Cambria Math" panose="02040503050406030204" pitchFamily="18" charset="0"/>
            <a:ea typeface="Cambria Math" panose="02040503050406030204" pitchFamily="18" charset="0"/>
            <a:cs typeface="Arial" pitchFamily="34" charset="0"/>
          </a:endParaRPr>
        </a:p>
      </dgm:t>
    </dgm:pt>
    <dgm:pt modelId="{6970CC38-AACF-4350-BF4D-BD796B05B1FA}" type="parTrans" cxnId="{3BA8FFD8-B6F3-4518-99B6-8F25F307CF52}">
      <dgm:prSet custT="1"/>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61B610E5-4DC8-4394-A22C-5BBE6CDEE232}" type="sibTrans" cxnId="{3BA8FFD8-B6F3-4518-99B6-8F25F307CF52}">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ED01A515-5448-4A3E-A2EC-575448D0F5AA}">
      <dgm:prSet custT="1"/>
      <dgm:spPr/>
      <dgm:t>
        <a:bodyPr/>
        <a:lstStyle/>
        <a:p>
          <a:r>
            <a:rPr lang="sr-Cyrl-RS" sz="2000" dirty="0">
              <a:solidFill>
                <a:schemeClr val="tx1"/>
              </a:solidFill>
              <a:latin typeface="Cambria Math" panose="02040503050406030204" pitchFamily="18" charset="0"/>
              <a:ea typeface="Cambria Math" panose="02040503050406030204" pitchFamily="18" charset="0"/>
              <a:cs typeface="Arial" pitchFamily="34" charset="0"/>
            </a:rPr>
            <a:t>Остали расходи </a:t>
          </a:r>
          <a:r>
            <a:rPr lang="en-US" sz="2000" dirty="0">
              <a:solidFill>
                <a:schemeClr val="tx1"/>
              </a:solidFill>
              <a:latin typeface="Cambria Math" panose="02040503050406030204" pitchFamily="18" charset="0"/>
              <a:ea typeface="Cambria Math" panose="02040503050406030204" pitchFamily="18" charset="0"/>
              <a:cs typeface="Arial" pitchFamily="34" charset="0"/>
            </a:rPr>
            <a:t>282</a:t>
          </a:r>
          <a:r>
            <a:rPr lang="sr-Cyrl-RS" sz="20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dirty="0">
              <a:solidFill>
                <a:schemeClr val="tx1"/>
              </a:solidFill>
              <a:latin typeface="Cambria Math" panose="02040503050406030204" pitchFamily="18" charset="0"/>
              <a:ea typeface="Cambria Math" panose="02040503050406030204" pitchFamily="18" charset="0"/>
              <a:cs typeface="Arial" pitchFamily="34" charset="0"/>
            </a:rPr>
            <a:t>411</a:t>
          </a:r>
          <a:r>
            <a:rPr lang="sr-Cyrl-RS" sz="20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dirty="0">
              <a:solidFill>
                <a:schemeClr val="tx1"/>
              </a:solidFill>
              <a:latin typeface="Cambria Math" panose="02040503050406030204" pitchFamily="18" charset="0"/>
              <a:ea typeface="Cambria Math" panose="02040503050406030204" pitchFamily="18" charset="0"/>
              <a:cs typeface="Arial" pitchFamily="34" charset="0"/>
            </a:rPr>
            <a:t>483</a:t>
          </a:r>
          <a:r>
            <a:rPr lang="sr-Cyrl-RS" sz="2000" dirty="0">
              <a:solidFill>
                <a:schemeClr val="tx1"/>
              </a:solidFill>
              <a:latin typeface="Cambria Math" panose="02040503050406030204" pitchFamily="18" charset="0"/>
              <a:ea typeface="Cambria Math" panose="02040503050406030204" pitchFamily="18" charset="0"/>
              <a:cs typeface="Arial" pitchFamily="34" charset="0"/>
            </a:rPr>
            <a:t> динара</a:t>
          </a:r>
          <a:endParaRPr lang="en-US" sz="2000" dirty="0">
            <a:solidFill>
              <a:schemeClr val="tx1"/>
            </a:solidFill>
            <a:latin typeface="Cambria Math" panose="02040503050406030204" pitchFamily="18" charset="0"/>
            <a:ea typeface="Cambria Math" panose="02040503050406030204" pitchFamily="18" charset="0"/>
            <a:cs typeface="Arial" pitchFamily="34" charset="0"/>
          </a:endParaRPr>
        </a:p>
      </dgm:t>
    </dgm:pt>
    <dgm:pt modelId="{3C8BC949-583D-42C4-9E18-497A2FA6C1D3}" type="parTrans" cxnId="{30638209-A4D1-4BFE-943D-C66C72DB50AF}">
      <dgm:prSet custT="1"/>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B658162B-CA61-458F-8F17-E18D499D4DE8}" type="sibTrans" cxnId="{30638209-A4D1-4BFE-943D-C66C72DB50AF}">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AE26BF5A-34A6-4192-8BEA-D9ECFB941642}">
      <dgm:prSet custT="1"/>
      <dgm:spPr/>
      <dgm:t>
        <a:bodyPr/>
        <a:lstStyle/>
        <a:p>
          <a:r>
            <a:rPr lang="sr-Cyrl-RS" sz="2000" dirty="0">
              <a:solidFill>
                <a:schemeClr val="tx1"/>
              </a:solidFill>
              <a:latin typeface="Cambria Math" panose="02040503050406030204" pitchFamily="18" charset="0"/>
              <a:ea typeface="Cambria Math" panose="02040503050406030204" pitchFamily="18" charset="0"/>
              <a:cs typeface="Arial" pitchFamily="34" charset="0"/>
            </a:rPr>
            <a:t>Средства резерве </a:t>
          </a:r>
          <a:r>
            <a:rPr lang="en-US" sz="2000" dirty="0">
              <a:solidFill>
                <a:schemeClr val="tx1"/>
              </a:solidFill>
              <a:latin typeface="Cambria Math" panose="02040503050406030204" pitchFamily="18" charset="0"/>
              <a:ea typeface="Cambria Math" panose="02040503050406030204" pitchFamily="18" charset="0"/>
              <a:cs typeface="Arial" pitchFamily="34" charset="0"/>
            </a:rPr>
            <a:t>11</a:t>
          </a:r>
          <a:r>
            <a:rPr lang="sr-Cyrl-RS" sz="20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dirty="0">
              <a:solidFill>
                <a:schemeClr val="tx1"/>
              </a:solidFill>
              <a:latin typeface="Cambria Math" panose="02040503050406030204" pitchFamily="18" charset="0"/>
              <a:ea typeface="Cambria Math" panose="02040503050406030204" pitchFamily="18" charset="0"/>
              <a:cs typeface="Arial" pitchFamily="34" charset="0"/>
            </a:rPr>
            <a:t>0</a:t>
          </a:r>
          <a:r>
            <a:rPr lang="sr-Cyrl-RS" sz="2000" dirty="0">
              <a:solidFill>
                <a:schemeClr val="tx1"/>
              </a:solidFill>
              <a:latin typeface="Cambria Math" panose="02040503050406030204" pitchFamily="18" charset="0"/>
              <a:ea typeface="Cambria Math" panose="02040503050406030204" pitchFamily="18" charset="0"/>
              <a:cs typeface="Arial" pitchFamily="34" charset="0"/>
            </a:rPr>
            <a:t>00.000 динара</a:t>
          </a:r>
          <a:endParaRPr lang="en-US" sz="2000" dirty="0">
            <a:solidFill>
              <a:schemeClr val="tx1"/>
            </a:solidFill>
            <a:latin typeface="Cambria Math" panose="02040503050406030204" pitchFamily="18" charset="0"/>
            <a:ea typeface="Cambria Math" panose="02040503050406030204" pitchFamily="18" charset="0"/>
            <a:cs typeface="Arial" pitchFamily="34" charset="0"/>
          </a:endParaRPr>
        </a:p>
      </dgm:t>
    </dgm:pt>
    <dgm:pt modelId="{053AEA0B-0F73-4DAC-9295-FCA55D0C5C5A}" type="parTrans" cxnId="{C2BA2E7D-A4DC-497F-82AA-B05171512E7B}">
      <dgm:prSet custT="1"/>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F67939D1-3ADF-4276-A6FA-0083CE5DA4FA}" type="sibTrans" cxnId="{C2BA2E7D-A4DC-497F-82AA-B05171512E7B}">
      <dgm:prSet/>
      <dgm:spPr/>
      <dgm:t>
        <a:bodyPr/>
        <a:lstStyle/>
        <a:p>
          <a:endParaRPr lang="en-US" sz="2000">
            <a:solidFill>
              <a:schemeClr val="tx1"/>
            </a:solidFill>
            <a:latin typeface="Cambria Math" panose="02040503050406030204" pitchFamily="18" charset="0"/>
            <a:ea typeface="Cambria Math" panose="02040503050406030204" pitchFamily="18" charset="0"/>
          </a:endParaRPr>
        </a:p>
      </dgm:t>
    </dgm:pt>
    <dgm:pt modelId="{0D7E949A-34B9-4817-A001-09C793E9A633}" type="pres">
      <dgm:prSet presAssocID="{B1BE2A8E-285E-4C69-9BFF-CE48B252AA50}" presName="Name0" presStyleCnt="0">
        <dgm:presLayoutVars>
          <dgm:chMax val="1"/>
          <dgm:dir/>
          <dgm:animLvl val="ctr"/>
          <dgm:resizeHandles val="exact"/>
        </dgm:presLayoutVars>
      </dgm:prSet>
      <dgm:spPr/>
    </dgm:pt>
    <dgm:pt modelId="{03B92407-85C8-4293-862B-0C4E8E85687E}" type="pres">
      <dgm:prSet presAssocID="{9ED1A3B2-A381-4201-823D-E4B4F944886D}" presName="centerShape" presStyleLbl="node0" presStyleIdx="0" presStyleCnt="1" custScaleX="192164" custScaleY="138871" custLinFactNeighborX="-1321" custLinFactNeighborY="1040"/>
      <dgm:spPr/>
    </dgm:pt>
    <dgm:pt modelId="{C72DD77A-A8FE-43FD-A7CB-D752BACF6F52}" type="pres">
      <dgm:prSet presAssocID="{5263AC43-AEF9-405C-B9BD-C1E77733E429}" presName="parTrans" presStyleLbl="sibTrans2D1" presStyleIdx="0" presStyleCnt="8" custScaleX="252697" custScaleY="74559" custLinFactNeighborX="14222" custLinFactNeighborY="0"/>
      <dgm:spPr/>
    </dgm:pt>
    <dgm:pt modelId="{CA99F10F-8B42-4DE9-8EFE-18D51175FD07}" type="pres">
      <dgm:prSet presAssocID="{5263AC43-AEF9-405C-B9BD-C1E77733E429}" presName="connectorText" presStyleLbl="sibTrans2D1" presStyleIdx="0" presStyleCnt="8"/>
      <dgm:spPr/>
    </dgm:pt>
    <dgm:pt modelId="{F727F150-D5BA-4E15-A286-76FB9C80E395}" type="pres">
      <dgm:prSet presAssocID="{A7091EAC-498C-4E8C-B46B-331B042A0C75}" presName="node" presStyleLbl="node1" presStyleIdx="0" presStyleCnt="8" custScaleX="214675" custScaleY="150333" custRadScaleRad="98180" custRadScaleInc="-1788">
        <dgm:presLayoutVars>
          <dgm:bulletEnabled val="1"/>
        </dgm:presLayoutVars>
      </dgm:prSet>
      <dgm:spPr/>
    </dgm:pt>
    <dgm:pt modelId="{BDAFE7F4-16AD-4580-92DF-DB5D03DB7D2A}" type="pres">
      <dgm:prSet presAssocID="{6970CC38-AACF-4350-BF4D-BD796B05B1FA}" presName="parTrans" presStyleLbl="sibTrans2D1" presStyleIdx="1" presStyleCnt="8" custAng="15928906" custFlipHor="1" custScaleX="96090" custLinFactNeighborX="-5551" custLinFactNeighborY="14134"/>
      <dgm:spPr/>
    </dgm:pt>
    <dgm:pt modelId="{F998F38E-AE54-494E-A896-15618CC80C8C}" type="pres">
      <dgm:prSet presAssocID="{6970CC38-AACF-4350-BF4D-BD796B05B1FA}" presName="connectorText" presStyleLbl="sibTrans2D1" presStyleIdx="1" presStyleCnt="8"/>
      <dgm:spPr/>
    </dgm:pt>
    <dgm:pt modelId="{D332B4B2-27B8-48EC-A2A4-1E7245D27771}" type="pres">
      <dgm:prSet presAssocID="{3FA5C700-C8EE-4CAC-8DA0-0BA7CA952C72}" presName="node" presStyleLbl="node1" presStyleIdx="1" presStyleCnt="8" custScaleX="194965" custScaleY="155630" custRadScaleRad="153339" custRadScaleInc="45871">
        <dgm:presLayoutVars>
          <dgm:bulletEnabled val="1"/>
        </dgm:presLayoutVars>
      </dgm:prSet>
      <dgm:spPr/>
    </dgm:pt>
    <dgm:pt modelId="{A74A3F9F-153D-4A8A-A4F2-8BB6704FB0DE}" type="pres">
      <dgm:prSet presAssocID="{8A92D324-8EB2-4984-ADCB-62EACF9FECFF}" presName="parTrans" presStyleLbl="sibTrans2D1" presStyleIdx="2" presStyleCnt="8" custScaleX="185325" custLinFactNeighborX="20693" custLinFactNeighborY="4890"/>
      <dgm:spPr/>
    </dgm:pt>
    <dgm:pt modelId="{684892D4-5349-469C-A296-40C43B2B2D4F}" type="pres">
      <dgm:prSet presAssocID="{8A92D324-8EB2-4984-ADCB-62EACF9FECFF}" presName="connectorText" presStyleLbl="sibTrans2D1" presStyleIdx="2" presStyleCnt="8"/>
      <dgm:spPr/>
    </dgm:pt>
    <dgm:pt modelId="{41F427F7-ED2A-443A-82F9-8C6A0505FB80}" type="pres">
      <dgm:prSet presAssocID="{4746DA87-483C-4B84-9A22-BC58F96CB23A}" presName="node" presStyleLbl="node1" presStyleIdx="2" presStyleCnt="8" custScaleX="203535" custScaleY="152021" custRadScaleRad="137286" custRadScaleInc="5675">
        <dgm:presLayoutVars>
          <dgm:bulletEnabled val="1"/>
        </dgm:presLayoutVars>
      </dgm:prSet>
      <dgm:spPr/>
    </dgm:pt>
    <dgm:pt modelId="{1436D94D-1128-40EE-90DF-4E1B894A79CE}" type="pres">
      <dgm:prSet presAssocID="{6A3537F1-6C7A-4D5E-9BC9-14D14BE7BA95}" presName="parTrans" presStyleLbl="sibTrans2D1" presStyleIdx="3" presStyleCnt="8" custAng="767310" custScaleX="150979" custLinFactNeighborX="7026" custLinFactNeighborY="-4696"/>
      <dgm:spPr/>
    </dgm:pt>
    <dgm:pt modelId="{967EDBE6-C798-4458-A3BA-0B13BF23B824}" type="pres">
      <dgm:prSet presAssocID="{6A3537F1-6C7A-4D5E-9BC9-14D14BE7BA95}" presName="connectorText" presStyleLbl="sibTrans2D1" presStyleIdx="3" presStyleCnt="8"/>
      <dgm:spPr/>
    </dgm:pt>
    <dgm:pt modelId="{88EFF353-3324-49CE-BF75-2087594A13B1}" type="pres">
      <dgm:prSet presAssocID="{8329AE49-ECD5-4C13-B90F-CA83B6E6F994}" presName="node" presStyleLbl="node1" presStyleIdx="3" presStyleCnt="8" custScaleX="250288" custScaleY="132367" custRadScaleRad="152560" custRadScaleInc="-37163">
        <dgm:presLayoutVars>
          <dgm:bulletEnabled val="1"/>
        </dgm:presLayoutVars>
      </dgm:prSet>
      <dgm:spPr/>
    </dgm:pt>
    <dgm:pt modelId="{01E6D29C-A450-4C1E-B312-D942740C52CD}" type="pres">
      <dgm:prSet presAssocID="{44D9A023-5F81-4677-8A1D-494A76B02F4A}" presName="parTrans" presStyleLbl="sibTrans2D1" presStyleIdx="4" presStyleCnt="8" custScaleX="184460" custLinFactNeighborX="-17134" custLinFactNeighborY="-6654"/>
      <dgm:spPr/>
    </dgm:pt>
    <dgm:pt modelId="{EAB85751-A258-4FB7-B44B-F9DF6EAF37BA}" type="pres">
      <dgm:prSet presAssocID="{44D9A023-5F81-4677-8A1D-494A76B02F4A}" presName="connectorText" presStyleLbl="sibTrans2D1" presStyleIdx="4" presStyleCnt="8"/>
      <dgm:spPr/>
    </dgm:pt>
    <dgm:pt modelId="{A1ACAFD2-437E-4F77-8242-F3B7E7C9671B}" type="pres">
      <dgm:prSet presAssocID="{9C6F0069-43DC-402D-BD84-1006528FCE04}" presName="node" presStyleLbl="node1" presStyleIdx="4" presStyleCnt="8" custScaleX="190357" custScaleY="102980" custRadScaleRad="96001" custRadScaleInc="27174">
        <dgm:presLayoutVars>
          <dgm:bulletEnabled val="1"/>
        </dgm:presLayoutVars>
      </dgm:prSet>
      <dgm:spPr/>
    </dgm:pt>
    <dgm:pt modelId="{668224C1-0D45-4F75-99AF-4E4942F1E78A}" type="pres">
      <dgm:prSet presAssocID="{3C8BC949-583D-42C4-9E18-497A2FA6C1D3}" presName="parTrans" presStyleLbl="sibTrans2D1" presStyleIdx="5" presStyleCnt="8" custScaleX="150904" custLinFactNeighborX="-9146" custLinFactNeighborY="-12307"/>
      <dgm:spPr/>
    </dgm:pt>
    <dgm:pt modelId="{1E04D730-7F5E-4333-9710-F873C249E8A6}" type="pres">
      <dgm:prSet presAssocID="{3C8BC949-583D-42C4-9E18-497A2FA6C1D3}" presName="connectorText" presStyleLbl="sibTrans2D1" presStyleIdx="5" presStyleCnt="8"/>
      <dgm:spPr/>
    </dgm:pt>
    <dgm:pt modelId="{6996303A-B59B-4F1E-824B-85377C9D750B}" type="pres">
      <dgm:prSet presAssocID="{ED01A515-5448-4A3E-A2EC-575448D0F5AA}" presName="node" presStyleLbl="node1" presStyleIdx="5" presStyleCnt="8" custScaleX="147398" custScaleY="146853" custRadScaleRad="138939" custRadScaleInc="70338">
        <dgm:presLayoutVars>
          <dgm:bulletEnabled val="1"/>
        </dgm:presLayoutVars>
      </dgm:prSet>
      <dgm:spPr/>
    </dgm:pt>
    <dgm:pt modelId="{425EC282-E191-4DC6-BFF0-21F26C6032A8}" type="pres">
      <dgm:prSet presAssocID="{053AEA0B-0F73-4DAC-9295-FCA55D0C5C5A}" presName="parTrans" presStyleLbl="sibTrans2D1" presStyleIdx="6" presStyleCnt="8" custScaleX="206762" custLinFactNeighborX="-7084" custLinFactNeighborY="-724"/>
      <dgm:spPr/>
    </dgm:pt>
    <dgm:pt modelId="{A5619D8C-69B2-4845-A831-4D5D7F664CE7}" type="pres">
      <dgm:prSet presAssocID="{053AEA0B-0F73-4DAC-9295-FCA55D0C5C5A}" presName="connectorText" presStyleLbl="sibTrans2D1" presStyleIdx="6" presStyleCnt="8"/>
      <dgm:spPr/>
    </dgm:pt>
    <dgm:pt modelId="{96F89D12-D227-4D54-8E52-322F6882D20F}" type="pres">
      <dgm:prSet presAssocID="{AE26BF5A-34A6-4192-8BEA-D9ECFB941642}" presName="node" presStyleLbl="node1" presStyleIdx="6" presStyleCnt="8" custScaleX="136807" custScaleY="125692" custRadScaleRad="128496" custRadScaleInc="33633">
        <dgm:presLayoutVars>
          <dgm:bulletEnabled val="1"/>
        </dgm:presLayoutVars>
      </dgm:prSet>
      <dgm:spPr/>
    </dgm:pt>
    <dgm:pt modelId="{F8A40494-6709-487A-B1B4-51A9361C9430}" type="pres">
      <dgm:prSet presAssocID="{842A79D3-4827-4424-A76D-539154392405}" presName="parTrans" presStyleLbl="sibTrans2D1" presStyleIdx="7" presStyleCnt="8" custScaleX="71916" custScaleY="69135" custLinFactNeighborX="24150" custLinFactNeighborY="30849"/>
      <dgm:spPr/>
    </dgm:pt>
    <dgm:pt modelId="{2C37DD29-25DB-406C-A913-8E4A3B7E76DF}" type="pres">
      <dgm:prSet presAssocID="{842A79D3-4827-4424-A76D-539154392405}" presName="connectorText" presStyleLbl="sibTrans2D1" presStyleIdx="7" presStyleCnt="8"/>
      <dgm:spPr/>
    </dgm:pt>
    <dgm:pt modelId="{3B3D5AF4-D1CF-459D-B51A-2458ECFC7A02}" type="pres">
      <dgm:prSet presAssocID="{91651A17-950C-49EC-8C35-2517548AE9E6}" presName="node" presStyleLbl="node1" presStyleIdx="7" presStyleCnt="8" custScaleX="160459" custScaleY="129000" custRadScaleRad="151379" custRadScaleInc="-26201">
        <dgm:presLayoutVars>
          <dgm:bulletEnabled val="1"/>
        </dgm:presLayoutVars>
      </dgm:prSet>
      <dgm:spPr/>
    </dgm:pt>
  </dgm:ptLst>
  <dgm:cxnLst>
    <dgm:cxn modelId="{30638209-A4D1-4BFE-943D-C66C72DB50AF}" srcId="{9ED1A3B2-A381-4201-823D-E4B4F944886D}" destId="{ED01A515-5448-4A3E-A2EC-575448D0F5AA}" srcOrd="5" destOrd="0" parTransId="{3C8BC949-583D-42C4-9E18-497A2FA6C1D3}" sibTransId="{B658162B-CA61-458F-8F17-E18D499D4DE8}"/>
    <dgm:cxn modelId="{CAC6E210-8922-4DBD-904F-0DC7AF7663D5}" type="presOf" srcId="{053AEA0B-0F73-4DAC-9295-FCA55D0C5C5A}" destId="{425EC282-E191-4DC6-BFF0-21F26C6032A8}" srcOrd="0" destOrd="0" presId="urn:microsoft.com/office/officeart/2005/8/layout/radial5"/>
    <dgm:cxn modelId="{7F41FE24-5E2F-4664-AED5-C4F83260576D}" type="presOf" srcId="{6A3537F1-6C7A-4D5E-9BC9-14D14BE7BA95}" destId="{967EDBE6-C798-4458-A3BA-0B13BF23B824}" srcOrd="1" destOrd="0" presId="urn:microsoft.com/office/officeart/2005/8/layout/radial5"/>
    <dgm:cxn modelId="{EAA70B26-D524-49F4-AE92-9026AD9BA926}" type="presOf" srcId="{9C6F0069-43DC-402D-BD84-1006528FCE04}" destId="{A1ACAFD2-437E-4F77-8242-F3B7E7C9671B}" srcOrd="0" destOrd="0" presId="urn:microsoft.com/office/officeart/2005/8/layout/radial5"/>
    <dgm:cxn modelId="{4E6E6427-5348-4ECF-99CC-46CA5F3BDA5F}" srcId="{B1BE2A8E-285E-4C69-9BFF-CE48B252AA50}" destId="{7D1C9009-9B60-4C15-8E3B-F949FAB90776}" srcOrd="4" destOrd="0" parTransId="{E75197AC-E7B0-4C26-9D1F-47E47BE7CCEF}" sibTransId="{9D56A871-CE7A-4922-AAF9-9D95A29D1039}"/>
    <dgm:cxn modelId="{6495C027-17E8-453C-9412-5EFDBEF1AF95}" type="presOf" srcId="{842A79D3-4827-4424-A76D-539154392405}" destId="{2C37DD29-25DB-406C-A913-8E4A3B7E76DF}" srcOrd="1" destOrd="0" presId="urn:microsoft.com/office/officeart/2005/8/layout/radial5"/>
    <dgm:cxn modelId="{5936D829-BACE-4264-A8EC-F9C12CE9E6F8}" type="presOf" srcId="{6970CC38-AACF-4350-BF4D-BD796B05B1FA}" destId="{BDAFE7F4-16AD-4580-92DF-DB5D03DB7D2A}" srcOrd="0" destOrd="0" presId="urn:microsoft.com/office/officeart/2005/8/layout/radial5"/>
    <dgm:cxn modelId="{AE26F329-897E-412E-A92A-D95A8804158B}" srcId="{9ED1A3B2-A381-4201-823D-E4B4F944886D}" destId="{A7091EAC-498C-4E8C-B46B-331B042A0C75}" srcOrd="0" destOrd="0" parTransId="{5263AC43-AEF9-405C-B9BD-C1E77733E429}" sibTransId="{686A1A37-AC61-4EC6-8398-59788F898E91}"/>
    <dgm:cxn modelId="{48EDC92C-66EF-408E-A39C-FD3732A880D7}" type="presOf" srcId="{44D9A023-5F81-4677-8A1D-494A76B02F4A}" destId="{01E6D29C-A450-4C1E-B312-D942740C52CD}" srcOrd="0" destOrd="0" presId="urn:microsoft.com/office/officeart/2005/8/layout/radial5"/>
    <dgm:cxn modelId="{28F1F12C-F4AD-4E97-81E8-8618F0209646}" srcId="{B1BE2A8E-285E-4C69-9BFF-CE48B252AA50}" destId="{9ED1A3B2-A381-4201-823D-E4B4F944886D}" srcOrd="0" destOrd="0" parTransId="{73ADFC91-EAB5-4621-8C76-D207DF7E46EB}" sibTransId="{BBBE51B8-3D99-4D37-A53E-85F69FB1F8D4}"/>
    <dgm:cxn modelId="{E0AEFA30-3120-4D0B-A77B-F21F4ADCA1D3}" type="presOf" srcId="{3FA5C700-C8EE-4CAC-8DA0-0BA7CA952C72}" destId="{D332B4B2-27B8-48EC-A2A4-1E7245D27771}" srcOrd="0" destOrd="0" presId="urn:microsoft.com/office/officeart/2005/8/layout/radial5"/>
    <dgm:cxn modelId="{46895B31-FCA2-4F36-B952-DC04FC434A3E}" type="presOf" srcId="{5263AC43-AEF9-405C-B9BD-C1E77733E429}" destId="{CA99F10F-8B42-4DE9-8EFE-18D51175FD07}" srcOrd="1" destOrd="0" presId="urn:microsoft.com/office/officeart/2005/8/layout/radial5"/>
    <dgm:cxn modelId="{667A6532-F93A-4FD0-BD4D-A1165020F36F}" srcId="{343B6168-99DB-4C0C-9BE7-E54D7B80C5AD}" destId="{AC73436A-3EE6-4AB1-8B81-F0B7414514C2}" srcOrd="0" destOrd="0" parTransId="{67F09836-65ED-439A-8E55-BF0FF6A12BA6}" sibTransId="{6C19F97B-9D99-4777-817C-1695A372D4F1}"/>
    <dgm:cxn modelId="{9B3B333B-BFE8-44EC-BE00-65B47DF28CB0}" type="presOf" srcId="{6970CC38-AACF-4350-BF4D-BD796B05B1FA}" destId="{F998F38E-AE54-494E-A896-15618CC80C8C}" srcOrd="1" destOrd="0" presId="urn:microsoft.com/office/officeart/2005/8/layout/radial5"/>
    <dgm:cxn modelId="{C5098D3D-7A11-4DF9-93F2-E8C229C8947F}" type="presOf" srcId="{AE26BF5A-34A6-4192-8BEA-D9ECFB941642}" destId="{96F89D12-D227-4D54-8E52-322F6882D20F}" srcOrd="0" destOrd="0" presId="urn:microsoft.com/office/officeart/2005/8/layout/radial5"/>
    <dgm:cxn modelId="{E3EFD83F-8BF5-485F-9A7B-74655349917D}" type="presOf" srcId="{8329AE49-ECD5-4C13-B90F-CA83B6E6F994}" destId="{88EFF353-3324-49CE-BF75-2087594A13B1}" srcOrd="0" destOrd="0" presId="urn:microsoft.com/office/officeart/2005/8/layout/radial5"/>
    <dgm:cxn modelId="{9A03535F-462D-4649-88B6-BA1BFE5DE55F}" type="presOf" srcId="{6A3537F1-6C7A-4D5E-9BC9-14D14BE7BA95}" destId="{1436D94D-1128-40EE-90DF-4E1B894A79CE}" srcOrd="0" destOrd="0" presId="urn:microsoft.com/office/officeart/2005/8/layout/radial5"/>
    <dgm:cxn modelId="{0F519843-417F-4196-AE51-1E900F71077B}" srcId="{9ED1A3B2-A381-4201-823D-E4B4F944886D}" destId="{4746DA87-483C-4B84-9A22-BC58F96CB23A}" srcOrd="2" destOrd="0" parTransId="{8A92D324-8EB2-4984-ADCB-62EACF9FECFF}" sibTransId="{DB95B0B9-5D2D-4D1A-A4F8-70F45A0E9738}"/>
    <dgm:cxn modelId="{E28FB444-AE49-4A81-ADFD-9FD1F2F82954}" type="presOf" srcId="{91651A17-950C-49EC-8C35-2517548AE9E6}" destId="{3B3D5AF4-D1CF-459D-B51A-2458ECFC7A02}" srcOrd="0" destOrd="0" presId="urn:microsoft.com/office/officeart/2005/8/layout/radial5"/>
    <dgm:cxn modelId="{D6D3D766-AAF1-452B-B7A5-DE64D7EFBDAC}" srcId="{7D1C9009-9B60-4C15-8E3B-F949FAB90776}" destId="{DC185536-47EC-480B-B419-24BC666B206E}" srcOrd="1" destOrd="0" parTransId="{43B3845C-4A8E-4186-AC01-CB23C9CE3CE4}" sibTransId="{FF327DB0-0FCC-45EC-A004-6349AB5E0A19}"/>
    <dgm:cxn modelId="{276AAF4A-6098-494B-87B9-51A91D848D41}" type="presOf" srcId="{4746DA87-483C-4B84-9A22-BC58F96CB23A}" destId="{41F427F7-ED2A-443A-82F9-8C6A0505FB80}" srcOrd="0" destOrd="0" presId="urn:microsoft.com/office/officeart/2005/8/layout/radial5"/>
    <dgm:cxn modelId="{8AD44159-442C-4DEC-ACDC-2060DD6FE511}" srcId="{7D1C9009-9B60-4C15-8E3B-F949FAB90776}" destId="{BEBB7508-5593-4665-86D9-67DC9EEDFE00}" srcOrd="0" destOrd="0" parTransId="{C01D930E-241E-4B8F-9FFE-A12F23D4AE61}" sibTransId="{8C2D30BC-9728-4727-AC9C-7DD1886B66DA}"/>
    <dgm:cxn modelId="{89FEA87B-CD2B-4398-85AA-21268BE0DE83}" type="presOf" srcId="{ED01A515-5448-4A3E-A2EC-575448D0F5AA}" destId="{6996303A-B59B-4F1E-824B-85377C9D750B}" srcOrd="0" destOrd="0" presId="urn:microsoft.com/office/officeart/2005/8/layout/radial5"/>
    <dgm:cxn modelId="{C2BA2E7D-A4DC-497F-82AA-B05171512E7B}" srcId="{9ED1A3B2-A381-4201-823D-E4B4F944886D}" destId="{AE26BF5A-34A6-4192-8BEA-D9ECFB941642}" srcOrd="6" destOrd="0" parTransId="{053AEA0B-0F73-4DAC-9295-FCA55D0C5C5A}" sibTransId="{F67939D1-3ADF-4276-A6FA-0083CE5DA4FA}"/>
    <dgm:cxn modelId="{D5A26C81-B5CA-4FF9-85ED-60967857EFA6}" srcId="{B1BE2A8E-285E-4C69-9BFF-CE48B252AA50}" destId="{3641F520-BAF8-4BA4-A826-44FA753A5F4E}" srcOrd="3" destOrd="0" parTransId="{31D6B297-275C-4FAC-A07E-4467512471AD}" sibTransId="{53B82682-8E0C-4903-98EA-36CBB0B8A63B}"/>
    <dgm:cxn modelId="{464AEB83-A961-4BF3-980D-8DBCF9264695}" srcId="{343B6168-99DB-4C0C-9BE7-E54D7B80C5AD}" destId="{352A865C-AD96-4AB1-8A5C-397B7A7D9B07}" srcOrd="1" destOrd="0" parTransId="{7EC1ADA9-9F6E-4AFC-AE86-4831D523AA38}" sibTransId="{7473CF13-22F0-41AF-BD4E-305659448BE2}"/>
    <dgm:cxn modelId="{4A16358E-6F75-4AC0-B6E5-E26F15B1A750}" srcId="{B1BE2A8E-285E-4C69-9BFF-CE48B252AA50}" destId="{3BA9396D-1753-43D3-A703-A75A7C19204B}" srcOrd="1" destOrd="0" parTransId="{FDC0F8DA-00AF-40CD-B616-B7AA7472101C}" sibTransId="{869210E2-CDFB-49E6-A3F9-D5A55D2018F0}"/>
    <dgm:cxn modelId="{B6507D96-25C4-4121-9433-2A113978B784}" srcId="{B1BE2A8E-285E-4C69-9BFF-CE48B252AA50}" destId="{C64FD589-26EA-483C-BB5E-C8324A82EAF5}" srcOrd="2" destOrd="0" parTransId="{1E312D33-14E1-4B2B-A210-2A735401CE1C}" sibTransId="{46E45D53-1277-4C97-8E3B-323B4EBF62F5}"/>
    <dgm:cxn modelId="{02A38AA0-DDA4-447F-9A1B-01C8DB9AC445}" type="presOf" srcId="{8A92D324-8EB2-4984-ADCB-62EACF9FECFF}" destId="{684892D4-5349-469C-A296-40C43B2B2D4F}" srcOrd="1" destOrd="0" presId="urn:microsoft.com/office/officeart/2005/8/layout/radial5"/>
    <dgm:cxn modelId="{A14346A8-4918-4300-9891-20568D283921}" srcId="{9ED1A3B2-A381-4201-823D-E4B4F944886D}" destId="{9C6F0069-43DC-402D-BD84-1006528FCE04}" srcOrd="4" destOrd="0" parTransId="{44D9A023-5F81-4677-8A1D-494A76B02F4A}" sibTransId="{9FF20664-3F6F-4415-8233-D443550F6854}"/>
    <dgm:cxn modelId="{954EA6A9-7DBA-414F-A54E-56DE23B6E1C7}" type="presOf" srcId="{3C8BC949-583D-42C4-9E18-497A2FA6C1D3}" destId="{668224C1-0D45-4F75-99AF-4E4942F1E78A}" srcOrd="0" destOrd="0" presId="urn:microsoft.com/office/officeart/2005/8/layout/radial5"/>
    <dgm:cxn modelId="{45BE20BE-F45B-44F0-8F1F-A47B490F3847}" type="presOf" srcId="{44D9A023-5F81-4677-8A1D-494A76B02F4A}" destId="{EAB85751-A258-4FB7-B44B-F9DF6EAF37BA}" srcOrd="1" destOrd="0" presId="urn:microsoft.com/office/officeart/2005/8/layout/radial5"/>
    <dgm:cxn modelId="{47BC94C2-46D4-453B-A292-6076A9F8EE3B}" srcId="{9ED1A3B2-A381-4201-823D-E4B4F944886D}" destId="{8329AE49-ECD5-4C13-B90F-CA83B6E6F994}" srcOrd="3" destOrd="0" parTransId="{6A3537F1-6C7A-4D5E-9BC9-14D14BE7BA95}" sibTransId="{9CB0C477-89B3-4058-B341-9FC9F0AB6BB2}"/>
    <dgm:cxn modelId="{BE67EEC6-E07A-4DC0-BAB4-87B98AF7F930}" type="presOf" srcId="{053AEA0B-0F73-4DAC-9295-FCA55D0C5C5A}" destId="{A5619D8C-69B2-4845-A831-4D5D7F664CE7}" srcOrd="1" destOrd="0" presId="urn:microsoft.com/office/officeart/2005/8/layout/radial5"/>
    <dgm:cxn modelId="{77E8C0CF-C74D-4065-ABE0-108B97788B8E}" type="presOf" srcId="{A7091EAC-498C-4E8C-B46B-331B042A0C75}" destId="{F727F150-D5BA-4E15-A286-76FB9C80E395}" srcOrd="0" destOrd="0" presId="urn:microsoft.com/office/officeart/2005/8/layout/radial5"/>
    <dgm:cxn modelId="{3106ADD0-023B-4B57-8269-C69897A42573}" type="presOf" srcId="{9ED1A3B2-A381-4201-823D-E4B4F944886D}" destId="{03B92407-85C8-4293-862B-0C4E8E85687E}" srcOrd="0" destOrd="0" presId="urn:microsoft.com/office/officeart/2005/8/layout/radial5"/>
    <dgm:cxn modelId="{8FD6F5D5-04E8-4C94-92E4-E4BF6A038650}" type="presOf" srcId="{3C8BC949-583D-42C4-9E18-497A2FA6C1D3}" destId="{1E04D730-7F5E-4333-9710-F873C249E8A6}" srcOrd="1" destOrd="0" presId="urn:microsoft.com/office/officeart/2005/8/layout/radial5"/>
    <dgm:cxn modelId="{3BA8FFD8-B6F3-4518-99B6-8F25F307CF52}" srcId="{9ED1A3B2-A381-4201-823D-E4B4F944886D}" destId="{3FA5C700-C8EE-4CAC-8DA0-0BA7CA952C72}" srcOrd="1" destOrd="0" parTransId="{6970CC38-AACF-4350-BF4D-BD796B05B1FA}" sibTransId="{61B610E5-4DC8-4394-A22C-5BBE6CDEE232}"/>
    <dgm:cxn modelId="{4399D4E1-89B5-4B12-B281-74340555A47B}" type="presOf" srcId="{8A92D324-8EB2-4984-ADCB-62EACF9FECFF}" destId="{A74A3F9F-153D-4A8A-A4F2-8BB6704FB0DE}" srcOrd="0" destOrd="0" presId="urn:microsoft.com/office/officeart/2005/8/layout/radial5"/>
    <dgm:cxn modelId="{3DFE3AE5-6DA5-4440-A66F-1437FD4DC5D4}" srcId="{B1BE2A8E-285E-4C69-9BFF-CE48B252AA50}" destId="{343B6168-99DB-4C0C-9BE7-E54D7B80C5AD}" srcOrd="5" destOrd="0" parTransId="{6F98FC42-2370-4FD0-A627-0708511F7F32}" sibTransId="{95FBDDB6-4174-4619-B543-81DEF6B7716A}"/>
    <dgm:cxn modelId="{07560DE8-F64B-415E-9697-E3DD9AE79581}" type="presOf" srcId="{5263AC43-AEF9-405C-B9BD-C1E77733E429}" destId="{C72DD77A-A8FE-43FD-A7CB-D752BACF6F52}" srcOrd="0" destOrd="0" presId="urn:microsoft.com/office/officeart/2005/8/layout/radial5"/>
    <dgm:cxn modelId="{E14E4EEE-087E-4E8C-92C7-D48A2C2A60C4}" srcId="{9ED1A3B2-A381-4201-823D-E4B4F944886D}" destId="{91651A17-950C-49EC-8C35-2517548AE9E6}" srcOrd="7" destOrd="0" parTransId="{842A79D3-4827-4424-A76D-539154392405}" sibTransId="{8962C693-DF60-43F6-9F43-7615C2E1439A}"/>
    <dgm:cxn modelId="{F77107F2-AD69-418D-B83C-5A62B409AEA9}" type="presOf" srcId="{842A79D3-4827-4424-A76D-539154392405}" destId="{F8A40494-6709-487A-B1B4-51A9361C9430}" srcOrd="0" destOrd="0" presId="urn:microsoft.com/office/officeart/2005/8/layout/radial5"/>
    <dgm:cxn modelId="{5979E2FF-20CD-4B94-85BD-18D00D49D6EB}" type="presOf" srcId="{B1BE2A8E-285E-4C69-9BFF-CE48B252AA50}" destId="{0D7E949A-34B9-4817-A001-09C793E9A633}" srcOrd="0" destOrd="0" presId="urn:microsoft.com/office/officeart/2005/8/layout/radial5"/>
    <dgm:cxn modelId="{3ECDE8A1-BE46-465A-8516-C37DC89737A0}" type="presParOf" srcId="{0D7E949A-34B9-4817-A001-09C793E9A633}" destId="{03B92407-85C8-4293-862B-0C4E8E85687E}" srcOrd="0" destOrd="0" presId="urn:microsoft.com/office/officeart/2005/8/layout/radial5"/>
    <dgm:cxn modelId="{F9568456-4806-4239-80C2-62C46AD1F92D}" type="presParOf" srcId="{0D7E949A-34B9-4817-A001-09C793E9A633}" destId="{C72DD77A-A8FE-43FD-A7CB-D752BACF6F52}" srcOrd="1" destOrd="0" presId="urn:microsoft.com/office/officeart/2005/8/layout/radial5"/>
    <dgm:cxn modelId="{6CDB00A8-255E-4366-A6AB-4F8C791E0494}" type="presParOf" srcId="{C72DD77A-A8FE-43FD-A7CB-D752BACF6F52}" destId="{CA99F10F-8B42-4DE9-8EFE-18D51175FD07}" srcOrd="0" destOrd="0" presId="urn:microsoft.com/office/officeart/2005/8/layout/radial5"/>
    <dgm:cxn modelId="{070F9E2D-E3D5-4D5E-81C0-77EB6CA9A399}" type="presParOf" srcId="{0D7E949A-34B9-4817-A001-09C793E9A633}" destId="{F727F150-D5BA-4E15-A286-76FB9C80E395}" srcOrd="2" destOrd="0" presId="urn:microsoft.com/office/officeart/2005/8/layout/radial5"/>
    <dgm:cxn modelId="{B04511B8-9A93-4F05-9326-92F8DAA2CA6D}" type="presParOf" srcId="{0D7E949A-34B9-4817-A001-09C793E9A633}" destId="{BDAFE7F4-16AD-4580-92DF-DB5D03DB7D2A}" srcOrd="3" destOrd="0" presId="urn:microsoft.com/office/officeart/2005/8/layout/radial5"/>
    <dgm:cxn modelId="{C64118DC-3F41-418A-8ECE-EC855B57F931}" type="presParOf" srcId="{BDAFE7F4-16AD-4580-92DF-DB5D03DB7D2A}" destId="{F998F38E-AE54-494E-A896-15618CC80C8C}" srcOrd="0" destOrd="0" presId="urn:microsoft.com/office/officeart/2005/8/layout/radial5"/>
    <dgm:cxn modelId="{0A4F0CE7-316F-44C9-9E48-AA94AD5FE94A}" type="presParOf" srcId="{0D7E949A-34B9-4817-A001-09C793E9A633}" destId="{D332B4B2-27B8-48EC-A2A4-1E7245D27771}" srcOrd="4" destOrd="0" presId="urn:microsoft.com/office/officeart/2005/8/layout/radial5"/>
    <dgm:cxn modelId="{3E538CD3-9923-474D-937C-6EF7525DDAE0}" type="presParOf" srcId="{0D7E949A-34B9-4817-A001-09C793E9A633}" destId="{A74A3F9F-153D-4A8A-A4F2-8BB6704FB0DE}" srcOrd="5" destOrd="0" presId="urn:microsoft.com/office/officeart/2005/8/layout/radial5"/>
    <dgm:cxn modelId="{9B83A262-8563-4616-BD69-0F92FDAF0474}" type="presParOf" srcId="{A74A3F9F-153D-4A8A-A4F2-8BB6704FB0DE}" destId="{684892D4-5349-469C-A296-40C43B2B2D4F}" srcOrd="0" destOrd="0" presId="urn:microsoft.com/office/officeart/2005/8/layout/radial5"/>
    <dgm:cxn modelId="{5E0C8202-2B98-4418-B3DB-1CABE933C051}" type="presParOf" srcId="{0D7E949A-34B9-4817-A001-09C793E9A633}" destId="{41F427F7-ED2A-443A-82F9-8C6A0505FB80}" srcOrd="6" destOrd="0" presId="urn:microsoft.com/office/officeart/2005/8/layout/radial5"/>
    <dgm:cxn modelId="{CE18D97E-964C-47EC-92E6-9609F71A2608}" type="presParOf" srcId="{0D7E949A-34B9-4817-A001-09C793E9A633}" destId="{1436D94D-1128-40EE-90DF-4E1B894A79CE}" srcOrd="7" destOrd="0" presId="urn:microsoft.com/office/officeart/2005/8/layout/radial5"/>
    <dgm:cxn modelId="{07BB1511-B6D4-4EB8-8E0B-E708A4C4170A}" type="presParOf" srcId="{1436D94D-1128-40EE-90DF-4E1B894A79CE}" destId="{967EDBE6-C798-4458-A3BA-0B13BF23B824}" srcOrd="0" destOrd="0" presId="urn:microsoft.com/office/officeart/2005/8/layout/radial5"/>
    <dgm:cxn modelId="{4B0AE771-24DC-4F90-A49B-0901343BB9A6}" type="presParOf" srcId="{0D7E949A-34B9-4817-A001-09C793E9A633}" destId="{88EFF353-3324-49CE-BF75-2087594A13B1}" srcOrd="8" destOrd="0" presId="urn:microsoft.com/office/officeart/2005/8/layout/radial5"/>
    <dgm:cxn modelId="{C7A2E43B-C60C-4A9E-AB3A-C4F99D083E01}" type="presParOf" srcId="{0D7E949A-34B9-4817-A001-09C793E9A633}" destId="{01E6D29C-A450-4C1E-B312-D942740C52CD}" srcOrd="9" destOrd="0" presId="urn:microsoft.com/office/officeart/2005/8/layout/radial5"/>
    <dgm:cxn modelId="{8C335D1D-E9C3-40B4-A222-02140ACB776D}" type="presParOf" srcId="{01E6D29C-A450-4C1E-B312-D942740C52CD}" destId="{EAB85751-A258-4FB7-B44B-F9DF6EAF37BA}" srcOrd="0" destOrd="0" presId="urn:microsoft.com/office/officeart/2005/8/layout/radial5"/>
    <dgm:cxn modelId="{BDB1E224-872A-4F57-A368-E5D2736C8EA1}" type="presParOf" srcId="{0D7E949A-34B9-4817-A001-09C793E9A633}" destId="{A1ACAFD2-437E-4F77-8242-F3B7E7C9671B}" srcOrd="10" destOrd="0" presId="urn:microsoft.com/office/officeart/2005/8/layout/radial5"/>
    <dgm:cxn modelId="{B120A6C9-B00C-4772-86C7-8EEA6D7CD989}" type="presParOf" srcId="{0D7E949A-34B9-4817-A001-09C793E9A633}" destId="{668224C1-0D45-4F75-99AF-4E4942F1E78A}" srcOrd="11" destOrd="0" presId="urn:microsoft.com/office/officeart/2005/8/layout/radial5"/>
    <dgm:cxn modelId="{F60C46F8-0C2A-4383-88E1-B98610B83389}" type="presParOf" srcId="{668224C1-0D45-4F75-99AF-4E4942F1E78A}" destId="{1E04D730-7F5E-4333-9710-F873C249E8A6}" srcOrd="0" destOrd="0" presId="urn:microsoft.com/office/officeart/2005/8/layout/radial5"/>
    <dgm:cxn modelId="{4B7CBC53-E6B5-40D3-B720-19F241B0AC47}" type="presParOf" srcId="{0D7E949A-34B9-4817-A001-09C793E9A633}" destId="{6996303A-B59B-4F1E-824B-85377C9D750B}" srcOrd="12" destOrd="0" presId="urn:microsoft.com/office/officeart/2005/8/layout/radial5"/>
    <dgm:cxn modelId="{66F680EB-404C-4006-9244-C262BB502472}" type="presParOf" srcId="{0D7E949A-34B9-4817-A001-09C793E9A633}" destId="{425EC282-E191-4DC6-BFF0-21F26C6032A8}" srcOrd="13" destOrd="0" presId="urn:microsoft.com/office/officeart/2005/8/layout/radial5"/>
    <dgm:cxn modelId="{1312CC50-1DF3-416F-B722-E874CAEF3E8B}" type="presParOf" srcId="{425EC282-E191-4DC6-BFF0-21F26C6032A8}" destId="{A5619D8C-69B2-4845-A831-4D5D7F664CE7}" srcOrd="0" destOrd="0" presId="urn:microsoft.com/office/officeart/2005/8/layout/radial5"/>
    <dgm:cxn modelId="{C74404D4-C332-4A0D-804E-8A1D91F7C6C3}" type="presParOf" srcId="{0D7E949A-34B9-4817-A001-09C793E9A633}" destId="{96F89D12-D227-4D54-8E52-322F6882D20F}" srcOrd="14" destOrd="0" presId="urn:microsoft.com/office/officeart/2005/8/layout/radial5"/>
    <dgm:cxn modelId="{AAC769A0-09D1-4593-9F8E-3821CF576429}" type="presParOf" srcId="{0D7E949A-34B9-4817-A001-09C793E9A633}" destId="{F8A40494-6709-487A-B1B4-51A9361C9430}" srcOrd="15" destOrd="0" presId="urn:microsoft.com/office/officeart/2005/8/layout/radial5"/>
    <dgm:cxn modelId="{135D5EE3-32D9-4ADD-8D09-F1F74BC65F0C}" type="presParOf" srcId="{F8A40494-6709-487A-B1B4-51A9361C9430}" destId="{2C37DD29-25DB-406C-A913-8E4A3B7E76DF}" srcOrd="0" destOrd="0" presId="urn:microsoft.com/office/officeart/2005/8/layout/radial5"/>
    <dgm:cxn modelId="{BBAF559A-152E-4E87-B8E3-B2C88B359FB9}" type="presParOf" srcId="{0D7E949A-34B9-4817-A001-09C793E9A633}" destId="{3B3D5AF4-D1CF-459D-B51A-2458ECFC7A02}" srcOrd="1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201674-1235-4FA7-9CBC-B675F6713E38}">
      <dsp:nvSpPr>
        <dsp:cNvPr id="0" name=""/>
        <dsp:cNvSpPr/>
      </dsp:nvSpPr>
      <dsp:spPr>
        <a:xfrm>
          <a:off x="1089308" y="3060340"/>
          <a:ext cx="387022" cy="1635618"/>
        </a:xfrm>
        <a:custGeom>
          <a:avLst/>
          <a:gdLst/>
          <a:ahLst/>
          <a:cxnLst/>
          <a:rect l="0" t="0" r="0" b="0"/>
          <a:pathLst>
            <a:path>
              <a:moveTo>
                <a:pt x="0" y="0"/>
              </a:moveTo>
              <a:lnTo>
                <a:pt x="193511" y="0"/>
              </a:lnTo>
              <a:lnTo>
                <a:pt x="193511" y="1635618"/>
              </a:lnTo>
              <a:lnTo>
                <a:pt x="387022" y="1635618"/>
              </a:lnTo>
            </a:path>
          </a:pathLst>
        </a:custGeom>
        <a:noFill/>
        <a:ln w="15875"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solidFill>
              <a:schemeClr val="tx1"/>
            </a:solidFill>
            <a:latin typeface="Cambria Math" panose="02040503050406030204" pitchFamily="18" charset="0"/>
            <a:ea typeface="Cambria Math" panose="02040503050406030204" pitchFamily="18" charset="0"/>
            <a:cs typeface="Arial" pitchFamily="34" charset="0"/>
          </a:endParaRPr>
        </a:p>
      </dsp:txBody>
      <dsp:txXfrm>
        <a:off x="1240799" y="3836129"/>
        <a:ext cx="84039" cy="84039"/>
      </dsp:txXfrm>
    </dsp:sp>
    <dsp:sp modelId="{EE8B77DA-77C5-46AD-80A2-BD307CFE9F0A}">
      <dsp:nvSpPr>
        <dsp:cNvPr id="0" name=""/>
        <dsp:cNvSpPr/>
      </dsp:nvSpPr>
      <dsp:spPr>
        <a:xfrm>
          <a:off x="1089308" y="3060340"/>
          <a:ext cx="408482" cy="911207"/>
        </a:xfrm>
        <a:custGeom>
          <a:avLst/>
          <a:gdLst/>
          <a:ahLst/>
          <a:cxnLst/>
          <a:rect l="0" t="0" r="0" b="0"/>
          <a:pathLst>
            <a:path>
              <a:moveTo>
                <a:pt x="0" y="0"/>
              </a:moveTo>
              <a:lnTo>
                <a:pt x="204241" y="0"/>
              </a:lnTo>
              <a:lnTo>
                <a:pt x="204241" y="911207"/>
              </a:lnTo>
              <a:lnTo>
                <a:pt x="408482" y="911207"/>
              </a:lnTo>
            </a:path>
          </a:pathLst>
        </a:custGeom>
        <a:noFill/>
        <a:ln w="15875"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solidFill>
              <a:schemeClr val="tx1"/>
            </a:solidFill>
            <a:latin typeface="Cambria Math" panose="02040503050406030204" pitchFamily="18" charset="0"/>
            <a:ea typeface="Cambria Math" panose="02040503050406030204" pitchFamily="18" charset="0"/>
            <a:cs typeface="Arial" pitchFamily="34" charset="0"/>
          </a:endParaRPr>
        </a:p>
      </dsp:txBody>
      <dsp:txXfrm>
        <a:off x="1268585" y="3490979"/>
        <a:ext cx="49928" cy="49928"/>
      </dsp:txXfrm>
    </dsp:sp>
    <dsp:sp modelId="{531482B3-13DA-4E77-8EF9-7A508768A321}">
      <dsp:nvSpPr>
        <dsp:cNvPr id="0" name=""/>
        <dsp:cNvSpPr/>
      </dsp:nvSpPr>
      <dsp:spPr>
        <a:xfrm>
          <a:off x="1089308" y="3060340"/>
          <a:ext cx="361866" cy="212588"/>
        </a:xfrm>
        <a:custGeom>
          <a:avLst/>
          <a:gdLst/>
          <a:ahLst/>
          <a:cxnLst/>
          <a:rect l="0" t="0" r="0" b="0"/>
          <a:pathLst>
            <a:path>
              <a:moveTo>
                <a:pt x="0" y="0"/>
              </a:moveTo>
              <a:lnTo>
                <a:pt x="180933" y="0"/>
              </a:lnTo>
              <a:lnTo>
                <a:pt x="180933" y="212588"/>
              </a:lnTo>
              <a:lnTo>
                <a:pt x="361866" y="212588"/>
              </a:lnTo>
            </a:path>
          </a:pathLst>
        </a:custGeom>
        <a:noFill/>
        <a:ln w="15875"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solidFill>
              <a:schemeClr val="tx1"/>
            </a:solidFill>
            <a:latin typeface="Cambria Math" panose="02040503050406030204" pitchFamily="18" charset="0"/>
            <a:ea typeface="Cambria Math" panose="02040503050406030204" pitchFamily="18" charset="0"/>
            <a:cs typeface="Arial" pitchFamily="34" charset="0"/>
          </a:endParaRPr>
        </a:p>
      </dsp:txBody>
      <dsp:txXfrm>
        <a:off x="1259748" y="3156141"/>
        <a:ext cx="20984" cy="20984"/>
      </dsp:txXfrm>
    </dsp:sp>
    <dsp:sp modelId="{25CF5DCC-0AE9-4D09-ABC1-8BE4D97FDFCB}">
      <dsp:nvSpPr>
        <dsp:cNvPr id="0" name=""/>
        <dsp:cNvSpPr/>
      </dsp:nvSpPr>
      <dsp:spPr>
        <a:xfrm>
          <a:off x="1089308" y="2060754"/>
          <a:ext cx="404902" cy="999585"/>
        </a:xfrm>
        <a:custGeom>
          <a:avLst/>
          <a:gdLst/>
          <a:ahLst/>
          <a:cxnLst/>
          <a:rect l="0" t="0" r="0" b="0"/>
          <a:pathLst>
            <a:path>
              <a:moveTo>
                <a:pt x="0" y="999585"/>
              </a:moveTo>
              <a:lnTo>
                <a:pt x="202451" y="999585"/>
              </a:lnTo>
              <a:lnTo>
                <a:pt x="202451" y="0"/>
              </a:lnTo>
              <a:lnTo>
                <a:pt x="404902" y="0"/>
              </a:lnTo>
            </a:path>
          </a:pathLst>
        </a:custGeom>
        <a:noFill/>
        <a:ln w="15875"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solidFill>
              <a:schemeClr val="tx1"/>
            </a:solidFill>
            <a:latin typeface="Cambria Math" panose="02040503050406030204" pitchFamily="18" charset="0"/>
            <a:ea typeface="Cambria Math" panose="02040503050406030204" pitchFamily="18" charset="0"/>
            <a:cs typeface="Arial" pitchFamily="34" charset="0"/>
          </a:endParaRPr>
        </a:p>
      </dsp:txBody>
      <dsp:txXfrm>
        <a:off x="1264797" y="2533585"/>
        <a:ext cx="53923" cy="53923"/>
      </dsp:txXfrm>
    </dsp:sp>
    <dsp:sp modelId="{D1C52863-34A6-4E04-9740-6E0567681A8F}">
      <dsp:nvSpPr>
        <dsp:cNvPr id="0" name=""/>
        <dsp:cNvSpPr/>
      </dsp:nvSpPr>
      <dsp:spPr>
        <a:xfrm rot="16200000">
          <a:off x="-853251" y="2517818"/>
          <a:ext cx="2800075" cy="1085043"/>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vert"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sr-Cyrl-RS" sz="2000" b="1" i="0" kern="120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Буџет града Бора се доноси на основу</a:t>
          </a:r>
          <a:endParaRPr lang="en-US" sz="2000" b="1" i="0" kern="120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endParaRPr>
        </a:p>
      </dsp:txBody>
      <dsp:txXfrm>
        <a:off x="-853251" y="2517818"/>
        <a:ext cx="2800075" cy="1085043"/>
      </dsp:txXfrm>
    </dsp:sp>
    <dsp:sp modelId="{AD67EDBF-32B4-495C-A262-4812FBE80932}">
      <dsp:nvSpPr>
        <dsp:cNvPr id="0" name=""/>
        <dsp:cNvSpPr/>
      </dsp:nvSpPr>
      <dsp:spPr>
        <a:xfrm>
          <a:off x="1494211" y="1203649"/>
          <a:ext cx="5295415" cy="1714208"/>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t" anchorCtr="0">
          <a:noAutofit/>
        </a:bodyPr>
        <a:lstStyle/>
        <a:p>
          <a:pPr marL="0" lvl="0" indent="0" algn="l" defTabSz="889000">
            <a:lnSpc>
              <a:spcPct val="90000"/>
            </a:lnSpc>
            <a:spcBef>
              <a:spcPct val="0"/>
            </a:spcBef>
            <a:spcAft>
              <a:spcPct val="35000"/>
            </a:spcAft>
            <a:buNone/>
          </a:pPr>
          <a:r>
            <a:rPr lang="sr-Cyrl-RS" sz="2000" b="1" i="0" kern="120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Закон о финансирању локалне самоуправе,</a:t>
          </a:r>
          <a:endParaRPr lang="sr-Latn-RS" sz="2000" b="1" i="0" kern="120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endParaRPr>
        </a:p>
        <a:p>
          <a:pPr marL="0" lvl="0" indent="0" algn="l" defTabSz="889000">
            <a:lnSpc>
              <a:spcPct val="90000"/>
            </a:lnSpc>
            <a:spcBef>
              <a:spcPct val="0"/>
            </a:spcBef>
            <a:spcAft>
              <a:spcPct val="35000"/>
            </a:spcAft>
            <a:buNone/>
          </a:pPr>
          <a:r>
            <a:rPr lang="sr-Cyrl-RS" sz="2000" b="1" i="0" kern="120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Закон о буџетском систему,</a:t>
          </a:r>
          <a:endParaRPr lang="sr-Latn-RS" sz="2000" b="1" i="0" kern="120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endParaRPr>
        </a:p>
        <a:p>
          <a:pPr marL="0" lvl="0" indent="0" algn="l" defTabSz="889000">
            <a:lnSpc>
              <a:spcPct val="90000"/>
            </a:lnSpc>
            <a:spcBef>
              <a:spcPct val="0"/>
            </a:spcBef>
            <a:spcAft>
              <a:spcPct val="35000"/>
            </a:spcAft>
            <a:buNone/>
          </a:pPr>
          <a:r>
            <a:rPr lang="sr-Cyrl-RS" sz="2000" b="1" i="0" kern="120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Закон о локалној самоуправи, </a:t>
          </a:r>
          <a:endParaRPr lang="sr-Latn-RS" sz="2000" b="1" i="0" kern="120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endParaRPr>
        </a:p>
        <a:p>
          <a:pPr marL="0" lvl="0" indent="0" algn="l" defTabSz="889000">
            <a:lnSpc>
              <a:spcPct val="90000"/>
            </a:lnSpc>
            <a:spcBef>
              <a:spcPct val="0"/>
            </a:spcBef>
            <a:spcAft>
              <a:spcPct val="35000"/>
            </a:spcAft>
            <a:buNone/>
          </a:pPr>
          <a:r>
            <a:rPr lang="sr-Cyrl-RS" sz="2000" b="1" i="0" kern="120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Упутство Министарства финансија за припрему одлуке о буџету за 202</a:t>
          </a:r>
          <a:r>
            <a:rPr lang="en-US" sz="2000" b="1" i="0" kern="120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1</a:t>
          </a:r>
          <a:r>
            <a:rPr lang="sr-Cyrl-RS" sz="2000" b="1" i="0" kern="120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 годину</a:t>
          </a:r>
          <a:endParaRPr lang="sr-Latn-RS" sz="2000" b="1" i="0" kern="120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endParaRPr>
        </a:p>
      </dsp:txBody>
      <dsp:txXfrm>
        <a:off x="1494211" y="1203649"/>
        <a:ext cx="5295415" cy="1714208"/>
      </dsp:txXfrm>
    </dsp:sp>
    <dsp:sp modelId="{573F9BF2-AC82-43FC-A361-118085DB3D65}">
      <dsp:nvSpPr>
        <dsp:cNvPr id="0" name=""/>
        <dsp:cNvSpPr/>
      </dsp:nvSpPr>
      <dsp:spPr>
        <a:xfrm>
          <a:off x="1451174" y="3030313"/>
          <a:ext cx="5360164" cy="485229"/>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l" defTabSz="889000">
            <a:lnSpc>
              <a:spcPct val="90000"/>
            </a:lnSpc>
            <a:spcBef>
              <a:spcPct val="0"/>
            </a:spcBef>
            <a:spcAft>
              <a:spcPct val="35000"/>
            </a:spcAft>
            <a:buNone/>
          </a:pPr>
          <a:r>
            <a:rPr lang="sr-Cyrl-RS" sz="2000" b="1" i="0" kern="120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Потребе буџетских корисника</a:t>
          </a:r>
          <a:endParaRPr lang="en-US" sz="2000" b="1" i="0" kern="120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endParaRPr>
        </a:p>
      </dsp:txBody>
      <dsp:txXfrm>
        <a:off x="1451174" y="3030313"/>
        <a:ext cx="5360164" cy="485229"/>
      </dsp:txXfrm>
    </dsp:sp>
    <dsp:sp modelId="{B2DE3A8A-BA09-499F-9C72-0630724E4538}">
      <dsp:nvSpPr>
        <dsp:cNvPr id="0" name=""/>
        <dsp:cNvSpPr/>
      </dsp:nvSpPr>
      <dsp:spPr>
        <a:xfrm>
          <a:off x="1497791" y="3656888"/>
          <a:ext cx="5298802" cy="629318"/>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l" defTabSz="889000">
            <a:lnSpc>
              <a:spcPct val="90000"/>
            </a:lnSpc>
            <a:spcBef>
              <a:spcPct val="0"/>
            </a:spcBef>
            <a:spcAft>
              <a:spcPct val="35000"/>
            </a:spcAft>
            <a:buNone/>
          </a:pPr>
          <a:r>
            <a:rPr lang="sr-Cyrl-RS" sz="2000" b="1" i="0" kern="120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Започетих пројеката из ранијих година</a:t>
          </a:r>
          <a:endParaRPr lang="en-US" sz="2000" b="1" i="0" kern="120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endParaRPr>
        </a:p>
      </dsp:txBody>
      <dsp:txXfrm>
        <a:off x="1497791" y="3656888"/>
        <a:ext cx="5298802" cy="629318"/>
      </dsp:txXfrm>
    </dsp:sp>
    <dsp:sp modelId="{94F14A6F-3CD0-4A17-88D3-6F4D0EB2D4E6}">
      <dsp:nvSpPr>
        <dsp:cNvPr id="0" name=""/>
        <dsp:cNvSpPr/>
      </dsp:nvSpPr>
      <dsp:spPr>
        <a:xfrm>
          <a:off x="1476330" y="4439458"/>
          <a:ext cx="5359545" cy="512999"/>
        </a:xfrm>
        <a:prstGeom prst="rect">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l" defTabSz="889000">
            <a:lnSpc>
              <a:spcPct val="90000"/>
            </a:lnSpc>
            <a:spcBef>
              <a:spcPct val="0"/>
            </a:spcBef>
            <a:spcAft>
              <a:spcPct val="35000"/>
            </a:spcAft>
            <a:buNone/>
          </a:pPr>
          <a:r>
            <a:rPr lang="sr-Cyrl-RS" sz="2000" b="1" i="0" kern="120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Остварење прошлогодишњег буџета</a:t>
          </a:r>
          <a:endParaRPr lang="en-US" sz="2000" b="1" i="0" kern="1200"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endParaRPr>
        </a:p>
      </dsp:txBody>
      <dsp:txXfrm>
        <a:off x="1476330" y="4439458"/>
        <a:ext cx="5359545" cy="5129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B92407-85C8-4293-862B-0C4E8E85687E}">
      <dsp:nvSpPr>
        <dsp:cNvPr id="0" name=""/>
        <dsp:cNvSpPr/>
      </dsp:nvSpPr>
      <dsp:spPr>
        <a:xfrm>
          <a:off x="2880322" y="2295948"/>
          <a:ext cx="3026589" cy="2187222"/>
        </a:xfrm>
        <a:prstGeom prst="ellipse">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Укупни расходи и издаци </a:t>
          </a:r>
          <a:r>
            <a:rPr lang="sr-Cyrl-RS" sz="2000" b="1" kern="1200" dirty="0">
              <a:solidFill>
                <a:schemeClr val="tx1"/>
              </a:solidFill>
              <a:latin typeface="Cambria Math" panose="02040503050406030204" pitchFamily="18" charset="0"/>
              <a:ea typeface="Cambria Math" panose="02040503050406030204" pitchFamily="18" charset="0"/>
              <a:cs typeface="Arial" pitchFamily="34" charset="0"/>
            </a:rPr>
            <a:t>2.</a:t>
          </a:r>
          <a:r>
            <a:rPr lang="en-US" sz="2000" b="1" kern="1200" dirty="0">
              <a:solidFill>
                <a:schemeClr val="tx1"/>
              </a:solidFill>
              <a:latin typeface="Cambria Math" panose="02040503050406030204" pitchFamily="18" charset="0"/>
              <a:ea typeface="Cambria Math" panose="02040503050406030204" pitchFamily="18" charset="0"/>
              <a:cs typeface="Arial" pitchFamily="34" charset="0"/>
            </a:rPr>
            <a:t>672</a:t>
          </a:r>
          <a:r>
            <a:rPr lang="sr-Cyrl-RS" sz="2000" b="1" kern="12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b="1" kern="1200" dirty="0">
              <a:solidFill>
                <a:schemeClr val="tx1"/>
              </a:solidFill>
              <a:latin typeface="Cambria Math" panose="02040503050406030204" pitchFamily="18" charset="0"/>
              <a:ea typeface="Cambria Math" panose="02040503050406030204" pitchFamily="18" charset="0"/>
              <a:cs typeface="Arial" pitchFamily="34" charset="0"/>
            </a:rPr>
            <a:t>323</a:t>
          </a:r>
          <a:r>
            <a:rPr lang="sr-Cyrl-RS" sz="2000" b="1" kern="12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b="1" kern="1200" dirty="0">
              <a:solidFill>
                <a:schemeClr val="tx1"/>
              </a:solidFill>
              <a:latin typeface="Cambria Math" panose="02040503050406030204" pitchFamily="18" charset="0"/>
              <a:ea typeface="Cambria Math" panose="02040503050406030204" pitchFamily="18" charset="0"/>
              <a:cs typeface="Arial" pitchFamily="34" charset="0"/>
            </a:rPr>
            <a:t>097</a:t>
          </a: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 динара</a:t>
          </a:r>
          <a:endParaRPr lang="en-US" sz="2000" kern="1200" dirty="0">
            <a:solidFill>
              <a:schemeClr val="tx1"/>
            </a:solidFill>
            <a:latin typeface="Cambria Math" panose="02040503050406030204" pitchFamily="18" charset="0"/>
            <a:ea typeface="Cambria Math" panose="02040503050406030204" pitchFamily="18" charset="0"/>
            <a:cs typeface="Arial" pitchFamily="34" charset="0"/>
          </a:endParaRPr>
        </a:p>
      </dsp:txBody>
      <dsp:txXfrm>
        <a:off x="3323556" y="2616259"/>
        <a:ext cx="2140121" cy="1546600"/>
      </dsp:txXfrm>
    </dsp:sp>
    <dsp:sp modelId="{C72DD77A-A8FE-43FD-A7CB-D752BACF6F52}">
      <dsp:nvSpPr>
        <dsp:cNvPr id="0" name=""/>
        <dsp:cNvSpPr/>
      </dsp:nvSpPr>
      <dsp:spPr>
        <a:xfrm rot="16266946">
          <a:off x="4253624" y="1959653"/>
          <a:ext cx="369364" cy="405340"/>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Cambria Math" panose="02040503050406030204" pitchFamily="18" charset="0"/>
            <a:ea typeface="Cambria Math" panose="02040503050406030204" pitchFamily="18" charset="0"/>
          </a:endParaRPr>
        </a:p>
      </dsp:txBody>
      <dsp:txXfrm>
        <a:off x="4307950" y="2096115"/>
        <a:ext cx="258555" cy="243204"/>
      </dsp:txXfrm>
    </dsp:sp>
    <dsp:sp modelId="{F727F150-D5BA-4E15-A286-76FB9C80E395}">
      <dsp:nvSpPr>
        <dsp:cNvPr id="0" name=""/>
        <dsp:cNvSpPr/>
      </dsp:nvSpPr>
      <dsp:spPr>
        <a:xfrm>
          <a:off x="2896683" y="-142984"/>
          <a:ext cx="3089332" cy="2163403"/>
        </a:xfrm>
        <a:prstGeom prst="ellipse">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ru-RU" sz="2000" kern="1200" dirty="0">
              <a:solidFill>
                <a:schemeClr val="tx1"/>
              </a:solidFill>
              <a:latin typeface="Cambria Math" panose="02040503050406030204" pitchFamily="18" charset="0"/>
              <a:ea typeface="Cambria Math" panose="02040503050406030204" pitchFamily="18" charset="0"/>
              <a:cs typeface="Arial" pitchFamily="34" charset="0"/>
            </a:rPr>
            <a:t>Коришћење роба и услуга</a:t>
          </a:r>
        </a:p>
        <a:p>
          <a:pPr marL="0" lvl="0" indent="0" algn="ctr" defTabSz="889000">
            <a:lnSpc>
              <a:spcPct val="90000"/>
            </a:lnSpc>
            <a:spcBef>
              <a:spcPct val="0"/>
            </a:spcBef>
            <a:spcAft>
              <a:spcPct val="35000"/>
            </a:spcAft>
            <a:buNone/>
          </a:pPr>
          <a:r>
            <a:rPr lang="ru-RU" sz="2000" kern="1200" dirty="0">
              <a:solidFill>
                <a:schemeClr val="tx1"/>
              </a:solidFill>
              <a:latin typeface="Cambria Math" panose="02040503050406030204" pitchFamily="18" charset="0"/>
              <a:ea typeface="Cambria Math" panose="02040503050406030204" pitchFamily="18" charset="0"/>
              <a:cs typeface="Arial" pitchFamily="34" charset="0"/>
            </a:rPr>
            <a:t> </a:t>
          </a:r>
          <a:r>
            <a:rPr lang="en-US" sz="2000" kern="1200" dirty="0">
              <a:solidFill>
                <a:schemeClr val="tx1"/>
              </a:solidFill>
              <a:latin typeface="Cambria Math" panose="02040503050406030204" pitchFamily="18" charset="0"/>
              <a:ea typeface="Cambria Math" panose="02040503050406030204" pitchFamily="18" charset="0"/>
              <a:cs typeface="Arial" pitchFamily="34" charset="0"/>
            </a:rPr>
            <a:t>781</a:t>
          </a:r>
          <a:r>
            <a:rPr lang="ru-RU" sz="2000" kern="12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kern="1200" dirty="0">
              <a:solidFill>
                <a:schemeClr val="tx1"/>
              </a:solidFill>
              <a:latin typeface="Cambria Math" panose="02040503050406030204" pitchFamily="18" charset="0"/>
              <a:ea typeface="Cambria Math" panose="02040503050406030204" pitchFamily="18" charset="0"/>
              <a:cs typeface="Arial" pitchFamily="34" charset="0"/>
            </a:rPr>
            <a:t>665</a:t>
          </a:r>
          <a:r>
            <a:rPr lang="ru-RU" sz="2000" kern="12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kern="1200" dirty="0">
              <a:solidFill>
                <a:schemeClr val="tx1"/>
              </a:solidFill>
              <a:latin typeface="Cambria Math" panose="02040503050406030204" pitchFamily="18" charset="0"/>
              <a:ea typeface="Cambria Math" panose="02040503050406030204" pitchFamily="18" charset="0"/>
              <a:cs typeface="Arial" pitchFamily="34" charset="0"/>
            </a:rPr>
            <a:t>057</a:t>
          </a:r>
          <a:r>
            <a:rPr lang="ru-RU" sz="2000" kern="1200" dirty="0">
              <a:solidFill>
                <a:schemeClr val="tx1"/>
              </a:solidFill>
              <a:latin typeface="Cambria Math" panose="02040503050406030204" pitchFamily="18" charset="0"/>
              <a:ea typeface="Cambria Math" panose="02040503050406030204" pitchFamily="18" charset="0"/>
              <a:cs typeface="Arial" pitchFamily="34" charset="0"/>
            </a:rPr>
            <a:t> динара</a:t>
          </a:r>
          <a:endParaRPr lang="en-US" sz="2000" kern="1200" dirty="0">
            <a:solidFill>
              <a:schemeClr val="tx1"/>
            </a:solidFill>
            <a:latin typeface="Cambria Math" panose="02040503050406030204" pitchFamily="18" charset="0"/>
            <a:ea typeface="Cambria Math" panose="02040503050406030204" pitchFamily="18" charset="0"/>
            <a:cs typeface="Arial" pitchFamily="34" charset="0"/>
          </a:endParaRPr>
        </a:p>
      </dsp:txBody>
      <dsp:txXfrm>
        <a:off x="3349105" y="173839"/>
        <a:ext cx="2184488" cy="1529757"/>
      </dsp:txXfrm>
    </dsp:sp>
    <dsp:sp modelId="{BDAFE7F4-16AD-4580-92DF-DB5D03DB7D2A}">
      <dsp:nvSpPr>
        <dsp:cNvPr id="0" name=""/>
        <dsp:cNvSpPr/>
      </dsp:nvSpPr>
      <dsp:spPr>
        <a:xfrm rot="7756382" flipH="1">
          <a:off x="5624030" y="2101744"/>
          <a:ext cx="617840" cy="543650"/>
        </a:xfrm>
        <a:prstGeom prst="rightArrow">
          <a:avLst>
            <a:gd name="adj1" fmla="val 60000"/>
            <a:gd name="adj2" fmla="val 50000"/>
          </a:avLst>
        </a:prstGeom>
        <a:solidFill>
          <a:schemeClr val="accent2">
            <a:hueOff val="119825"/>
            <a:satOff val="-1132"/>
            <a:lumOff val="-1177"/>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Cambria Math" panose="02040503050406030204" pitchFamily="18" charset="0"/>
            <a:ea typeface="Cambria Math" panose="02040503050406030204" pitchFamily="18" charset="0"/>
          </a:endParaRPr>
        </a:p>
      </dsp:txBody>
      <dsp:txXfrm>
        <a:off x="5653957" y="2273603"/>
        <a:ext cx="454745" cy="326190"/>
      </dsp:txXfrm>
    </dsp:sp>
    <dsp:sp modelId="{D332B4B2-27B8-48EC-A2A4-1E7245D27771}">
      <dsp:nvSpPr>
        <dsp:cNvPr id="0" name=""/>
        <dsp:cNvSpPr/>
      </dsp:nvSpPr>
      <dsp:spPr>
        <a:xfrm>
          <a:off x="6137896" y="86114"/>
          <a:ext cx="2805690" cy="2239630"/>
        </a:xfrm>
        <a:prstGeom prst="ellipse">
          <a:avLst/>
        </a:prstGeom>
        <a:solidFill>
          <a:schemeClr val="accent2">
            <a:hueOff val="119825"/>
            <a:satOff val="-1132"/>
            <a:lumOff val="-1177"/>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 Донације, дотације и трансфери</a:t>
          </a:r>
        </a:p>
        <a:p>
          <a:pPr marL="0" lvl="0" indent="0" algn="ctr" defTabSz="889000">
            <a:lnSpc>
              <a:spcPct val="90000"/>
            </a:lnSpc>
            <a:spcBef>
              <a:spcPct val="0"/>
            </a:spcBef>
            <a:spcAft>
              <a:spcPct val="35000"/>
            </a:spcAft>
            <a:buNone/>
          </a:pP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 </a:t>
          </a:r>
          <a:r>
            <a:rPr lang="en-US" sz="2000" kern="1200" dirty="0">
              <a:solidFill>
                <a:schemeClr val="tx1"/>
              </a:solidFill>
              <a:latin typeface="Cambria Math" panose="02040503050406030204" pitchFamily="18" charset="0"/>
              <a:ea typeface="Cambria Math" panose="02040503050406030204" pitchFamily="18" charset="0"/>
              <a:cs typeface="Arial" pitchFamily="34" charset="0"/>
            </a:rPr>
            <a:t>206</a:t>
          </a: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kern="1200" dirty="0">
              <a:solidFill>
                <a:schemeClr val="tx1"/>
              </a:solidFill>
              <a:latin typeface="Cambria Math" panose="02040503050406030204" pitchFamily="18" charset="0"/>
              <a:ea typeface="Cambria Math" panose="02040503050406030204" pitchFamily="18" charset="0"/>
              <a:cs typeface="Arial" pitchFamily="34" charset="0"/>
            </a:rPr>
            <a:t>631</a:t>
          </a: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kern="1200" dirty="0">
              <a:solidFill>
                <a:schemeClr val="tx1"/>
              </a:solidFill>
              <a:latin typeface="Cambria Math" panose="02040503050406030204" pitchFamily="18" charset="0"/>
              <a:ea typeface="Cambria Math" panose="02040503050406030204" pitchFamily="18" charset="0"/>
              <a:cs typeface="Arial" pitchFamily="34" charset="0"/>
            </a:rPr>
            <a:t>139</a:t>
          </a: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 динара</a:t>
          </a:r>
          <a:endParaRPr lang="en-US" sz="2000" kern="1200" dirty="0">
            <a:solidFill>
              <a:schemeClr val="tx1"/>
            </a:solidFill>
            <a:latin typeface="Cambria Math" panose="02040503050406030204" pitchFamily="18" charset="0"/>
            <a:ea typeface="Cambria Math" panose="02040503050406030204" pitchFamily="18" charset="0"/>
            <a:cs typeface="Arial" pitchFamily="34" charset="0"/>
          </a:endParaRPr>
        </a:p>
      </dsp:txBody>
      <dsp:txXfrm>
        <a:off x="6548780" y="414100"/>
        <a:ext cx="1983922" cy="1583658"/>
      </dsp:txXfrm>
    </dsp:sp>
    <dsp:sp modelId="{A74A3F9F-153D-4A8A-A4F2-8BB6704FB0DE}">
      <dsp:nvSpPr>
        <dsp:cNvPr id="0" name=""/>
        <dsp:cNvSpPr/>
      </dsp:nvSpPr>
      <dsp:spPr>
        <a:xfrm rot="24064">
          <a:off x="5952620" y="3156412"/>
          <a:ext cx="434252" cy="543650"/>
        </a:xfrm>
        <a:prstGeom prst="rightArrow">
          <a:avLst>
            <a:gd name="adj1" fmla="val 60000"/>
            <a:gd name="adj2" fmla="val 50000"/>
          </a:avLst>
        </a:prstGeom>
        <a:solidFill>
          <a:schemeClr val="accent2">
            <a:hueOff val="239650"/>
            <a:satOff val="-2264"/>
            <a:lumOff val="-2353"/>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Cambria Math" panose="02040503050406030204" pitchFamily="18" charset="0"/>
            <a:ea typeface="Cambria Math" panose="02040503050406030204" pitchFamily="18" charset="0"/>
          </a:endParaRPr>
        </a:p>
      </dsp:txBody>
      <dsp:txXfrm>
        <a:off x="5952622" y="3264686"/>
        <a:ext cx="303976" cy="326190"/>
      </dsp:txXfrm>
    </dsp:sp>
    <dsp:sp modelId="{41F427F7-ED2A-443A-82F9-8C6A0505FB80}">
      <dsp:nvSpPr>
        <dsp:cNvPr id="0" name=""/>
        <dsp:cNvSpPr/>
      </dsp:nvSpPr>
      <dsp:spPr>
        <a:xfrm>
          <a:off x="6348877" y="2319650"/>
          <a:ext cx="2929019" cy="2187694"/>
        </a:xfrm>
        <a:prstGeom prst="ellipse">
          <a:avLst/>
        </a:prstGeom>
        <a:solidFill>
          <a:schemeClr val="accent2">
            <a:hueOff val="239650"/>
            <a:satOff val="-2264"/>
            <a:lumOff val="-235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Расходи за запослене</a:t>
          </a:r>
        </a:p>
        <a:p>
          <a:pPr marL="0" lvl="0" indent="0" algn="ctr" defTabSz="889000">
            <a:lnSpc>
              <a:spcPct val="90000"/>
            </a:lnSpc>
            <a:spcBef>
              <a:spcPct val="0"/>
            </a:spcBef>
            <a:spcAft>
              <a:spcPct val="35000"/>
            </a:spcAft>
            <a:buNone/>
          </a:pP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 </a:t>
          </a:r>
          <a:r>
            <a:rPr lang="en-US" sz="2000" kern="1200" dirty="0">
              <a:solidFill>
                <a:schemeClr val="tx1"/>
              </a:solidFill>
              <a:latin typeface="Cambria Math" panose="02040503050406030204" pitchFamily="18" charset="0"/>
              <a:ea typeface="Cambria Math" panose="02040503050406030204" pitchFamily="18" charset="0"/>
              <a:cs typeface="Arial" pitchFamily="34" charset="0"/>
            </a:rPr>
            <a:t>581</a:t>
          </a: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kern="1200" dirty="0">
              <a:solidFill>
                <a:schemeClr val="tx1"/>
              </a:solidFill>
              <a:latin typeface="Cambria Math" panose="02040503050406030204" pitchFamily="18" charset="0"/>
              <a:ea typeface="Cambria Math" panose="02040503050406030204" pitchFamily="18" charset="0"/>
              <a:cs typeface="Arial" pitchFamily="34" charset="0"/>
            </a:rPr>
            <a:t>494</a:t>
          </a: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kern="1200" dirty="0">
              <a:solidFill>
                <a:schemeClr val="tx1"/>
              </a:solidFill>
              <a:latin typeface="Cambria Math" panose="02040503050406030204" pitchFamily="18" charset="0"/>
              <a:ea typeface="Cambria Math" panose="02040503050406030204" pitchFamily="18" charset="0"/>
              <a:cs typeface="Arial" pitchFamily="34" charset="0"/>
            </a:rPr>
            <a:t>729</a:t>
          </a: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 динара</a:t>
          </a:r>
          <a:endParaRPr lang="en-US" sz="2000" kern="1200" dirty="0">
            <a:solidFill>
              <a:schemeClr val="tx1"/>
            </a:solidFill>
            <a:latin typeface="Cambria Math" panose="02040503050406030204" pitchFamily="18" charset="0"/>
            <a:ea typeface="Cambria Math" panose="02040503050406030204" pitchFamily="18" charset="0"/>
            <a:cs typeface="Arial" pitchFamily="34" charset="0"/>
          </a:endParaRPr>
        </a:p>
      </dsp:txBody>
      <dsp:txXfrm>
        <a:off x="6777822" y="2640030"/>
        <a:ext cx="2071129" cy="1546934"/>
      </dsp:txXfrm>
    </dsp:sp>
    <dsp:sp modelId="{1436D94D-1128-40EE-90DF-4E1B894A79CE}">
      <dsp:nvSpPr>
        <dsp:cNvPr id="0" name=""/>
        <dsp:cNvSpPr/>
      </dsp:nvSpPr>
      <dsp:spPr>
        <a:xfrm rot="2754731">
          <a:off x="5558215" y="4078218"/>
          <a:ext cx="764290" cy="543650"/>
        </a:xfrm>
        <a:prstGeom prst="rightArrow">
          <a:avLst>
            <a:gd name="adj1" fmla="val 60000"/>
            <a:gd name="adj2" fmla="val 50000"/>
          </a:avLst>
        </a:prstGeom>
        <a:solidFill>
          <a:schemeClr val="accent2">
            <a:hueOff val="359475"/>
            <a:satOff val="-3396"/>
            <a:lumOff val="-353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Cambria Math" panose="02040503050406030204" pitchFamily="18" charset="0"/>
            <a:ea typeface="Cambria Math" panose="02040503050406030204" pitchFamily="18" charset="0"/>
          </a:endParaRPr>
        </a:p>
      </dsp:txBody>
      <dsp:txXfrm>
        <a:off x="5583025" y="4128375"/>
        <a:ext cx="601195" cy="326190"/>
      </dsp:txXfrm>
    </dsp:sp>
    <dsp:sp modelId="{88EFF353-3324-49CE-BF75-2087594A13B1}">
      <dsp:nvSpPr>
        <dsp:cNvPr id="0" name=""/>
        <dsp:cNvSpPr/>
      </dsp:nvSpPr>
      <dsp:spPr>
        <a:xfrm>
          <a:off x="5649825" y="4431844"/>
          <a:ext cx="3601829" cy="1904859"/>
        </a:xfrm>
        <a:prstGeom prst="ellipse">
          <a:avLst/>
        </a:prstGeom>
        <a:solidFill>
          <a:schemeClr val="accent2">
            <a:hueOff val="359475"/>
            <a:satOff val="-3396"/>
            <a:lumOff val="-353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Социјално осигурање и социјална заштита </a:t>
          </a:r>
        </a:p>
        <a:p>
          <a:pPr marL="0" lvl="0" indent="0" algn="ctr" defTabSz="889000">
            <a:lnSpc>
              <a:spcPct val="90000"/>
            </a:lnSpc>
            <a:spcBef>
              <a:spcPct val="0"/>
            </a:spcBef>
            <a:spcAft>
              <a:spcPct val="35000"/>
            </a:spcAft>
            <a:buNone/>
          </a:pPr>
          <a:r>
            <a:rPr lang="en-US" sz="2000" kern="1200" dirty="0">
              <a:solidFill>
                <a:schemeClr val="tx1"/>
              </a:solidFill>
              <a:latin typeface="Cambria Math" panose="02040503050406030204" pitchFamily="18" charset="0"/>
              <a:ea typeface="Cambria Math" panose="02040503050406030204" pitchFamily="18" charset="0"/>
              <a:cs typeface="Arial" pitchFamily="34" charset="0"/>
            </a:rPr>
            <a:t>104</a:t>
          </a: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kern="1200" dirty="0">
              <a:solidFill>
                <a:schemeClr val="tx1"/>
              </a:solidFill>
              <a:latin typeface="Cambria Math" panose="02040503050406030204" pitchFamily="18" charset="0"/>
              <a:ea typeface="Cambria Math" panose="02040503050406030204" pitchFamily="18" charset="0"/>
              <a:cs typeface="Arial" pitchFamily="34" charset="0"/>
            </a:rPr>
            <a:t>315</a:t>
          </a: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kern="1200" dirty="0">
              <a:solidFill>
                <a:schemeClr val="tx1"/>
              </a:solidFill>
              <a:latin typeface="Cambria Math" panose="02040503050406030204" pitchFamily="18" charset="0"/>
              <a:ea typeface="Cambria Math" panose="02040503050406030204" pitchFamily="18" charset="0"/>
              <a:cs typeface="Arial" pitchFamily="34" charset="0"/>
            </a:rPr>
            <a:t>879</a:t>
          </a: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 динара</a:t>
          </a:r>
          <a:endParaRPr lang="en-US" sz="2000" kern="1200" dirty="0">
            <a:solidFill>
              <a:schemeClr val="tx1"/>
            </a:solidFill>
            <a:latin typeface="Cambria Math" panose="02040503050406030204" pitchFamily="18" charset="0"/>
            <a:ea typeface="Cambria Math" panose="02040503050406030204" pitchFamily="18" charset="0"/>
            <a:cs typeface="Arial" pitchFamily="34" charset="0"/>
          </a:endParaRPr>
        </a:p>
      </dsp:txBody>
      <dsp:txXfrm>
        <a:off x="6177301" y="4710804"/>
        <a:ext cx="2546877" cy="1346939"/>
      </dsp:txXfrm>
    </dsp:sp>
    <dsp:sp modelId="{01E6D29C-A450-4C1E-B312-D942740C52CD}">
      <dsp:nvSpPr>
        <dsp:cNvPr id="0" name=""/>
        <dsp:cNvSpPr/>
      </dsp:nvSpPr>
      <dsp:spPr>
        <a:xfrm rot="5678570">
          <a:off x="4025171" y="4391831"/>
          <a:ext cx="441968" cy="543650"/>
        </a:xfrm>
        <a:prstGeom prst="rightArrow">
          <a:avLst>
            <a:gd name="adj1" fmla="val 60000"/>
            <a:gd name="adj2" fmla="val 50000"/>
          </a:avLst>
        </a:prstGeom>
        <a:solidFill>
          <a:schemeClr val="accent2">
            <a:hueOff val="479300"/>
            <a:satOff val="-4527"/>
            <a:lumOff val="-4707"/>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Cambria Math" panose="02040503050406030204" pitchFamily="18" charset="0"/>
            <a:ea typeface="Cambria Math" panose="02040503050406030204" pitchFamily="18" charset="0"/>
          </a:endParaRPr>
        </a:p>
      </dsp:txBody>
      <dsp:txXfrm rot="10800000">
        <a:off x="4096832" y="4434484"/>
        <a:ext cx="309378" cy="326190"/>
      </dsp:txXfrm>
    </dsp:sp>
    <dsp:sp modelId="{A1ACAFD2-437E-4F77-8242-F3B7E7C9671B}">
      <dsp:nvSpPr>
        <dsp:cNvPr id="0" name=""/>
        <dsp:cNvSpPr/>
      </dsp:nvSpPr>
      <dsp:spPr>
        <a:xfrm>
          <a:off x="2838557" y="4931172"/>
          <a:ext cx="2739378" cy="1481958"/>
        </a:xfrm>
        <a:prstGeom prst="ellipse">
          <a:avLst/>
        </a:prstGeom>
        <a:solidFill>
          <a:schemeClr val="accent2">
            <a:hueOff val="479300"/>
            <a:satOff val="-4527"/>
            <a:lumOff val="-4707"/>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Субвенције </a:t>
          </a:r>
          <a:r>
            <a:rPr lang="en-US" sz="2000" kern="1200" dirty="0">
              <a:solidFill>
                <a:schemeClr val="tx1"/>
              </a:solidFill>
              <a:latin typeface="Cambria Math" panose="02040503050406030204" pitchFamily="18" charset="0"/>
              <a:ea typeface="Cambria Math" panose="02040503050406030204" pitchFamily="18" charset="0"/>
              <a:cs typeface="Arial" pitchFamily="34" charset="0"/>
            </a:rPr>
            <a:t>136</a:t>
          </a: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kern="1200" dirty="0">
              <a:solidFill>
                <a:schemeClr val="tx1"/>
              </a:solidFill>
              <a:latin typeface="Cambria Math" panose="02040503050406030204" pitchFamily="18" charset="0"/>
              <a:ea typeface="Cambria Math" panose="02040503050406030204" pitchFamily="18" charset="0"/>
              <a:cs typeface="Arial" pitchFamily="34" charset="0"/>
            </a:rPr>
            <a:t>558</a:t>
          </a: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kern="1200" dirty="0">
              <a:solidFill>
                <a:schemeClr val="tx1"/>
              </a:solidFill>
              <a:latin typeface="Cambria Math" panose="02040503050406030204" pitchFamily="18" charset="0"/>
              <a:ea typeface="Cambria Math" panose="02040503050406030204" pitchFamily="18" charset="0"/>
              <a:cs typeface="Arial" pitchFamily="34" charset="0"/>
            </a:rPr>
            <a:t>925</a:t>
          </a: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 динара</a:t>
          </a:r>
          <a:endParaRPr lang="en-US" sz="2000" kern="1200" dirty="0">
            <a:solidFill>
              <a:schemeClr val="tx1"/>
            </a:solidFill>
            <a:latin typeface="Cambria Math" panose="02040503050406030204" pitchFamily="18" charset="0"/>
            <a:ea typeface="Cambria Math" panose="02040503050406030204" pitchFamily="18" charset="0"/>
            <a:cs typeface="Arial" pitchFamily="34" charset="0"/>
          </a:endParaRPr>
        </a:p>
      </dsp:txBody>
      <dsp:txXfrm>
        <a:off x="3239730" y="5148200"/>
        <a:ext cx="1937032" cy="1047902"/>
      </dsp:txXfrm>
    </dsp:sp>
    <dsp:sp modelId="{668224C1-0D45-4F75-99AF-4E4942F1E78A}">
      <dsp:nvSpPr>
        <dsp:cNvPr id="0" name=""/>
        <dsp:cNvSpPr/>
      </dsp:nvSpPr>
      <dsp:spPr>
        <a:xfrm rot="9062954">
          <a:off x="2421879" y="3922713"/>
          <a:ext cx="705700" cy="543650"/>
        </a:xfrm>
        <a:prstGeom prst="rightArrow">
          <a:avLst>
            <a:gd name="adj1" fmla="val 60000"/>
            <a:gd name="adj2" fmla="val 50000"/>
          </a:avLst>
        </a:prstGeom>
        <a:solidFill>
          <a:schemeClr val="accent2">
            <a:hueOff val="599125"/>
            <a:satOff val="-5659"/>
            <a:lumOff val="-5884"/>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Cambria Math" panose="02040503050406030204" pitchFamily="18" charset="0"/>
            <a:ea typeface="Cambria Math" panose="02040503050406030204" pitchFamily="18" charset="0"/>
          </a:endParaRPr>
        </a:p>
      </dsp:txBody>
      <dsp:txXfrm rot="10800000">
        <a:off x="2574783" y="3991969"/>
        <a:ext cx="542605" cy="326190"/>
      </dsp:txXfrm>
    </dsp:sp>
    <dsp:sp modelId="{6996303A-B59B-4F1E-824B-85377C9D750B}">
      <dsp:nvSpPr>
        <dsp:cNvPr id="0" name=""/>
        <dsp:cNvSpPr/>
      </dsp:nvSpPr>
      <dsp:spPr>
        <a:xfrm>
          <a:off x="432049" y="3937683"/>
          <a:ext cx="2121166" cy="2113323"/>
        </a:xfrm>
        <a:prstGeom prst="ellipse">
          <a:avLst/>
        </a:prstGeom>
        <a:solidFill>
          <a:schemeClr val="accent2">
            <a:hueOff val="599125"/>
            <a:satOff val="-5659"/>
            <a:lumOff val="-588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Остали расходи </a:t>
          </a:r>
          <a:r>
            <a:rPr lang="en-US" sz="2000" kern="1200" dirty="0">
              <a:solidFill>
                <a:schemeClr val="tx1"/>
              </a:solidFill>
              <a:latin typeface="Cambria Math" panose="02040503050406030204" pitchFamily="18" charset="0"/>
              <a:ea typeface="Cambria Math" panose="02040503050406030204" pitchFamily="18" charset="0"/>
              <a:cs typeface="Arial" pitchFamily="34" charset="0"/>
            </a:rPr>
            <a:t>282</a:t>
          </a: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kern="1200" dirty="0">
              <a:solidFill>
                <a:schemeClr val="tx1"/>
              </a:solidFill>
              <a:latin typeface="Cambria Math" panose="02040503050406030204" pitchFamily="18" charset="0"/>
              <a:ea typeface="Cambria Math" panose="02040503050406030204" pitchFamily="18" charset="0"/>
              <a:cs typeface="Arial" pitchFamily="34" charset="0"/>
            </a:rPr>
            <a:t>411</a:t>
          </a: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kern="1200" dirty="0">
              <a:solidFill>
                <a:schemeClr val="tx1"/>
              </a:solidFill>
              <a:latin typeface="Cambria Math" panose="02040503050406030204" pitchFamily="18" charset="0"/>
              <a:ea typeface="Cambria Math" panose="02040503050406030204" pitchFamily="18" charset="0"/>
              <a:cs typeface="Arial" pitchFamily="34" charset="0"/>
            </a:rPr>
            <a:t>483</a:t>
          </a: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 динара</a:t>
          </a:r>
          <a:endParaRPr lang="en-US" sz="2000" kern="1200" dirty="0">
            <a:solidFill>
              <a:schemeClr val="tx1"/>
            </a:solidFill>
            <a:latin typeface="Cambria Math" panose="02040503050406030204" pitchFamily="18" charset="0"/>
            <a:ea typeface="Cambria Math" panose="02040503050406030204" pitchFamily="18" charset="0"/>
            <a:cs typeface="Arial" pitchFamily="34" charset="0"/>
          </a:endParaRPr>
        </a:p>
      </dsp:txBody>
      <dsp:txXfrm>
        <a:off x="742687" y="4247172"/>
        <a:ext cx="1499890" cy="1494345"/>
      </dsp:txXfrm>
    </dsp:sp>
    <dsp:sp modelId="{425EC282-E191-4DC6-BFF0-21F26C6032A8}">
      <dsp:nvSpPr>
        <dsp:cNvPr id="0" name=""/>
        <dsp:cNvSpPr/>
      </dsp:nvSpPr>
      <dsp:spPr>
        <a:xfrm rot="11319708">
          <a:off x="2269408" y="2844088"/>
          <a:ext cx="662130" cy="543650"/>
        </a:xfrm>
        <a:prstGeom prst="rightArrow">
          <a:avLst>
            <a:gd name="adj1" fmla="val 60000"/>
            <a:gd name="adj2" fmla="val 50000"/>
          </a:avLst>
        </a:prstGeom>
        <a:solidFill>
          <a:schemeClr val="accent2">
            <a:hueOff val="718950"/>
            <a:satOff val="-6791"/>
            <a:lumOff val="-706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Cambria Math" panose="02040503050406030204" pitchFamily="18" charset="0"/>
            <a:ea typeface="Cambria Math" panose="02040503050406030204" pitchFamily="18" charset="0"/>
          </a:endParaRPr>
        </a:p>
      </dsp:txBody>
      <dsp:txXfrm rot="10800000">
        <a:off x="2431573" y="2965099"/>
        <a:ext cx="499035" cy="326190"/>
      </dsp:txXfrm>
    </dsp:sp>
    <dsp:sp modelId="{96F89D12-D227-4D54-8E52-322F6882D20F}">
      <dsp:nvSpPr>
        <dsp:cNvPr id="0" name=""/>
        <dsp:cNvSpPr/>
      </dsp:nvSpPr>
      <dsp:spPr>
        <a:xfrm>
          <a:off x="360038" y="2020646"/>
          <a:ext cx="1968753" cy="1808800"/>
        </a:xfrm>
        <a:prstGeom prst="ellipse">
          <a:avLst/>
        </a:prstGeom>
        <a:solidFill>
          <a:schemeClr val="accent2">
            <a:hueOff val="718950"/>
            <a:satOff val="-6791"/>
            <a:lumOff val="-706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Средства резерве </a:t>
          </a:r>
          <a:r>
            <a:rPr lang="en-US" sz="2000" kern="1200" dirty="0">
              <a:solidFill>
                <a:schemeClr val="tx1"/>
              </a:solidFill>
              <a:latin typeface="Cambria Math" panose="02040503050406030204" pitchFamily="18" charset="0"/>
              <a:ea typeface="Cambria Math" panose="02040503050406030204" pitchFamily="18" charset="0"/>
              <a:cs typeface="Arial" pitchFamily="34" charset="0"/>
            </a:rPr>
            <a:t>11</a:t>
          </a: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kern="1200" dirty="0">
              <a:solidFill>
                <a:schemeClr val="tx1"/>
              </a:solidFill>
              <a:latin typeface="Cambria Math" panose="02040503050406030204" pitchFamily="18" charset="0"/>
              <a:ea typeface="Cambria Math" panose="02040503050406030204" pitchFamily="18" charset="0"/>
              <a:cs typeface="Arial" pitchFamily="34" charset="0"/>
            </a:rPr>
            <a:t>0</a:t>
          </a: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00.000 динара</a:t>
          </a:r>
          <a:endParaRPr lang="en-US" sz="2000" kern="1200" dirty="0">
            <a:solidFill>
              <a:schemeClr val="tx1"/>
            </a:solidFill>
            <a:latin typeface="Cambria Math" panose="02040503050406030204" pitchFamily="18" charset="0"/>
            <a:ea typeface="Cambria Math" panose="02040503050406030204" pitchFamily="18" charset="0"/>
            <a:cs typeface="Arial" pitchFamily="34" charset="0"/>
          </a:endParaRPr>
        </a:p>
      </dsp:txBody>
      <dsp:txXfrm>
        <a:off x="648355" y="2285539"/>
        <a:ext cx="1392119" cy="1279014"/>
      </dsp:txXfrm>
    </dsp:sp>
    <dsp:sp modelId="{F8A40494-6709-487A-B1B4-51A9361C9430}">
      <dsp:nvSpPr>
        <dsp:cNvPr id="0" name=""/>
        <dsp:cNvSpPr/>
      </dsp:nvSpPr>
      <dsp:spPr>
        <a:xfrm rot="13221138">
          <a:off x="2827317" y="2110641"/>
          <a:ext cx="516658" cy="375852"/>
        </a:xfrm>
        <a:prstGeom prst="rightArrow">
          <a:avLst>
            <a:gd name="adj1" fmla="val 60000"/>
            <a:gd name="adj2" fmla="val 50000"/>
          </a:avLst>
        </a:prstGeom>
        <a:solidFill>
          <a:schemeClr val="accent2">
            <a:hueOff val="838775"/>
            <a:satOff val="-7923"/>
            <a:lumOff val="-8237"/>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solidFill>
              <a:schemeClr val="tx1"/>
            </a:solidFill>
            <a:latin typeface="Cambria Math" panose="02040503050406030204" pitchFamily="18" charset="0"/>
            <a:ea typeface="Cambria Math" panose="02040503050406030204" pitchFamily="18" charset="0"/>
          </a:endParaRPr>
        </a:p>
      </dsp:txBody>
      <dsp:txXfrm rot="10800000">
        <a:off x="2926659" y="2222315"/>
        <a:ext cx="403902" cy="225512"/>
      </dsp:txXfrm>
    </dsp:sp>
    <dsp:sp modelId="{3B3D5AF4-D1CF-459D-B51A-2458ECFC7A02}">
      <dsp:nvSpPr>
        <dsp:cNvPr id="0" name=""/>
        <dsp:cNvSpPr/>
      </dsp:nvSpPr>
      <dsp:spPr>
        <a:xfrm>
          <a:off x="432052" y="76437"/>
          <a:ext cx="2309123" cy="1856405"/>
        </a:xfrm>
        <a:prstGeom prst="ellipse">
          <a:avLst/>
        </a:prstGeom>
        <a:solidFill>
          <a:schemeClr val="accent2">
            <a:hueOff val="838775"/>
            <a:satOff val="-7923"/>
            <a:lumOff val="-8237"/>
            <a:alphaOff val="0"/>
          </a:schemeClr>
        </a:solidFill>
        <a:ln>
          <a:solidFill>
            <a:schemeClr val="accent2">
              <a:lumMod val="75000"/>
            </a:schemeClr>
          </a:solid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Капитални издаци </a:t>
          </a:r>
          <a:r>
            <a:rPr lang="en-US" sz="2000" kern="1200" dirty="0">
              <a:solidFill>
                <a:schemeClr val="tx1"/>
              </a:solidFill>
              <a:latin typeface="Cambria Math" panose="02040503050406030204" pitchFamily="18" charset="0"/>
              <a:ea typeface="Cambria Math" panose="02040503050406030204" pitchFamily="18" charset="0"/>
              <a:cs typeface="Arial" pitchFamily="34" charset="0"/>
            </a:rPr>
            <a:t>555</a:t>
          </a: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a:t>
          </a:r>
          <a:r>
            <a:rPr lang="en-US" sz="2000" kern="1200" dirty="0">
              <a:solidFill>
                <a:schemeClr val="tx1"/>
              </a:solidFill>
              <a:latin typeface="Cambria Math" panose="02040503050406030204" pitchFamily="18" charset="0"/>
              <a:ea typeface="Cambria Math" panose="02040503050406030204" pitchFamily="18" charset="0"/>
              <a:cs typeface="Arial" pitchFamily="34" charset="0"/>
            </a:rPr>
            <a:t>287.688</a:t>
          </a:r>
          <a:r>
            <a:rPr lang="sr-Cyrl-RS" sz="2000" kern="1200" dirty="0">
              <a:solidFill>
                <a:schemeClr val="tx1"/>
              </a:solidFill>
              <a:latin typeface="Cambria Math" panose="02040503050406030204" pitchFamily="18" charset="0"/>
              <a:ea typeface="Cambria Math" panose="02040503050406030204" pitchFamily="18" charset="0"/>
              <a:cs typeface="Arial" pitchFamily="34" charset="0"/>
            </a:rPr>
            <a:t> динара</a:t>
          </a:r>
          <a:endParaRPr lang="en-US" sz="2000" kern="1200" dirty="0">
            <a:solidFill>
              <a:schemeClr val="tx1"/>
            </a:solidFill>
            <a:latin typeface="Cambria Math" panose="02040503050406030204" pitchFamily="18" charset="0"/>
            <a:ea typeface="Cambria Math" panose="02040503050406030204" pitchFamily="18" charset="0"/>
            <a:cs typeface="Arial" pitchFamily="34" charset="0"/>
          </a:endParaRPr>
        </a:p>
      </dsp:txBody>
      <dsp:txXfrm>
        <a:off x="770215" y="348301"/>
        <a:ext cx="1632797" cy="1312677"/>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FF200638-5DF4-4430-A5FC-8138B5BDD0B3}" type="datetimeFigureOut">
              <a:rPr lang="en-US" smtClean="0"/>
              <a:pPr/>
              <a:t>12.07.2021</a:t>
            </a:fld>
            <a:endParaRPr lang="en-US"/>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60CEC979-1A5F-46ED-8288-2BF6E691AD6F}" type="slidenum">
              <a:rPr lang="en-US" smtClean="0"/>
              <a:pPr/>
              <a:t>‹#›</a:t>
            </a:fld>
            <a:endParaRPr lang="en-US"/>
          </a:p>
        </p:txBody>
      </p:sp>
    </p:spTree>
    <p:extLst>
      <p:ext uri="{BB962C8B-B14F-4D97-AF65-F5344CB8AC3E}">
        <p14:creationId xmlns:p14="http://schemas.microsoft.com/office/powerpoint/2010/main" val="7208908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AD43283B-6AD6-429E-9A6B-CD6015251173}" type="datetimeFigureOut">
              <a:rPr lang="en-US" smtClean="0"/>
              <a:pPr/>
              <a:t>12.07.2021</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B0DD3E29-5E3C-4E2A-B6D2-72A9CD53ABC5}" type="slidenum">
              <a:rPr lang="en-US" smtClean="0"/>
              <a:pPr/>
              <a:t>‹#›</a:t>
            </a:fld>
            <a:endParaRPr lang="en-US"/>
          </a:p>
        </p:txBody>
      </p:sp>
    </p:spTree>
    <p:extLst>
      <p:ext uri="{BB962C8B-B14F-4D97-AF65-F5344CB8AC3E}">
        <p14:creationId xmlns:p14="http://schemas.microsoft.com/office/powerpoint/2010/main" val="37477705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14</a:t>
            </a:fld>
            <a:endParaRPr lang="en-US"/>
          </a:p>
        </p:txBody>
      </p:sp>
    </p:spTree>
    <p:extLst>
      <p:ext uri="{BB962C8B-B14F-4D97-AF65-F5344CB8AC3E}">
        <p14:creationId xmlns:p14="http://schemas.microsoft.com/office/powerpoint/2010/main" val="2697766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487EF8-07F1-4132-9D28-E3E3FCCC23B1}" type="datetime1">
              <a:rPr lang="en-US" smtClean="0"/>
              <a:t>12.07.2021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4105216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049EEE-4F84-4052-B363-C737F6A14016}" type="datetime1">
              <a:rPr lang="en-US" smtClean="0"/>
              <a:t>12.07.2021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2128587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20370-F757-4CDD-B7F0-D08A120BC05A}" type="datetime1">
              <a:rPr lang="en-US" smtClean="0"/>
              <a:t>12.07.2021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4206048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B496EC-4D37-4B83-A4A3-1B59CDA3ECBF}" type="datetime1">
              <a:rPr lang="en-US" smtClean="0"/>
              <a:t>12.07.2021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0540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487EF8-07F1-4132-9D28-E3E3FCCC23B1}" type="datetime1">
              <a:rPr lang="en-US" smtClean="0"/>
              <a:t>12.07.2021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149221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078895-3498-4D33-B7FC-B54F27028AE1}" type="datetime1">
              <a:rPr lang="en-US" smtClean="0"/>
              <a:t>12.07.2021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2125230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2E79DB-ED39-4329-92C5-F5019745971C}" type="datetime1">
              <a:rPr lang="en-US" smtClean="0"/>
              <a:t>12.07.2021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2621732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3F819-929A-4FD7-A544-D4CCA8B66912}" type="datetime1">
              <a:rPr lang="en-US" smtClean="0"/>
              <a:t>12.07.2021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3042150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D64A61-12DB-4731-919F-1A852C2C9915}" type="datetime1">
              <a:rPr lang="en-US" smtClean="0"/>
              <a:t>12.07.2021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41867251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BF04FF-B6FF-4841-86BA-8CA90B73CA57}" type="datetime1">
              <a:rPr lang="en-US" smtClean="0"/>
              <a:t>12.07.2021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1069763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211A5-A3A8-4BB4-99CF-D7D00093951F}" type="datetime1">
              <a:rPr lang="en-US" smtClean="0"/>
              <a:t>12.07.2021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390242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078895-3498-4D33-B7FC-B54F27028AE1}" type="datetime1">
              <a:rPr lang="en-US" smtClean="0"/>
              <a:t>12.07.2021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1531744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46A6CDD-F840-42B5-8D8B-324DC27B5908}" type="datetime1">
              <a:rPr lang="en-US" smtClean="0"/>
              <a:t>12.07.2021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2719879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FAEFDB-907E-4C9B-961F-C8E7D4ED2114}" type="datetime1">
              <a:rPr lang="en-US" smtClean="0"/>
              <a:t>12.07.2021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29350869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177A51-6661-464F-AF3F-5F9E5897B61D}" type="datetime1">
              <a:rPr lang="en-US" smtClean="0"/>
              <a:t>12.07.2021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195002507"/>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177A51-6661-464F-AF3F-5F9E5897B61D}" type="datetime1">
              <a:rPr lang="en-US" smtClean="0"/>
              <a:t>12.07.2021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0260737"/>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177A51-6661-464F-AF3F-5F9E5897B61D}" type="datetime1">
              <a:rPr lang="en-US" smtClean="0"/>
              <a:t>12.07.2021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2616695356"/>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177A51-6661-464F-AF3F-5F9E5897B61D}" type="datetime1">
              <a:rPr lang="en-US" smtClean="0"/>
              <a:t>12.07.2021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66004509"/>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177A51-6661-464F-AF3F-5F9E5897B61D}" type="datetime1">
              <a:rPr lang="en-US" smtClean="0"/>
              <a:t>12.07.2021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322535041"/>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049EEE-4F84-4052-B363-C737F6A14016}" type="datetime1">
              <a:rPr lang="en-US" smtClean="0"/>
              <a:t>12.07.2021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3956630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220370-F757-4CDD-B7F0-D08A120BC05A}" type="datetime1">
              <a:rPr lang="en-US" smtClean="0"/>
              <a:t>12.07.2021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32622765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B496EC-4D37-4B83-A4A3-1B59CDA3ECBF}" type="datetime1">
              <a:rPr lang="en-US" smtClean="0"/>
              <a:t>12.07.2021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23232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2E79DB-ED39-4329-92C5-F5019745971C}" type="datetime1">
              <a:rPr lang="en-US" smtClean="0"/>
              <a:t>12.07.2021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97155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83F819-929A-4FD7-A544-D4CCA8B66912}" type="datetime1">
              <a:rPr lang="en-US" smtClean="0"/>
              <a:t>12.07.2021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68074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D64A61-12DB-4731-919F-1A852C2C9915}" type="datetime1">
              <a:rPr lang="en-US" smtClean="0"/>
              <a:t>12.07.2021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3142548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BF04FF-B6FF-4841-86BA-8CA90B73CA57}" type="datetime1">
              <a:rPr lang="en-US" smtClean="0"/>
              <a:t>12.07.2021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341948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211A5-A3A8-4BB4-99CF-D7D00093951F}" type="datetime1">
              <a:rPr lang="en-US" smtClean="0"/>
              <a:t>12.07.2021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214343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6A6CDD-F840-42B5-8D8B-324DC27B5908}" type="datetime1">
              <a:rPr lang="en-US" smtClean="0"/>
              <a:t>12.07.2021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129294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FAEFDB-907E-4C9B-961F-C8E7D4ED2114}" type="datetime1">
              <a:rPr lang="en-US" smtClean="0"/>
              <a:t>12.07.2021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val="40714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77A51-6661-464F-AF3F-5F9E5897B61D}" type="datetime1">
              <a:rPr lang="en-US" smtClean="0"/>
              <a:t>12.07.2021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B0A07-249F-4345-993B-6AB4700608B8}" type="slidenum">
              <a:rPr lang="en-US" smtClean="0"/>
              <a:pPr/>
              <a:t>‹#›</a:t>
            </a:fld>
            <a:endParaRPr lang="en-US"/>
          </a:p>
        </p:txBody>
      </p:sp>
    </p:spTree>
    <p:extLst>
      <p:ext uri="{BB962C8B-B14F-4D97-AF65-F5344CB8AC3E}">
        <p14:creationId xmlns:p14="http://schemas.microsoft.com/office/powerpoint/2010/main" val="7908167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6177A51-6661-464F-AF3F-5F9E5897B61D}" type="datetime1">
              <a:rPr lang="en-US" smtClean="0"/>
              <a:t>12.07.2021</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5FB0A07-249F-4345-993B-6AB4700608B8}" type="slidenum">
              <a:rPr lang="en-US" smtClean="0"/>
              <a:pPr/>
              <a:t>‹#›</a:t>
            </a:fld>
            <a:endParaRPr lang="en-US"/>
          </a:p>
        </p:txBody>
      </p:sp>
    </p:spTree>
    <p:extLst>
      <p:ext uri="{BB962C8B-B14F-4D97-AF65-F5344CB8AC3E}">
        <p14:creationId xmlns:p14="http://schemas.microsoft.com/office/powerpoint/2010/main" val="4104189311"/>
      </p:ext>
    </p:extLst>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 id="2147483890" r:id="rId12"/>
    <p:sldLayoutId id="2147483891" r:id="rId13"/>
    <p:sldLayoutId id="2147483892" r:id="rId14"/>
    <p:sldLayoutId id="2147483893" r:id="rId15"/>
    <p:sldLayoutId id="2147483894" r:id="rId16"/>
    <p:sldLayoutId id="2147483895" r:id="rId17"/>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629441"/>
            <a:ext cx="8662800" cy="874413"/>
          </a:xfrm>
        </p:spPr>
        <p:txBody>
          <a:bodyPr>
            <a:normAutofit/>
          </a:bodyPr>
          <a:lstStyle/>
          <a:p>
            <a:pPr marL="182880" indent="0" algn="l">
              <a:buNone/>
            </a:pPr>
            <a:r>
              <a:rPr lang="sr-Cyrl-RS" sz="4800" dirty="0">
                <a:latin typeface="Cambria Math" panose="02040503050406030204" pitchFamily="18" charset="0"/>
                <a:ea typeface="Cambria Math" panose="02040503050406030204" pitchFamily="18" charset="0"/>
                <a:cs typeface="Arial" pitchFamily="34" charset="0"/>
              </a:rPr>
              <a:t>               </a:t>
            </a:r>
            <a:r>
              <a:rPr lang="sr-Cyrl-RS" sz="4800" b="1" dirty="0">
                <a:solidFill>
                  <a:schemeClr val="tx1"/>
                </a:solidFill>
                <a:latin typeface="Cambria Math" pitchFamily="18" charset="0"/>
                <a:ea typeface="Cambria Math" pitchFamily="18" charset="0"/>
                <a:cs typeface="Arial" pitchFamily="34" charset="0"/>
              </a:rPr>
              <a:t>ГРАД БОР</a:t>
            </a:r>
            <a:endParaRPr lang="en-US" sz="4800" b="1" dirty="0">
              <a:solidFill>
                <a:schemeClr val="tx1"/>
              </a:solidFill>
              <a:latin typeface="Cambria Math" pitchFamily="18" charset="0"/>
              <a:ea typeface="Cambria Math" pitchFamily="18" charset="0"/>
              <a:cs typeface="Arial" pitchFamily="34" charset="0"/>
            </a:endParaRPr>
          </a:p>
        </p:txBody>
      </p:sp>
      <p:sp>
        <p:nvSpPr>
          <p:cNvPr id="3" name="Subtitle 2"/>
          <p:cNvSpPr>
            <a:spLocks noGrp="1"/>
          </p:cNvSpPr>
          <p:nvPr>
            <p:ph type="subTitle" idx="1"/>
          </p:nvPr>
        </p:nvSpPr>
        <p:spPr>
          <a:xfrm>
            <a:off x="611560" y="2838112"/>
            <a:ext cx="7128792" cy="2520280"/>
          </a:xfrm>
        </p:spPr>
        <p:txBody>
          <a:bodyPr>
            <a:noAutofit/>
          </a:bodyPr>
          <a:lstStyle/>
          <a:p>
            <a:pPr algn="ctr"/>
            <a:r>
              <a:rPr lang="sr-Cyrl-RS" sz="2800" b="1" i="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ВОДИЧ КРОЗ ОДЛУКУ  О ИЗМЕНАМА И ДОПУНАМА ОДЛУКЕ О БУЏЕТУ ЗА 202</a:t>
            </a:r>
            <a:r>
              <a:rPr lang="en-US" sz="2800" b="1" i="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1</a:t>
            </a:r>
            <a:r>
              <a:rPr lang="sr-Cyrl-RS" sz="2800" b="1" i="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 СА ПРОЈЕКЦИЈАМА ЗА 202</a:t>
            </a:r>
            <a:r>
              <a:rPr lang="en-US" sz="2800" b="1" i="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2</a:t>
            </a:r>
            <a:r>
              <a:rPr lang="sr-Cyrl-RS" sz="2800" b="1" i="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 И 202</a:t>
            </a:r>
            <a:r>
              <a:rPr lang="en-US" sz="2800" b="1" i="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3</a:t>
            </a:r>
            <a:r>
              <a:rPr lang="sr-Cyrl-RS" sz="2800" b="1" i="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 ГОДИНУ</a:t>
            </a:r>
            <a:endParaRPr lang="en-US" sz="2800" b="1" i="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23968"/>
            <a:ext cx="1807862" cy="1264239"/>
          </a:xfrm>
          <a:prstGeom prst="rect">
            <a:avLst/>
          </a:prstGeom>
        </p:spPr>
      </p:pic>
    </p:spTree>
    <p:extLst>
      <p:ext uri="{BB962C8B-B14F-4D97-AF65-F5344CB8AC3E}">
        <p14:creationId xmlns:p14="http://schemas.microsoft.com/office/powerpoint/2010/main" val="2642155704"/>
      </p:ext>
    </p:extLst>
  </p:cSld>
  <p:clrMapOvr>
    <a:masterClrMapping/>
  </p:clrMapOvr>
  <p:extLst>
    <p:ext uri="{E180D4A7-C9FB-4DFB-919C-405C955672EB}">
      <p14:showEvtLst xmlns:p14="http://schemas.microsoft.com/office/powerpoint/2010/main">
        <p14:playEvt time="0" objId="11"/>
        <p14:stopEvt time="6233" objId="11"/>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DE529B-766F-4481-821E-386F21BF3AC4}"/>
              </a:ext>
            </a:extLst>
          </p:cNvPr>
          <p:cNvSpPr>
            <a:spLocks noGrp="1"/>
          </p:cNvSpPr>
          <p:nvPr>
            <p:ph idx="1"/>
          </p:nvPr>
        </p:nvSpPr>
        <p:spPr>
          <a:xfrm>
            <a:off x="-36512" y="0"/>
            <a:ext cx="9180512" cy="6858000"/>
          </a:xfrm>
          <a:solidFill>
            <a:schemeClr val="accent3">
              <a:lumMod val="40000"/>
              <a:lumOff val="60000"/>
            </a:schemeClr>
          </a:solidFill>
        </p:spPr>
        <p:style>
          <a:lnRef idx="1">
            <a:schemeClr val="accent5"/>
          </a:lnRef>
          <a:fillRef idx="2">
            <a:schemeClr val="accent5"/>
          </a:fillRef>
          <a:effectRef idx="1">
            <a:schemeClr val="accent5"/>
          </a:effectRef>
          <a:fontRef idx="minor">
            <a:schemeClr val="dk1"/>
          </a:fontRef>
        </p:style>
        <p:txBody>
          <a:bodyPr>
            <a:normAutofit/>
          </a:bodyPr>
          <a:lstStyle/>
          <a:p>
            <a:pPr marL="0" indent="0" algn="just">
              <a:buNone/>
            </a:pPr>
            <a:endParaRPr lang="en-US" sz="2800" b="1" dirty="0">
              <a:solidFill>
                <a:schemeClr val="tx1"/>
              </a:solidFill>
              <a:latin typeface="Cambria Math" panose="02040503050406030204" pitchFamily="18" charset="0"/>
              <a:ea typeface="Cambria Math" panose="02040503050406030204" pitchFamily="18" charset="0"/>
              <a:cs typeface="Arial" pitchFamily="34" charset="0"/>
            </a:endParaRPr>
          </a:p>
          <a:p>
            <a:pPr marL="0" indent="0" algn="just">
              <a:buNone/>
            </a:pPr>
            <a:r>
              <a:rPr lang="sr-Cyrl-R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Укупни планирани јавни приходи и примања града </a:t>
            </a:r>
            <a:r>
              <a:rPr lang="sr-Cyrl-R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Calibri" panose="020F0502020204030204" pitchFamily="34" charset="0"/>
              </a:rPr>
              <a:t>Бора</a:t>
            </a:r>
            <a:r>
              <a:rPr lang="sr-Cyrl-R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 за 202</a:t>
            </a:r>
            <a:r>
              <a:rPr lang="en-U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1</a:t>
            </a:r>
            <a:r>
              <a:rPr lang="sr-Cyrl-R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 годину износе</a:t>
            </a:r>
          </a:p>
          <a:p>
            <a:pPr algn="just"/>
            <a:endParaRPr lang="sr-Cyrl-RS" sz="1400" dirty="0">
              <a:solidFill>
                <a:schemeClr val="tx1"/>
              </a:solidFill>
              <a:latin typeface="Cambria Math" panose="02040503050406030204" pitchFamily="18" charset="0"/>
              <a:ea typeface="Cambria Math" panose="02040503050406030204" pitchFamily="18" charset="0"/>
            </a:endParaRPr>
          </a:p>
          <a:p>
            <a:pPr algn="just"/>
            <a:endParaRPr lang="en-GB" sz="1600" dirty="0">
              <a:solidFill>
                <a:schemeClr val="tx1"/>
              </a:solidFill>
              <a:latin typeface="Cambria Math" panose="02040503050406030204" pitchFamily="18" charset="0"/>
              <a:ea typeface="Cambria Math" panose="02040503050406030204" pitchFamily="18" charset="0"/>
            </a:endParaRPr>
          </a:p>
          <a:p>
            <a:pPr algn="just"/>
            <a:endParaRPr lang="en-GB" sz="1600" dirty="0">
              <a:solidFill>
                <a:schemeClr val="tx1"/>
              </a:solidFill>
              <a:latin typeface="Cambria Math" panose="02040503050406030204" pitchFamily="18" charset="0"/>
              <a:ea typeface="Cambria Math" panose="02040503050406030204" pitchFamily="18" charset="0"/>
            </a:endParaRPr>
          </a:p>
          <a:p>
            <a:pPr algn="just"/>
            <a:endParaRPr lang="en-GB" sz="1600" dirty="0">
              <a:solidFill>
                <a:schemeClr val="tx1"/>
              </a:solidFill>
              <a:latin typeface="Cambria Math" panose="02040503050406030204" pitchFamily="18" charset="0"/>
              <a:ea typeface="Cambria Math" panose="02040503050406030204" pitchFamily="18" charset="0"/>
            </a:endParaRPr>
          </a:p>
          <a:p>
            <a:pPr algn="just"/>
            <a:endParaRPr lang="sr-Cyrl-RS" sz="1600" dirty="0">
              <a:solidFill>
                <a:schemeClr val="tx1"/>
              </a:solidFill>
              <a:latin typeface="Cambria Math" panose="02040503050406030204" pitchFamily="18" charset="0"/>
              <a:ea typeface="Cambria Math" panose="02040503050406030204" pitchFamily="18" charset="0"/>
            </a:endParaRPr>
          </a:p>
          <a:p>
            <a:pPr algn="just"/>
            <a:endParaRPr lang="en-GB" sz="1600" dirty="0">
              <a:solidFill>
                <a:schemeClr val="tx1"/>
              </a:solidFill>
              <a:latin typeface="Cambria Math" panose="02040503050406030204" pitchFamily="18" charset="0"/>
              <a:ea typeface="Cambria Math" panose="02040503050406030204" pitchFamily="18" charset="0"/>
            </a:endParaRPr>
          </a:p>
          <a:p>
            <a:pPr algn="just"/>
            <a:endParaRPr lang="en-GB" sz="1600" dirty="0">
              <a:solidFill>
                <a:schemeClr val="tx1"/>
              </a:solidFill>
              <a:latin typeface="Cambria Math" panose="02040503050406030204" pitchFamily="18" charset="0"/>
              <a:ea typeface="Cambria Math" panose="02040503050406030204" pitchFamily="18" charset="0"/>
            </a:endParaRPr>
          </a:p>
          <a:p>
            <a:pPr marL="0" indent="0" algn="just">
              <a:buNone/>
            </a:pPr>
            <a:endParaRPr lang="sr-Cyrl-RS" sz="2400" b="1" dirty="0">
              <a:solidFill>
                <a:schemeClr val="tx1"/>
              </a:solidFill>
              <a:latin typeface="Cambria Math" panose="02040503050406030204" pitchFamily="18" charset="0"/>
              <a:ea typeface="Cambria Math" panose="02040503050406030204" pitchFamily="18" charset="0"/>
              <a:cs typeface="Arial" pitchFamily="34" charset="0"/>
            </a:endParaRPr>
          </a:p>
          <a:p>
            <a:pPr marL="0" indent="0" algn="just">
              <a:buNone/>
            </a:pPr>
            <a:r>
              <a:rPr lang="sr-Cyrl-R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Одлуком о буџету града Бора за 202</a:t>
            </a:r>
            <a:r>
              <a:rPr lang="en-U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1</a:t>
            </a:r>
            <a:r>
              <a:rPr lang="sr-Cyrl-R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 годину планирана су средства из буџета града Бора у износу од</a:t>
            </a:r>
            <a:r>
              <a:rPr lang="en-GB"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 </a:t>
            </a:r>
            <a:r>
              <a:rPr lang="sr-Cyrl-R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2.</a:t>
            </a:r>
            <a:r>
              <a:rPr lang="en-U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465</a:t>
            </a:r>
            <a:r>
              <a:rPr lang="sr-Cyrl-R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a:t>
            </a:r>
            <a:r>
              <a:rPr lang="en-U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931</a:t>
            </a:r>
            <a:r>
              <a:rPr lang="sr-Cyrl-R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a:t>
            </a:r>
            <a:r>
              <a:rPr lang="en-U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395</a:t>
            </a:r>
            <a:r>
              <a:rPr lang="sr-Cyrl-R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 динара</a:t>
            </a:r>
            <a:r>
              <a:rPr lang="sr-Latn-R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 </a:t>
            </a:r>
            <a:r>
              <a:rPr lang="sr-Cyrl-R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пренета средства из ранијих година у износу од </a:t>
            </a:r>
            <a:r>
              <a:rPr lang="en-U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108</a:t>
            </a:r>
            <a:r>
              <a:rPr lang="sr-Cyrl-R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a:t>
            </a:r>
            <a:r>
              <a:rPr lang="en-U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614.939 </a:t>
            </a:r>
            <a:r>
              <a:rPr lang="sr-Cyrl-R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динара и средства из осталих извора </a:t>
            </a:r>
            <a:r>
              <a:rPr lang="en-U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1</a:t>
            </a:r>
            <a:r>
              <a:rPr lang="sr-Cyrl-R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92</a:t>
            </a:r>
            <a:r>
              <a:rPr lang="en-U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.928.981  </a:t>
            </a:r>
            <a:r>
              <a:rPr lang="sr-Cyrl-R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динара. </a:t>
            </a:r>
          </a:p>
        </p:txBody>
      </p:sp>
      <p:sp>
        <p:nvSpPr>
          <p:cNvPr id="4" name="Slide Number Placeholder 3">
            <a:extLst>
              <a:ext uri="{FF2B5EF4-FFF2-40B4-BE49-F238E27FC236}">
                <a16:creationId xmlns:a16="http://schemas.microsoft.com/office/drawing/2014/main" id="{186E5D0E-B6F3-4167-8B33-0D307B0B28BD}"/>
              </a:ext>
            </a:extLst>
          </p:cNvPr>
          <p:cNvSpPr>
            <a:spLocks noGrp="1"/>
          </p:cNvSpPr>
          <p:nvPr>
            <p:ph type="sldNum" sz="quarter" idx="12"/>
          </p:nvPr>
        </p:nvSpPr>
        <p:spPr/>
        <p:txBody>
          <a:bodyPr/>
          <a:lstStyle/>
          <a:p>
            <a:fld id="{B6F15528-21DE-4FAA-801E-634DDDAF4B2B}" type="slidenum">
              <a:rPr lang="en-US" smtClean="0"/>
              <a:pPr/>
              <a:t>10</a:t>
            </a:fld>
            <a:endParaRPr lang="en-US"/>
          </a:p>
        </p:txBody>
      </p:sp>
      <p:sp>
        <p:nvSpPr>
          <p:cNvPr id="7" name="Equals 6">
            <a:extLst>
              <a:ext uri="{FF2B5EF4-FFF2-40B4-BE49-F238E27FC236}">
                <a16:creationId xmlns:a16="http://schemas.microsoft.com/office/drawing/2014/main" id="{CDB27E42-2A8D-4DD4-9160-578F8DDA6D84}"/>
              </a:ext>
            </a:extLst>
          </p:cNvPr>
          <p:cNvSpPr/>
          <p:nvPr/>
        </p:nvSpPr>
        <p:spPr>
          <a:xfrm>
            <a:off x="2089907" y="2276872"/>
            <a:ext cx="1047312" cy="978607"/>
          </a:xfrm>
          <a:prstGeom prst="mathEqual">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solidFill>
                <a:schemeClr val="tx1"/>
              </a:solidFill>
            </a:endParaRPr>
          </a:p>
        </p:txBody>
      </p:sp>
      <p:sp>
        <p:nvSpPr>
          <p:cNvPr id="14" name="TextBox 13">
            <a:extLst>
              <a:ext uri="{FF2B5EF4-FFF2-40B4-BE49-F238E27FC236}">
                <a16:creationId xmlns:a16="http://schemas.microsoft.com/office/drawing/2014/main" id="{9F752DEC-C823-4E33-9B74-2DB6D4AFC9BB}"/>
              </a:ext>
            </a:extLst>
          </p:cNvPr>
          <p:cNvSpPr txBox="1"/>
          <p:nvPr/>
        </p:nvSpPr>
        <p:spPr>
          <a:xfrm>
            <a:off x="3070868" y="2482073"/>
            <a:ext cx="6102986" cy="1077218"/>
          </a:xfrm>
          <a:prstGeom prst="rect">
            <a:avLst/>
          </a:prstGeom>
          <a:noFill/>
        </p:spPr>
        <p:txBody>
          <a:bodyPr wrap="square" rtlCol="0">
            <a:spAutoFit/>
          </a:bodyPr>
          <a:lstStyle/>
          <a:p>
            <a:r>
              <a:rPr lang="sr-Cyrl-RS" sz="3200" b="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2.</a:t>
            </a:r>
            <a:r>
              <a:rPr lang="en-US" sz="3200" b="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672</a:t>
            </a:r>
            <a:r>
              <a:rPr lang="sr-Cyrl-RS" sz="3200" b="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a:t>
            </a:r>
            <a:r>
              <a:rPr lang="en-US" sz="3200" b="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323</a:t>
            </a:r>
            <a:r>
              <a:rPr lang="sr-Cyrl-RS" sz="3200" b="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a:t>
            </a:r>
            <a:r>
              <a:rPr lang="en-US" sz="3200" b="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097</a:t>
            </a:r>
            <a:r>
              <a:rPr lang="en-GB" sz="3200" b="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 </a:t>
            </a:r>
            <a:r>
              <a:rPr lang="sr-Cyrl-RS" sz="3200" b="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милијарди динара</a:t>
            </a:r>
          </a:p>
          <a:p>
            <a:endParaRPr lang="en-US" sz="3200" b="1" dirty="0">
              <a:latin typeface="Cambria Math" panose="02040503050406030204" pitchFamily="18" charset="0"/>
              <a:ea typeface="Cambria Math" panose="02040503050406030204"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12" y="1628800"/>
            <a:ext cx="1955288" cy="1955288"/>
          </a:xfrm>
          <a:prstGeom prst="rect">
            <a:avLst/>
          </a:prstGeom>
        </p:spPr>
      </p:pic>
    </p:spTree>
    <p:extLst>
      <p:ext uri="{BB962C8B-B14F-4D97-AF65-F5344CB8AC3E}">
        <p14:creationId xmlns:p14="http://schemas.microsoft.com/office/powerpoint/2010/main" val="1704473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2E1601-56E7-4D38-AB2C-2FE9D49C3E15}"/>
              </a:ext>
            </a:extLst>
          </p:cNvPr>
          <p:cNvSpPr>
            <a:spLocks noGrp="1"/>
          </p:cNvSpPr>
          <p:nvPr>
            <p:ph idx="1"/>
          </p:nvPr>
        </p:nvSpPr>
        <p:spPr>
          <a:xfrm>
            <a:off x="609599" y="980728"/>
            <a:ext cx="6347714" cy="5060635"/>
          </a:xfrm>
        </p:spPr>
        <p:txBody>
          <a:bodyPr>
            <a:normAutofit/>
          </a:bodyPr>
          <a:lstStyle/>
          <a:p>
            <a:pPr marL="0" marR="0" indent="457200" algn="just">
              <a:lnSpc>
                <a:spcPct val="150000"/>
              </a:lnSpc>
              <a:spcBef>
                <a:spcPts val="0"/>
              </a:spcBef>
              <a:spcAft>
                <a:spcPts val="0"/>
              </a:spcAft>
            </a:pPr>
            <a:r>
              <a:rPr lang="en-US" sz="18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Буџет</a:t>
            </a:r>
            <a:r>
              <a:rPr lang="en-US"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града</a:t>
            </a:r>
            <a:r>
              <a:rPr lang="en-US"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Бора</a:t>
            </a:r>
            <a:r>
              <a:rPr lang="en-US"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за</a:t>
            </a:r>
            <a:r>
              <a:rPr lang="en-US"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202</a:t>
            </a:r>
            <a:r>
              <a:rPr lang="sr-Cyrl-RS"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1</a:t>
            </a:r>
            <a:r>
              <a:rPr lang="en-US"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sr-Cyrl-RS"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г</a:t>
            </a:r>
            <a:r>
              <a:rPr lang="en-US" sz="18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одину</a:t>
            </a:r>
            <a:r>
              <a:rPr lang="sr-Cyrl-RS"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по првом ребалансу се</a:t>
            </a:r>
            <a:r>
              <a:rPr lang="en-US"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састоји</a:t>
            </a:r>
            <a:r>
              <a:rPr lang="en-US"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од</a:t>
            </a:r>
            <a:r>
              <a:rPr lang="en-US"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t>
            </a:r>
            <a:endParaRPr lang="en-US" sz="18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50000"/>
              </a:lnSpc>
              <a:spcBef>
                <a:spcPts val="0"/>
              </a:spcBef>
              <a:spcAft>
                <a:spcPts val="0"/>
              </a:spcAft>
            </a:pPr>
            <a:r>
              <a:rPr lang="sr-Cyrl-R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sr-Cyrl-R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П</a:t>
            </a:r>
            <a:r>
              <a:rPr lang="en-US" sz="18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риход</a:t>
            </a:r>
            <a:r>
              <a:rPr lang="sr-Cyrl-R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а</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и </a:t>
            </a:r>
            <a:r>
              <a:rPr lang="en-US" sz="18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примања</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од</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продаје</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нефинансијске</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имовине</a:t>
            </a:r>
            <a:r>
              <a:rPr lang="sr-Cyrl-R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у износу од  2.563.708.158,00 динара </a:t>
            </a:r>
            <a:endParaRPr lang="en-US" sz="18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sr-Cyrl-R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2.</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sr-Cyrl-R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Р</a:t>
            </a:r>
            <a:r>
              <a:rPr lang="en-US" sz="18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асход</a:t>
            </a:r>
            <a:r>
              <a:rPr lang="sr-Cyrl-R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а</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и </a:t>
            </a:r>
            <a:r>
              <a:rPr lang="en-US" sz="18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изда</a:t>
            </a:r>
            <a:r>
              <a:rPr lang="sr-Cyrl-R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така</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за</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набавку</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нефинансијске</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имовине</a:t>
            </a:r>
            <a:r>
              <a:rPr lang="sr-Cyrl-R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у износу од    2.659.364.900,00</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динара</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8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sr-Cyrl-R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3.</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Изда</a:t>
            </a:r>
            <a:r>
              <a:rPr lang="sr-Cyrl-R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така</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за</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набавку</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финансијске</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имовине</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sr-Cyrl-R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у износу од   12.958.197,00 динара</a:t>
            </a:r>
            <a:endParaRPr lang="en-US" sz="18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sr-Cyrl-R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4. Буџетског дефицита у износу од   95.656.742,00  </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en-US" sz="18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динара</a:t>
            </a:r>
            <a:r>
              <a:rPr lang="en-U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8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indent="457200" algn="just">
              <a:lnSpc>
                <a:spcPct val="150000"/>
              </a:lnSpc>
              <a:spcBef>
                <a:spcPts val="0"/>
              </a:spcBef>
              <a:spcAft>
                <a:spcPts val="0"/>
              </a:spcAft>
            </a:pPr>
            <a:r>
              <a:rPr lang="sr-Cyrl-RS" sz="18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Буџетски дефицит финансираће се из пренетих неутрошених средстава из претходних година. </a:t>
            </a:r>
            <a:endParaRPr lang="en-US" sz="18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F3F025D0-94B3-4F2D-AB02-560F7342E41D}"/>
              </a:ext>
            </a:extLst>
          </p:cNvPr>
          <p:cNvSpPr>
            <a:spLocks noGrp="1"/>
          </p:cNvSpPr>
          <p:nvPr>
            <p:ph type="sldNum" sz="quarter" idx="12"/>
          </p:nvPr>
        </p:nvSpPr>
        <p:spPr/>
        <p:txBody>
          <a:bodyPr/>
          <a:lstStyle/>
          <a:p>
            <a:fld id="{75FB0A07-249F-4345-993B-6AB4700608B8}" type="slidenum">
              <a:rPr lang="en-US" smtClean="0"/>
              <a:pPr/>
              <a:t>11</a:t>
            </a:fld>
            <a:endParaRPr lang="en-US"/>
          </a:p>
        </p:txBody>
      </p:sp>
    </p:spTree>
    <p:extLst>
      <p:ext uri="{BB962C8B-B14F-4D97-AF65-F5344CB8AC3E}">
        <p14:creationId xmlns:p14="http://schemas.microsoft.com/office/powerpoint/2010/main" val="137958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D4D99-FD32-4196-8193-81E61A338576}"/>
              </a:ext>
            </a:extLst>
          </p:cNvPr>
          <p:cNvSpPr>
            <a:spLocks noGrp="1"/>
          </p:cNvSpPr>
          <p:nvPr>
            <p:ph type="title"/>
          </p:nvPr>
        </p:nvSpPr>
        <p:spPr>
          <a:xfrm>
            <a:off x="609599" y="609600"/>
            <a:ext cx="6347713" cy="457200"/>
          </a:xfrm>
        </p:spPr>
        <p:txBody>
          <a:bodyPr>
            <a:normAutofit fontScale="90000"/>
          </a:bodyPr>
          <a:lstStyle/>
          <a:p>
            <a:r>
              <a:rPr lang="sr-Cyrl-RS" sz="1600" dirty="0">
                <a:solidFill>
                  <a:schemeClr val="tx1"/>
                </a:solidFill>
              </a:rPr>
              <a:t>Упоредни преглед између опредељених износа по Програмима између Одлуке о буџету за 2021. године и износа по 1. ребалансу 2021. године</a:t>
            </a:r>
            <a:endParaRPr lang="en-US" sz="1600" dirty="0">
              <a:solidFill>
                <a:schemeClr val="tx1"/>
              </a:solidFill>
            </a:endParaRPr>
          </a:p>
        </p:txBody>
      </p:sp>
      <p:graphicFrame>
        <p:nvGraphicFramePr>
          <p:cNvPr id="5" name="Content Placeholder 4">
            <a:extLst>
              <a:ext uri="{FF2B5EF4-FFF2-40B4-BE49-F238E27FC236}">
                <a16:creationId xmlns:a16="http://schemas.microsoft.com/office/drawing/2014/main" id="{18F6C5A0-42F1-440F-B7C7-409E71B35E22}"/>
              </a:ext>
            </a:extLst>
          </p:cNvPr>
          <p:cNvGraphicFramePr>
            <a:graphicFrameLocks noGrp="1"/>
          </p:cNvGraphicFramePr>
          <p:nvPr>
            <p:ph idx="1"/>
            <p:extLst>
              <p:ext uri="{D42A27DB-BD31-4B8C-83A1-F6EECF244321}">
                <p14:modId xmlns:p14="http://schemas.microsoft.com/office/powerpoint/2010/main" val="1265153582"/>
              </p:ext>
            </p:extLst>
          </p:nvPr>
        </p:nvGraphicFramePr>
        <p:xfrm>
          <a:off x="471088" y="1340768"/>
          <a:ext cx="6624734" cy="4785104"/>
        </p:xfrm>
        <a:graphic>
          <a:graphicData uri="http://schemas.openxmlformats.org/drawingml/2006/table">
            <a:tbl>
              <a:tblPr firstRow="1" firstCol="1" bandRow="1">
                <a:tableStyleId>{5C22544A-7EE6-4342-B048-85BDC9FD1C3A}</a:tableStyleId>
              </a:tblPr>
              <a:tblGrid>
                <a:gridCol w="2925573">
                  <a:extLst>
                    <a:ext uri="{9D8B030D-6E8A-4147-A177-3AD203B41FA5}">
                      <a16:colId xmlns:a16="http://schemas.microsoft.com/office/drawing/2014/main" val="524395686"/>
                    </a:ext>
                  </a:extLst>
                </a:gridCol>
                <a:gridCol w="1250890">
                  <a:extLst>
                    <a:ext uri="{9D8B030D-6E8A-4147-A177-3AD203B41FA5}">
                      <a16:colId xmlns:a16="http://schemas.microsoft.com/office/drawing/2014/main" val="1137089532"/>
                    </a:ext>
                  </a:extLst>
                </a:gridCol>
                <a:gridCol w="1152128">
                  <a:extLst>
                    <a:ext uri="{9D8B030D-6E8A-4147-A177-3AD203B41FA5}">
                      <a16:colId xmlns:a16="http://schemas.microsoft.com/office/drawing/2014/main" val="4087928124"/>
                    </a:ext>
                  </a:extLst>
                </a:gridCol>
                <a:gridCol w="1296143">
                  <a:extLst>
                    <a:ext uri="{9D8B030D-6E8A-4147-A177-3AD203B41FA5}">
                      <a16:colId xmlns:a16="http://schemas.microsoft.com/office/drawing/2014/main" val="1484850404"/>
                    </a:ext>
                  </a:extLst>
                </a:gridCol>
              </a:tblGrid>
              <a:tr h="517063">
                <a:tc>
                  <a:txBody>
                    <a:bodyPr/>
                    <a:lstStyle/>
                    <a:p>
                      <a:pPr marL="0" marR="0" algn="ctr">
                        <a:lnSpc>
                          <a:spcPct val="107000"/>
                        </a:lnSpc>
                        <a:spcBef>
                          <a:spcPts val="0"/>
                        </a:spcBef>
                        <a:spcAft>
                          <a:spcPts val="0"/>
                        </a:spcAft>
                      </a:pPr>
                      <a:r>
                        <a:rPr lang="en-US" sz="1000" dirty="0" err="1">
                          <a:solidFill>
                            <a:schemeClr val="tx1"/>
                          </a:solidFill>
                          <a:effectLst/>
                        </a:rPr>
                        <a:t>Назив</a:t>
                      </a:r>
                      <a:r>
                        <a:rPr lang="en-US" sz="1000" dirty="0">
                          <a:solidFill>
                            <a:schemeClr val="tx1"/>
                          </a:solidFill>
                          <a:effectLst/>
                        </a:rPr>
                        <a:t> </a:t>
                      </a:r>
                      <a:r>
                        <a:rPr lang="en-US" sz="1000" dirty="0" err="1">
                          <a:solidFill>
                            <a:schemeClr val="tx1"/>
                          </a:solidFill>
                          <a:effectLst/>
                        </a:rPr>
                        <a:t>програма</a:t>
                      </a:r>
                      <a:endParaRPr lang="en-US" sz="1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ctr">
                        <a:lnSpc>
                          <a:spcPct val="107000"/>
                        </a:lnSpc>
                        <a:spcBef>
                          <a:spcPts val="0"/>
                        </a:spcBef>
                        <a:spcAft>
                          <a:spcPts val="0"/>
                        </a:spcAft>
                      </a:pPr>
                      <a:r>
                        <a:rPr lang="en-US" sz="1000" dirty="0" err="1">
                          <a:solidFill>
                            <a:schemeClr val="tx1"/>
                          </a:solidFill>
                          <a:effectLst/>
                        </a:rPr>
                        <a:t>Износ</a:t>
                      </a:r>
                      <a:r>
                        <a:rPr lang="en-US" sz="1000" dirty="0">
                          <a:solidFill>
                            <a:schemeClr val="tx1"/>
                          </a:solidFill>
                          <a:effectLst/>
                        </a:rPr>
                        <a:t> </a:t>
                      </a:r>
                      <a:r>
                        <a:rPr lang="en-US" sz="1000" dirty="0" err="1">
                          <a:solidFill>
                            <a:schemeClr val="tx1"/>
                          </a:solidFill>
                          <a:effectLst/>
                        </a:rPr>
                        <a:t>по</a:t>
                      </a:r>
                      <a:r>
                        <a:rPr lang="en-US" sz="1000" dirty="0">
                          <a:solidFill>
                            <a:schemeClr val="tx1"/>
                          </a:solidFill>
                          <a:effectLst/>
                        </a:rPr>
                        <a:t> </a:t>
                      </a:r>
                      <a:r>
                        <a:rPr lang="en-US" sz="1000" dirty="0" err="1">
                          <a:solidFill>
                            <a:schemeClr val="tx1"/>
                          </a:solidFill>
                          <a:effectLst/>
                        </a:rPr>
                        <a:t>Одлуци</a:t>
                      </a:r>
                      <a:r>
                        <a:rPr lang="en-US" sz="1000" dirty="0">
                          <a:solidFill>
                            <a:schemeClr val="tx1"/>
                          </a:solidFill>
                          <a:effectLst/>
                        </a:rPr>
                        <a:t> 2021. </a:t>
                      </a:r>
                      <a:r>
                        <a:rPr lang="en-US" sz="1000" dirty="0" err="1">
                          <a:solidFill>
                            <a:schemeClr val="tx1"/>
                          </a:solidFill>
                          <a:effectLst/>
                        </a:rPr>
                        <a:t>године</a:t>
                      </a:r>
                      <a:endParaRPr lang="en-US" sz="1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ctr">
                        <a:lnSpc>
                          <a:spcPct val="107000"/>
                        </a:lnSpc>
                        <a:spcBef>
                          <a:spcPts val="0"/>
                        </a:spcBef>
                        <a:spcAft>
                          <a:spcPts val="0"/>
                        </a:spcAft>
                      </a:pPr>
                      <a:r>
                        <a:rPr lang="en-US" sz="1000" dirty="0" err="1">
                          <a:solidFill>
                            <a:schemeClr val="tx1"/>
                          </a:solidFill>
                          <a:effectLst/>
                        </a:rPr>
                        <a:t>Износ</a:t>
                      </a:r>
                      <a:r>
                        <a:rPr lang="en-US" sz="1000" dirty="0">
                          <a:solidFill>
                            <a:schemeClr val="tx1"/>
                          </a:solidFill>
                          <a:effectLst/>
                        </a:rPr>
                        <a:t> </a:t>
                      </a:r>
                      <a:r>
                        <a:rPr lang="en-US" sz="1000" dirty="0" err="1">
                          <a:solidFill>
                            <a:schemeClr val="tx1"/>
                          </a:solidFill>
                          <a:effectLst/>
                        </a:rPr>
                        <a:t>по</a:t>
                      </a:r>
                      <a:r>
                        <a:rPr lang="en-US" sz="1000" dirty="0">
                          <a:solidFill>
                            <a:schemeClr val="tx1"/>
                          </a:solidFill>
                          <a:effectLst/>
                        </a:rPr>
                        <a:t> 1. </a:t>
                      </a:r>
                      <a:r>
                        <a:rPr lang="en-US" sz="1000" dirty="0" err="1">
                          <a:solidFill>
                            <a:schemeClr val="tx1"/>
                          </a:solidFill>
                          <a:effectLst/>
                        </a:rPr>
                        <a:t>ребалансу</a:t>
                      </a:r>
                      <a:r>
                        <a:rPr lang="en-US" sz="1000" dirty="0">
                          <a:solidFill>
                            <a:schemeClr val="tx1"/>
                          </a:solidFill>
                          <a:effectLst/>
                        </a:rPr>
                        <a:t> 2021. </a:t>
                      </a:r>
                      <a:r>
                        <a:rPr lang="en-US" sz="1000" dirty="0" err="1">
                          <a:solidFill>
                            <a:schemeClr val="tx1"/>
                          </a:solidFill>
                          <a:effectLst/>
                        </a:rPr>
                        <a:t>године</a:t>
                      </a:r>
                      <a:endParaRPr lang="en-US" sz="1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ctr">
                        <a:lnSpc>
                          <a:spcPct val="107000"/>
                        </a:lnSpc>
                        <a:spcBef>
                          <a:spcPts val="0"/>
                        </a:spcBef>
                        <a:spcAft>
                          <a:spcPts val="0"/>
                        </a:spcAft>
                      </a:pPr>
                      <a:r>
                        <a:rPr lang="en-US" sz="1000">
                          <a:solidFill>
                            <a:schemeClr val="tx1"/>
                          </a:solidFill>
                          <a:effectLst/>
                        </a:rPr>
                        <a:t>Разлика по програмима</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extLst>
                  <a:ext uri="{0D108BD9-81ED-4DB2-BD59-A6C34878D82A}">
                    <a16:rowId xmlns:a16="http://schemas.microsoft.com/office/drawing/2014/main" val="3003446435"/>
                  </a:ext>
                </a:extLst>
              </a:tr>
              <a:tr h="308249">
                <a:tc>
                  <a:txBody>
                    <a:bodyPr/>
                    <a:lstStyle/>
                    <a:p>
                      <a:pPr marL="0" marR="0">
                        <a:lnSpc>
                          <a:spcPct val="107000"/>
                        </a:lnSpc>
                        <a:spcBef>
                          <a:spcPts val="0"/>
                        </a:spcBef>
                        <a:spcAft>
                          <a:spcPts val="0"/>
                        </a:spcAft>
                      </a:pPr>
                      <a:r>
                        <a:rPr lang="en-US" sz="1000">
                          <a:solidFill>
                            <a:schemeClr val="tx1"/>
                          </a:solidFill>
                          <a:effectLst/>
                        </a:rPr>
                        <a:t>СТАНОВАЊЕ, УРБАНИЗАМ И ПРОСТОРНО ПЛАНИРАЊЕ</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114,380,911.00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133,840,087.00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dirty="0">
                          <a:solidFill>
                            <a:schemeClr val="tx1"/>
                          </a:solidFill>
                          <a:effectLst/>
                        </a:rPr>
                        <a:t>19,459,176.00</a:t>
                      </a:r>
                      <a:endParaRPr lang="en-US" sz="1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b"/>
                </a:tc>
                <a:extLst>
                  <a:ext uri="{0D108BD9-81ED-4DB2-BD59-A6C34878D82A}">
                    <a16:rowId xmlns:a16="http://schemas.microsoft.com/office/drawing/2014/main" val="1090414772"/>
                  </a:ext>
                </a:extLst>
              </a:tr>
              <a:tr h="208814">
                <a:tc>
                  <a:txBody>
                    <a:bodyPr/>
                    <a:lstStyle/>
                    <a:p>
                      <a:pPr marL="0" marR="0">
                        <a:lnSpc>
                          <a:spcPct val="107000"/>
                        </a:lnSpc>
                        <a:spcBef>
                          <a:spcPts val="0"/>
                        </a:spcBef>
                        <a:spcAft>
                          <a:spcPts val="0"/>
                        </a:spcAft>
                      </a:pPr>
                      <a:r>
                        <a:rPr lang="en-US" sz="1000">
                          <a:solidFill>
                            <a:schemeClr val="tx1"/>
                          </a:solidFill>
                          <a:effectLst/>
                        </a:rPr>
                        <a:t>КОМУНАЛНЕ ДЕЛАТНОСТИ</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266,624,000.00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326,019,642.00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dirty="0">
                          <a:solidFill>
                            <a:schemeClr val="tx1"/>
                          </a:solidFill>
                          <a:effectLst/>
                        </a:rPr>
                        <a:t>59,395,642.00</a:t>
                      </a:r>
                      <a:endParaRPr lang="en-US" sz="1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b"/>
                </a:tc>
                <a:extLst>
                  <a:ext uri="{0D108BD9-81ED-4DB2-BD59-A6C34878D82A}">
                    <a16:rowId xmlns:a16="http://schemas.microsoft.com/office/drawing/2014/main" val="3481708922"/>
                  </a:ext>
                </a:extLst>
              </a:tr>
              <a:tr h="208814">
                <a:tc>
                  <a:txBody>
                    <a:bodyPr/>
                    <a:lstStyle/>
                    <a:p>
                      <a:pPr marL="0" marR="0">
                        <a:lnSpc>
                          <a:spcPct val="107000"/>
                        </a:lnSpc>
                        <a:spcBef>
                          <a:spcPts val="0"/>
                        </a:spcBef>
                        <a:spcAft>
                          <a:spcPts val="0"/>
                        </a:spcAft>
                      </a:pPr>
                      <a:r>
                        <a:rPr lang="en-US" sz="1000">
                          <a:solidFill>
                            <a:schemeClr val="tx1"/>
                          </a:solidFill>
                          <a:effectLst/>
                        </a:rPr>
                        <a:t>ЛОКАЛНИ ЕКОНОМСКИ РАЗВОЈ</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24,392,044.00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27,436,764.00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3,044,720.00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b"/>
                </a:tc>
                <a:extLst>
                  <a:ext uri="{0D108BD9-81ED-4DB2-BD59-A6C34878D82A}">
                    <a16:rowId xmlns:a16="http://schemas.microsoft.com/office/drawing/2014/main" val="288068871"/>
                  </a:ext>
                </a:extLst>
              </a:tr>
              <a:tr h="208814">
                <a:tc>
                  <a:txBody>
                    <a:bodyPr/>
                    <a:lstStyle/>
                    <a:p>
                      <a:pPr marL="0" marR="0">
                        <a:lnSpc>
                          <a:spcPct val="107000"/>
                        </a:lnSpc>
                        <a:spcBef>
                          <a:spcPts val="0"/>
                        </a:spcBef>
                        <a:spcAft>
                          <a:spcPts val="0"/>
                        </a:spcAft>
                      </a:pPr>
                      <a:r>
                        <a:rPr lang="en-US" sz="1000">
                          <a:solidFill>
                            <a:schemeClr val="tx1"/>
                          </a:solidFill>
                          <a:effectLst/>
                        </a:rPr>
                        <a:t>РАЗВОЈ ТУРИЗМА</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47,518,280.00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53,512,623.00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5,994,343.00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b"/>
                </a:tc>
                <a:extLst>
                  <a:ext uri="{0D108BD9-81ED-4DB2-BD59-A6C34878D82A}">
                    <a16:rowId xmlns:a16="http://schemas.microsoft.com/office/drawing/2014/main" val="2719884292"/>
                  </a:ext>
                </a:extLst>
              </a:tr>
              <a:tr h="208814">
                <a:tc>
                  <a:txBody>
                    <a:bodyPr/>
                    <a:lstStyle/>
                    <a:p>
                      <a:pPr marL="0" marR="0">
                        <a:lnSpc>
                          <a:spcPct val="107000"/>
                        </a:lnSpc>
                        <a:spcBef>
                          <a:spcPts val="0"/>
                        </a:spcBef>
                        <a:spcAft>
                          <a:spcPts val="0"/>
                        </a:spcAft>
                      </a:pPr>
                      <a:r>
                        <a:rPr lang="en-US" sz="1000">
                          <a:solidFill>
                            <a:schemeClr val="tx1"/>
                          </a:solidFill>
                          <a:effectLst/>
                        </a:rPr>
                        <a:t>ПОЉОПРИВРЕДА И РУРАЛНИ РАЗВОЈ</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20,000,000.00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20,000,000.00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dirty="0">
                          <a:solidFill>
                            <a:schemeClr val="tx1"/>
                          </a:solidFill>
                          <a:effectLst/>
                        </a:rPr>
                        <a:t>0.00</a:t>
                      </a:r>
                      <a:endParaRPr lang="en-US" sz="1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b"/>
                </a:tc>
                <a:extLst>
                  <a:ext uri="{0D108BD9-81ED-4DB2-BD59-A6C34878D82A}">
                    <a16:rowId xmlns:a16="http://schemas.microsoft.com/office/drawing/2014/main" val="2558761179"/>
                  </a:ext>
                </a:extLst>
              </a:tr>
              <a:tr h="208814">
                <a:tc>
                  <a:txBody>
                    <a:bodyPr/>
                    <a:lstStyle/>
                    <a:p>
                      <a:pPr marL="0" marR="0">
                        <a:lnSpc>
                          <a:spcPct val="107000"/>
                        </a:lnSpc>
                        <a:spcBef>
                          <a:spcPts val="0"/>
                        </a:spcBef>
                        <a:spcAft>
                          <a:spcPts val="0"/>
                        </a:spcAft>
                      </a:pPr>
                      <a:r>
                        <a:rPr lang="en-US" sz="1000">
                          <a:solidFill>
                            <a:schemeClr val="tx1"/>
                          </a:solidFill>
                          <a:effectLst/>
                        </a:rPr>
                        <a:t>ЗАШТИТА ЖИВОТНЕ СРЕДИНЕ</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11,307,600.00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15,718,137.00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4,410,537.00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b"/>
                </a:tc>
                <a:extLst>
                  <a:ext uri="{0D108BD9-81ED-4DB2-BD59-A6C34878D82A}">
                    <a16:rowId xmlns:a16="http://schemas.microsoft.com/office/drawing/2014/main" val="3133773200"/>
                  </a:ext>
                </a:extLst>
              </a:tr>
              <a:tr h="339462">
                <a:tc>
                  <a:txBody>
                    <a:bodyPr/>
                    <a:lstStyle/>
                    <a:p>
                      <a:pPr marL="0" marR="0">
                        <a:lnSpc>
                          <a:spcPct val="107000"/>
                        </a:lnSpc>
                        <a:spcBef>
                          <a:spcPts val="0"/>
                        </a:spcBef>
                        <a:spcAft>
                          <a:spcPts val="0"/>
                        </a:spcAft>
                      </a:pPr>
                      <a:r>
                        <a:rPr lang="en-US" sz="1000">
                          <a:solidFill>
                            <a:schemeClr val="tx1"/>
                          </a:solidFill>
                          <a:effectLst/>
                        </a:rPr>
                        <a:t>ОРГАНИЗАЦИЈА САОБРАЋАЈА И САОБРАЋАЈНА ИНФРАСТРУКТУРА</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375,531,200.00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493,699,052.00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dirty="0">
                          <a:solidFill>
                            <a:schemeClr val="tx1"/>
                          </a:solidFill>
                          <a:effectLst/>
                        </a:rPr>
                        <a:t>118,167,852.00</a:t>
                      </a:r>
                      <a:endParaRPr lang="en-US" sz="1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b"/>
                </a:tc>
                <a:extLst>
                  <a:ext uri="{0D108BD9-81ED-4DB2-BD59-A6C34878D82A}">
                    <a16:rowId xmlns:a16="http://schemas.microsoft.com/office/drawing/2014/main" val="1173482828"/>
                  </a:ext>
                </a:extLst>
              </a:tr>
              <a:tr h="238645">
                <a:tc>
                  <a:txBody>
                    <a:bodyPr/>
                    <a:lstStyle/>
                    <a:p>
                      <a:pPr marL="0" marR="0">
                        <a:lnSpc>
                          <a:spcPct val="107000"/>
                        </a:lnSpc>
                        <a:spcBef>
                          <a:spcPts val="0"/>
                        </a:spcBef>
                        <a:spcAft>
                          <a:spcPts val="0"/>
                        </a:spcAft>
                      </a:pPr>
                      <a:r>
                        <a:rPr lang="en-US" sz="1000">
                          <a:solidFill>
                            <a:schemeClr val="tx1"/>
                          </a:solidFill>
                          <a:effectLst/>
                        </a:rPr>
                        <a:t>ПРЕДШКОЛСКО ОБРАЗОВАЊЕ И ВАСПИТАЊЕ</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249,950,816.00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272,233,550.00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22,282,734.00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b"/>
                </a:tc>
                <a:extLst>
                  <a:ext uri="{0D108BD9-81ED-4DB2-BD59-A6C34878D82A}">
                    <a16:rowId xmlns:a16="http://schemas.microsoft.com/office/drawing/2014/main" val="2077659355"/>
                  </a:ext>
                </a:extLst>
              </a:tr>
              <a:tr h="208814">
                <a:tc>
                  <a:txBody>
                    <a:bodyPr/>
                    <a:lstStyle/>
                    <a:p>
                      <a:pPr marL="0" marR="0">
                        <a:lnSpc>
                          <a:spcPct val="107000"/>
                        </a:lnSpc>
                        <a:spcBef>
                          <a:spcPts val="0"/>
                        </a:spcBef>
                        <a:spcAft>
                          <a:spcPts val="0"/>
                        </a:spcAft>
                      </a:pPr>
                      <a:r>
                        <a:rPr lang="en-US" sz="1000">
                          <a:solidFill>
                            <a:schemeClr val="tx1"/>
                          </a:solidFill>
                          <a:effectLst/>
                        </a:rPr>
                        <a:t>ОСНОВНО ОБРАЗОВАЊЕ И ВАСПИТАЊЕ</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81,439,114.00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96,017,491.00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dirty="0">
                          <a:solidFill>
                            <a:schemeClr val="tx1"/>
                          </a:solidFill>
                          <a:effectLst/>
                        </a:rPr>
                        <a:t>14,578,377.00</a:t>
                      </a:r>
                      <a:endParaRPr lang="en-US" sz="1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b"/>
                </a:tc>
                <a:extLst>
                  <a:ext uri="{0D108BD9-81ED-4DB2-BD59-A6C34878D82A}">
                    <a16:rowId xmlns:a16="http://schemas.microsoft.com/office/drawing/2014/main" val="2808204692"/>
                  </a:ext>
                </a:extLst>
              </a:tr>
              <a:tr h="208814">
                <a:tc>
                  <a:txBody>
                    <a:bodyPr/>
                    <a:lstStyle/>
                    <a:p>
                      <a:pPr marL="0" marR="0">
                        <a:lnSpc>
                          <a:spcPct val="107000"/>
                        </a:lnSpc>
                        <a:spcBef>
                          <a:spcPts val="0"/>
                        </a:spcBef>
                        <a:spcAft>
                          <a:spcPts val="0"/>
                        </a:spcAft>
                      </a:pPr>
                      <a:r>
                        <a:rPr lang="en-US" sz="1000">
                          <a:solidFill>
                            <a:schemeClr val="tx1"/>
                          </a:solidFill>
                          <a:effectLst/>
                        </a:rPr>
                        <a:t>СРЕДЊЕ ОБРАЗОВАЊЕ И ВАСПИТАЊЕ</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40,431,413.00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45,728,819.00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dirty="0">
                          <a:solidFill>
                            <a:schemeClr val="tx1"/>
                          </a:solidFill>
                          <a:effectLst/>
                        </a:rPr>
                        <a:t>5,297,406.00</a:t>
                      </a:r>
                      <a:endParaRPr lang="en-US" sz="1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b"/>
                </a:tc>
                <a:extLst>
                  <a:ext uri="{0D108BD9-81ED-4DB2-BD59-A6C34878D82A}">
                    <a16:rowId xmlns:a16="http://schemas.microsoft.com/office/drawing/2014/main" val="2386618273"/>
                  </a:ext>
                </a:extLst>
              </a:tr>
              <a:tr h="208814">
                <a:tc>
                  <a:txBody>
                    <a:bodyPr/>
                    <a:lstStyle/>
                    <a:p>
                      <a:pPr marL="0" marR="0">
                        <a:lnSpc>
                          <a:spcPct val="107000"/>
                        </a:lnSpc>
                        <a:spcBef>
                          <a:spcPts val="0"/>
                        </a:spcBef>
                        <a:spcAft>
                          <a:spcPts val="0"/>
                        </a:spcAft>
                      </a:pPr>
                      <a:r>
                        <a:rPr lang="en-US" sz="1000">
                          <a:solidFill>
                            <a:schemeClr val="tx1"/>
                          </a:solidFill>
                          <a:effectLst/>
                        </a:rPr>
                        <a:t>СОЦИЈАЛНА И ДЕЧЈА ЗАШТИТА</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116,710,625.00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122,509,939.00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5,799,314.00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b"/>
                </a:tc>
                <a:extLst>
                  <a:ext uri="{0D108BD9-81ED-4DB2-BD59-A6C34878D82A}">
                    <a16:rowId xmlns:a16="http://schemas.microsoft.com/office/drawing/2014/main" val="3120013281"/>
                  </a:ext>
                </a:extLst>
              </a:tr>
              <a:tr h="208814">
                <a:tc>
                  <a:txBody>
                    <a:bodyPr/>
                    <a:lstStyle/>
                    <a:p>
                      <a:pPr marL="0" marR="0">
                        <a:lnSpc>
                          <a:spcPct val="107000"/>
                        </a:lnSpc>
                        <a:spcBef>
                          <a:spcPts val="0"/>
                        </a:spcBef>
                        <a:spcAft>
                          <a:spcPts val="0"/>
                        </a:spcAft>
                      </a:pPr>
                      <a:r>
                        <a:rPr lang="en-US" sz="1000">
                          <a:solidFill>
                            <a:schemeClr val="tx1"/>
                          </a:solidFill>
                          <a:effectLst/>
                        </a:rPr>
                        <a:t>ЗДРАВСТВЕНА ЗАШТИТА</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218,188,795.00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234,198,795.00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dirty="0">
                          <a:solidFill>
                            <a:schemeClr val="tx1"/>
                          </a:solidFill>
                          <a:effectLst/>
                        </a:rPr>
                        <a:t>16,010,000.00</a:t>
                      </a:r>
                      <a:endParaRPr lang="en-US" sz="1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b"/>
                </a:tc>
                <a:extLst>
                  <a:ext uri="{0D108BD9-81ED-4DB2-BD59-A6C34878D82A}">
                    <a16:rowId xmlns:a16="http://schemas.microsoft.com/office/drawing/2014/main" val="3006586258"/>
                  </a:ext>
                </a:extLst>
              </a:tr>
              <a:tr h="208814">
                <a:tc>
                  <a:txBody>
                    <a:bodyPr/>
                    <a:lstStyle/>
                    <a:p>
                      <a:pPr marL="0" marR="0">
                        <a:lnSpc>
                          <a:spcPct val="107000"/>
                        </a:lnSpc>
                        <a:spcBef>
                          <a:spcPts val="0"/>
                        </a:spcBef>
                        <a:spcAft>
                          <a:spcPts val="0"/>
                        </a:spcAft>
                      </a:pPr>
                      <a:r>
                        <a:rPr lang="en-US" sz="1000">
                          <a:solidFill>
                            <a:schemeClr val="tx1"/>
                          </a:solidFill>
                          <a:effectLst/>
                        </a:rPr>
                        <a:t>РАЗВОЈ КУЛТУРЕ И ИНФОРМИСАЊА</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103,415,540.00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116,525,144.00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dirty="0">
                          <a:solidFill>
                            <a:schemeClr val="tx1"/>
                          </a:solidFill>
                          <a:effectLst/>
                        </a:rPr>
                        <a:t>13,109,604.00</a:t>
                      </a:r>
                      <a:endParaRPr lang="en-US" sz="1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b"/>
                </a:tc>
                <a:extLst>
                  <a:ext uri="{0D108BD9-81ED-4DB2-BD59-A6C34878D82A}">
                    <a16:rowId xmlns:a16="http://schemas.microsoft.com/office/drawing/2014/main" val="1269147288"/>
                  </a:ext>
                </a:extLst>
              </a:tr>
              <a:tr h="208814">
                <a:tc>
                  <a:txBody>
                    <a:bodyPr/>
                    <a:lstStyle/>
                    <a:p>
                      <a:pPr marL="0" marR="0">
                        <a:lnSpc>
                          <a:spcPct val="107000"/>
                        </a:lnSpc>
                        <a:spcBef>
                          <a:spcPts val="0"/>
                        </a:spcBef>
                        <a:spcAft>
                          <a:spcPts val="0"/>
                        </a:spcAft>
                      </a:pPr>
                      <a:r>
                        <a:rPr lang="en-US" sz="1000">
                          <a:solidFill>
                            <a:schemeClr val="tx1"/>
                          </a:solidFill>
                          <a:effectLst/>
                        </a:rPr>
                        <a:t>РАЗВОЈ СПОРТА И ОМЛАДИНЕ</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157,729,410.00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183,152,886.00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25,423,476.00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b"/>
                </a:tc>
                <a:extLst>
                  <a:ext uri="{0D108BD9-81ED-4DB2-BD59-A6C34878D82A}">
                    <a16:rowId xmlns:a16="http://schemas.microsoft.com/office/drawing/2014/main" val="1267192251"/>
                  </a:ext>
                </a:extLst>
              </a:tr>
              <a:tr h="208814">
                <a:tc>
                  <a:txBody>
                    <a:bodyPr/>
                    <a:lstStyle/>
                    <a:p>
                      <a:pPr marL="0" marR="0">
                        <a:lnSpc>
                          <a:spcPct val="107000"/>
                        </a:lnSpc>
                        <a:spcBef>
                          <a:spcPts val="0"/>
                        </a:spcBef>
                        <a:spcAft>
                          <a:spcPts val="0"/>
                        </a:spcAft>
                      </a:pPr>
                      <a:r>
                        <a:rPr lang="en-US" sz="1000">
                          <a:solidFill>
                            <a:schemeClr val="tx1"/>
                          </a:solidFill>
                          <a:effectLst/>
                        </a:rPr>
                        <a:t>ОПШТЕ УСЛУГЕ ЛОКАЛНЕ САМОУПРАВЕ</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399,318,762.00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446,063,115.00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dirty="0">
                          <a:solidFill>
                            <a:schemeClr val="tx1"/>
                          </a:solidFill>
                          <a:effectLst/>
                        </a:rPr>
                        <a:t>46,744,353.00</a:t>
                      </a:r>
                      <a:endParaRPr lang="en-US" sz="1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b"/>
                </a:tc>
                <a:extLst>
                  <a:ext uri="{0D108BD9-81ED-4DB2-BD59-A6C34878D82A}">
                    <a16:rowId xmlns:a16="http://schemas.microsoft.com/office/drawing/2014/main" val="3999782641"/>
                  </a:ext>
                </a:extLst>
              </a:tr>
              <a:tr h="208814">
                <a:tc>
                  <a:txBody>
                    <a:bodyPr/>
                    <a:lstStyle/>
                    <a:p>
                      <a:pPr marL="0" marR="0">
                        <a:lnSpc>
                          <a:spcPct val="107000"/>
                        </a:lnSpc>
                        <a:spcBef>
                          <a:spcPts val="0"/>
                        </a:spcBef>
                        <a:spcAft>
                          <a:spcPts val="0"/>
                        </a:spcAft>
                      </a:pPr>
                      <a:r>
                        <a:rPr lang="en-US" sz="1000">
                          <a:solidFill>
                            <a:schemeClr val="tx1"/>
                          </a:solidFill>
                          <a:effectLst/>
                        </a:rPr>
                        <a:t>ПОЛИТИЧКИ СИСТЕМ ЛОКАЛНЕ САМОУПРАВЕ</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50,800,091.00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75,667,053.00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24,866,962.00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b"/>
                </a:tc>
                <a:extLst>
                  <a:ext uri="{0D108BD9-81ED-4DB2-BD59-A6C34878D82A}">
                    <a16:rowId xmlns:a16="http://schemas.microsoft.com/office/drawing/2014/main" val="1762365516"/>
                  </a:ext>
                </a:extLst>
              </a:tr>
              <a:tr h="308249">
                <a:tc>
                  <a:txBody>
                    <a:bodyPr/>
                    <a:lstStyle/>
                    <a:p>
                      <a:pPr marL="0" marR="0">
                        <a:lnSpc>
                          <a:spcPct val="107000"/>
                        </a:lnSpc>
                        <a:spcBef>
                          <a:spcPts val="0"/>
                        </a:spcBef>
                        <a:spcAft>
                          <a:spcPts val="0"/>
                        </a:spcAft>
                      </a:pPr>
                      <a:r>
                        <a:rPr lang="en-US" sz="1000">
                          <a:solidFill>
                            <a:schemeClr val="tx1"/>
                          </a:solidFill>
                          <a:effectLst/>
                        </a:rPr>
                        <a:t>ЕНЕРГЕТСКА ЕФИКАСНОСТ И ОБНОВЉИВИ ИЗВОРИ ЕНЕРГИЈЕ</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 </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10,000,000.00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dirty="0">
                          <a:solidFill>
                            <a:schemeClr val="tx1"/>
                          </a:solidFill>
                          <a:effectLst/>
                        </a:rPr>
                        <a:t>10,000,000.00</a:t>
                      </a:r>
                      <a:endParaRPr lang="en-US" sz="1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b"/>
                </a:tc>
                <a:extLst>
                  <a:ext uri="{0D108BD9-81ED-4DB2-BD59-A6C34878D82A}">
                    <a16:rowId xmlns:a16="http://schemas.microsoft.com/office/drawing/2014/main" val="2783491381"/>
                  </a:ext>
                </a:extLst>
              </a:tr>
              <a:tr h="339462">
                <a:tc>
                  <a:txBody>
                    <a:bodyPr/>
                    <a:lstStyle/>
                    <a:p>
                      <a:pPr marL="0" marR="0">
                        <a:lnSpc>
                          <a:spcPct val="107000"/>
                        </a:lnSpc>
                        <a:spcBef>
                          <a:spcPts val="0"/>
                        </a:spcBef>
                        <a:spcAft>
                          <a:spcPts val="0"/>
                        </a:spcAft>
                      </a:pPr>
                      <a:r>
                        <a:rPr lang="en-US" sz="1000">
                          <a:solidFill>
                            <a:schemeClr val="tx1"/>
                          </a:solidFill>
                          <a:effectLst/>
                        </a:rPr>
                        <a:t>Укупно за БК</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2,277,738,601.00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a:solidFill>
                            <a:schemeClr val="tx1"/>
                          </a:solidFill>
                          <a:effectLst/>
                        </a:rPr>
                        <a:t>2,672,323,097.00</a:t>
                      </a:r>
                      <a:endParaRPr lang="en-US" sz="1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tc>
                  <a:txBody>
                    <a:bodyPr/>
                    <a:lstStyle/>
                    <a:p>
                      <a:pPr marL="0" marR="0" algn="r">
                        <a:lnSpc>
                          <a:spcPct val="107000"/>
                        </a:lnSpc>
                        <a:spcBef>
                          <a:spcPts val="0"/>
                        </a:spcBef>
                        <a:spcAft>
                          <a:spcPts val="0"/>
                        </a:spcAft>
                      </a:pPr>
                      <a:r>
                        <a:rPr lang="en-US" sz="1000" dirty="0">
                          <a:solidFill>
                            <a:schemeClr val="tx1"/>
                          </a:solidFill>
                          <a:effectLst/>
                        </a:rPr>
                        <a:t>394,584,496.00</a:t>
                      </a:r>
                      <a:endParaRPr lang="en-US" sz="1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0359" marR="60359" marT="0" marB="0" anchor="ctr"/>
                </a:tc>
                <a:extLst>
                  <a:ext uri="{0D108BD9-81ED-4DB2-BD59-A6C34878D82A}">
                    <a16:rowId xmlns:a16="http://schemas.microsoft.com/office/drawing/2014/main" val="3158983705"/>
                  </a:ext>
                </a:extLst>
              </a:tr>
            </a:tbl>
          </a:graphicData>
        </a:graphic>
      </p:graphicFrame>
      <p:sp>
        <p:nvSpPr>
          <p:cNvPr id="4" name="Slide Number Placeholder 3">
            <a:extLst>
              <a:ext uri="{FF2B5EF4-FFF2-40B4-BE49-F238E27FC236}">
                <a16:creationId xmlns:a16="http://schemas.microsoft.com/office/drawing/2014/main" id="{95FF8C9C-3E0A-4B89-A0AC-22401FCA6B3F}"/>
              </a:ext>
            </a:extLst>
          </p:cNvPr>
          <p:cNvSpPr>
            <a:spLocks noGrp="1"/>
          </p:cNvSpPr>
          <p:nvPr>
            <p:ph type="sldNum" sz="quarter" idx="12"/>
          </p:nvPr>
        </p:nvSpPr>
        <p:spPr/>
        <p:txBody>
          <a:bodyPr/>
          <a:lstStyle/>
          <a:p>
            <a:fld id="{75FB0A07-249F-4345-993B-6AB4700608B8}" type="slidenum">
              <a:rPr lang="en-US" smtClean="0"/>
              <a:pPr/>
              <a:t>12</a:t>
            </a:fld>
            <a:endParaRPr lang="en-US"/>
          </a:p>
        </p:txBody>
      </p:sp>
      <p:sp>
        <p:nvSpPr>
          <p:cNvPr id="6" name="Rectangle 1">
            <a:extLst>
              <a:ext uri="{FF2B5EF4-FFF2-40B4-BE49-F238E27FC236}">
                <a16:creationId xmlns:a16="http://schemas.microsoft.com/office/drawing/2014/main" id="{83F97A42-080B-4841-8553-6CFFDA743793}"/>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45555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908424460"/>
              </p:ext>
            </p:extLst>
          </p:nvPr>
        </p:nvGraphicFramePr>
        <p:xfrm>
          <a:off x="-252536" y="415647"/>
          <a:ext cx="9396536"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651549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7787208" cy="576064"/>
          </a:xfrm>
        </p:spPr>
        <p:txBody>
          <a:bodyPr>
            <a:noAutofit/>
          </a:bodyPr>
          <a:lstStyle/>
          <a:p>
            <a:pPr algn="ctr"/>
            <a:r>
              <a:rPr lang="sr-Cyrl-RS" sz="2400" b="1" dirty="0">
                <a:solidFill>
                  <a:schemeClr val="tx1"/>
                </a:solidFill>
                <a:latin typeface="Cambria Math" panose="02040503050406030204" pitchFamily="18" charset="0"/>
                <a:ea typeface="Cambria Math" panose="02040503050406030204" pitchFamily="18" charset="0"/>
                <a:cs typeface="Arial" pitchFamily="34" charset="0"/>
              </a:rPr>
              <a:t>Планирани расходи буџета по програмима</a:t>
            </a:r>
            <a:endParaRPr lang="en-US" sz="2400" b="1" dirty="0">
              <a:solidFill>
                <a:schemeClr val="tx1"/>
              </a:solidFill>
              <a:latin typeface="Cambria Math" panose="02040503050406030204" pitchFamily="18" charset="0"/>
              <a:ea typeface="Cambria Math" panose="02040503050406030204" pitchFamily="18"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graphicFrame>
        <p:nvGraphicFramePr>
          <p:cNvPr id="5" name="Table 4">
            <a:extLst>
              <a:ext uri="{FF2B5EF4-FFF2-40B4-BE49-F238E27FC236}">
                <a16:creationId xmlns:a16="http://schemas.microsoft.com/office/drawing/2014/main" id="{F9E40ABB-A4CD-4E37-AFCB-CC1877536EFD}"/>
              </a:ext>
            </a:extLst>
          </p:cNvPr>
          <p:cNvGraphicFramePr>
            <a:graphicFrameLocks noGrp="1"/>
          </p:cNvGraphicFramePr>
          <p:nvPr>
            <p:extLst>
              <p:ext uri="{D42A27DB-BD31-4B8C-83A1-F6EECF244321}">
                <p14:modId xmlns:p14="http://schemas.microsoft.com/office/powerpoint/2010/main" val="2276674580"/>
              </p:ext>
            </p:extLst>
          </p:nvPr>
        </p:nvGraphicFramePr>
        <p:xfrm>
          <a:off x="251520" y="1268760"/>
          <a:ext cx="8636780" cy="4907280"/>
        </p:xfrm>
        <a:graphic>
          <a:graphicData uri="http://schemas.openxmlformats.org/drawingml/2006/table">
            <a:tbl>
              <a:tblPr firstRow="1" bandRow="1">
                <a:tableStyleId>{BC89EF96-8CEA-46FF-86C4-4CE0E7609802}</a:tableStyleId>
              </a:tblPr>
              <a:tblGrid>
                <a:gridCol w="4229860">
                  <a:extLst>
                    <a:ext uri="{9D8B030D-6E8A-4147-A177-3AD203B41FA5}">
                      <a16:colId xmlns:a16="http://schemas.microsoft.com/office/drawing/2014/main" val="1754900752"/>
                    </a:ext>
                  </a:extLst>
                </a:gridCol>
                <a:gridCol w="2726035">
                  <a:extLst>
                    <a:ext uri="{9D8B030D-6E8A-4147-A177-3AD203B41FA5}">
                      <a16:colId xmlns:a16="http://schemas.microsoft.com/office/drawing/2014/main" val="826029379"/>
                    </a:ext>
                  </a:extLst>
                </a:gridCol>
                <a:gridCol w="1680885">
                  <a:extLst>
                    <a:ext uri="{9D8B030D-6E8A-4147-A177-3AD203B41FA5}">
                      <a16:colId xmlns:a16="http://schemas.microsoft.com/office/drawing/2014/main" val="2943394881"/>
                    </a:ext>
                  </a:extLst>
                </a:gridCol>
              </a:tblGrid>
              <a:tr h="1175963">
                <a:tc>
                  <a:txBody>
                    <a:bodyPr/>
                    <a:lstStyle/>
                    <a:p>
                      <a:pPr algn="ctr"/>
                      <a:r>
                        <a:rPr lang="sr-Cyrl-RS" sz="2000" dirty="0">
                          <a:latin typeface="Cambria Math" panose="02040503050406030204" pitchFamily="18" charset="0"/>
                          <a:ea typeface="Cambria Math" panose="02040503050406030204" pitchFamily="18" charset="0"/>
                        </a:rPr>
                        <a:t>Назив програма</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nchor="ctr"/>
                </a:tc>
                <a:tc>
                  <a:txBody>
                    <a:bodyPr/>
                    <a:lstStyle/>
                    <a:p>
                      <a:pPr algn="ctr"/>
                      <a:r>
                        <a:rPr lang="sr-Cyrl-RS" sz="2000" dirty="0">
                          <a:latin typeface="Cambria Math" panose="02040503050406030204" pitchFamily="18" charset="0"/>
                          <a:ea typeface="Cambria Math" panose="02040503050406030204" pitchFamily="18" charset="0"/>
                        </a:rPr>
                        <a:t>Средства из Одлуке о буџету за 2021. годину  (износ у динарима)</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nchor="ctr"/>
                </a:tc>
                <a:tc>
                  <a:txBody>
                    <a:bodyPr/>
                    <a:lstStyle/>
                    <a:p>
                      <a:pPr algn="ctr"/>
                      <a:r>
                        <a:rPr lang="sr-Cyrl-RS" sz="2000" dirty="0">
                          <a:latin typeface="Cambria Math" panose="02040503050406030204" pitchFamily="18" charset="0"/>
                          <a:ea typeface="Cambria Math" panose="02040503050406030204" pitchFamily="18" charset="0"/>
                        </a:rPr>
                        <a:t>%  буџета по програму </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nchor="ctr"/>
                </a:tc>
                <a:extLst>
                  <a:ext uri="{0D108BD9-81ED-4DB2-BD59-A6C34878D82A}">
                    <a16:rowId xmlns:a16="http://schemas.microsoft.com/office/drawing/2014/main" val="267739698"/>
                  </a:ext>
                </a:extLst>
              </a:tr>
              <a:tr h="686842">
                <a:tc>
                  <a:txBody>
                    <a:bodyPr/>
                    <a:lstStyle/>
                    <a:p>
                      <a:r>
                        <a:rPr lang="sr-Cyrl-RS" sz="2000" kern="1200" dirty="0">
                          <a:effectLst/>
                          <a:latin typeface="Cambria Math" panose="02040503050406030204" pitchFamily="18" charset="0"/>
                          <a:ea typeface="Cambria Math" panose="02040503050406030204" pitchFamily="18" charset="0"/>
                        </a:rPr>
                        <a:t>Програм 1. Становање, урбанизам и просторно планирање</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b="0" dirty="0">
                          <a:solidFill>
                            <a:schemeClr val="tx1"/>
                          </a:solidFill>
                          <a:latin typeface="Cambria Math" panose="02040503050406030204" pitchFamily="18" charset="0"/>
                          <a:ea typeface="Cambria Math" panose="02040503050406030204" pitchFamily="18" charset="0"/>
                          <a:cs typeface="+mn-cs"/>
                        </a:rPr>
                        <a:t>1</a:t>
                      </a:r>
                      <a:r>
                        <a:rPr lang="en-US" sz="2000" b="0" dirty="0">
                          <a:solidFill>
                            <a:schemeClr val="tx1"/>
                          </a:solidFill>
                          <a:latin typeface="Cambria Math" panose="02040503050406030204" pitchFamily="18" charset="0"/>
                          <a:ea typeface="Cambria Math" panose="02040503050406030204" pitchFamily="18" charset="0"/>
                          <a:cs typeface="+mn-cs"/>
                        </a:rPr>
                        <a:t>33</a:t>
                      </a:r>
                      <a:r>
                        <a:rPr lang="sr-Cyrl-RS" sz="2000" b="0" dirty="0">
                          <a:solidFill>
                            <a:schemeClr val="tx1"/>
                          </a:solidFill>
                          <a:latin typeface="Cambria Math" panose="02040503050406030204" pitchFamily="18" charset="0"/>
                          <a:ea typeface="Cambria Math" panose="02040503050406030204" pitchFamily="18" charset="0"/>
                          <a:cs typeface="+mn-cs"/>
                        </a:rPr>
                        <a:t>.</a:t>
                      </a:r>
                      <a:r>
                        <a:rPr lang="en-US" sz="2000" b="0" dirty="0">
                          <a:solidFill>
                            <a:schemeClr val="tx1"/>
                          </a:solidFill>
                          <a:latin typeface="Cambria Math" panose="02040503050406030204" pitchFamily="18" charset="0"/>
                          <a:ea typeface="Cambria Math" panose="02040503050406030204" pitchFamily="18" charset="0"/>
                          <a:cs typeface="+mn-cs"/>
                        </a:rPr>
                        <a:t>840</a:t>
                      </a:r>
                      <a:r>
                        <a:rPr lang="sr-Cyrl-RS" sz="2000" b="0" dirty="0">
                          <a:solidFill>
                            <a:schemeClr val="tx1"/>
                          </a:solidFill>
                          <a:latin typeface="Cambria Math" panose="02040503050406030204" pitchFamily="18" charset="0"/>
                          <a:ea typeface="Cambria Math" panose="02040503050406030204" pitchFamily="18" charset="0"/>
                          <a:cs typeface="+mn-cs"/>
                        </a:rPr>
                        <a:t>.</a:t>
                      </a:r>
                      <a:r>
                        <a:rPr lang="en-US" sz="2000" b="0" dirty="0">
                          <a:solidFill>
                            <a:schemeClr val="tx1"/>
                          </a:solidFill>
                          <a:latin typeface="Cambria Math" panose="02040503050406030204" pitchFamily="18" charset="0"/>
                          <a:ea typeface="Cambria Math" panose="02040503050406030204" pitchFamily="18" charset="0"/>
                          <a:cs typeface="+mn-cs"/>
                        </a:rPr>
                        <a:t>087</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5%</a:t>
                      </a:r>
                    </a:p>
                    <a:p>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extLst>
                  <a:ext uri="{0D108BD9-81ED-4DB2-BD59-A6C34878D82A}">
                    <a16:rowId xmlns:a16="http://schemas.microsoft.com/office/drawing/2014/main" val="4002703372"/>
                  </a:ext>
                </a:extLst>
              </a:tr>
              <a:tr h="392481">
                <a:tc>
                  <a:txBody>
                    <a:bodyPr/>
                    <a:lstStyle/>
                    <a:p>
                      <a:r>
                        <a:rPr lang="sr-Cyrl-RS" sz="2000" dirty="0">
                          <a:latin typeface="Cambria Math" panose="02040503050406030204" pitchFamily="18" charset="0"/>
                          <a:ea typeface="Cambria Math" panose="02040503050406030204" pitchFamily="18" charset="0"/>
                        </a:rPr>
                        <a:t>Програм 2. Комуналне делатности</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en-US" sz="2000" b="0" dirty="0">
                          <a:solidFill>
                            <a:schemeClr val="tx1"/>
                          </a:solidFill>
                          <a:latin typeface="Cambria Math" panose="02040503050406030204" pitchFamily="18" charset="0"/>
                          <a:ea typeface="Cambria Math" panose="02040503050406030204" pitchFamily="18" charset="0"/>
                          <a:cs typeface="+mn-cs"/>
                        </a:rPr>
                        <a:t>326</a:t>
                      </a:r>
                      <a:r>
                        <a:rPr lang="sr-Cyrl-RS" sz="2000" b="0" dirty="0">
                          <a:solidFill>
                            <a:schemeClr val="tx1"/>
                          </a:solidFill>
                          <a:latin typeface="Cambria Math" panose="02040503050406030204" pitchFamily="18" charset="0"/>
                          <a:ea typeface="Cambria Math" panose="02040503050406030204" pitchFamily="18" charset="0"/>
                          <a:cs typeface="+mn-cs"/>
                        </a:rPr>
                        <a:t>.</a:t>
                      </a:r>
                      <a:r>
                        <a:rPr lang="en-US" sz="2000" b="0" dirty="0">
                          <a:solidFill>
                            <a:schemeClr val="tx1"/>
                          </a:solidFill>
                          <a:latin typeface="Cambria Math" panose="02040503050406030204" pitchFamily="18" charset="0"/>
                          <a:ea typeface="Cambria Math" panose="02040503050406030204" pitchFamily="18" charset="0"/>
                          <a:cs typeface="+mn-cs"/>
                        </a:rPr>
                        <a:t>019</a:t>
                      </a:r>
                      <a:r>
                        <a:rPr lang="sr-Cyrl-RS" sz="2000" b="0" dirty="0">
                          <a:solidFill>
                            <a:schemeClr val="tx1"/>
                          </a:solidFill>
                          <a:latin typeface="Cambria Math" panose="02040503050406030204" pitchFamily="18" charset="0"/>
                          <a:ea typeface="Cambria Math" panose="02040503050406030204" pitchFamily="18" charset="0"/>
                          <a:cs typeface="+mn-cs"/>
                        </a:rPr>
                        <a:t>.</a:t>
                      </a:r>
                      <a:r>
                        <a:rPr lang="en-US" sz="2000" b="0" dirty="0">
                          <a:solidFill>
                            <a:schemeClr val="tx1"/>
                          </a:solidFill>
                          <a:latin typeface="Cambria Math" panose="02040503050406030204" pitchFamily="18" charset="0"/>
                          <a:ea typeface="Cambria Math" panose="02040503050406030204" pitchFamily="18" charset="0"/>
                          <a:cs typeface="+mn-cs"/>
                        </a:rPr>
                        <a:t>642</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12%</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extLst>
                  <a:ext uri="{0D108BD9-81ED-4DB2-BD59-A6C34878D82A}">
                    <a16:rowId xmlns:a16="http://schemas.microsoft.com/office/drawing/2014/main" val="3698863823"/>
                  </a:ext>
                </a:extLst>
              </a:tr>
              <a:tr h="468261">
                <a:tc>
                  <a:txBody>
                    <a:bodyPr/>
                    <a:lstStyle/>
                    <a:p>
                      <a:r>
                        <a:rPr lang="sr-Cyrl-RS" sz="2000" dirty="0">
                          <a:latin typeface="Cambria Math" panose="02040503050406030204" pitchFamily="18" charset="0"/>
                          <a:ea typeface="Cambria Math" panose="02040503050406030204" pitchFamily="18" charset="0"/>
                        </a:rPr>
                        <a:t>Програм 3. Локални економски развој</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b="0" dirty="0">
                          <a:solidFill>
                            <a:schemeClr val="tx1"/>
                          </a:solidFill>
                          <a:latin typeface="Cambria Math" panose="02040503050406030204" pitchFamily="18" charset="0"/>
                          <a:ea typeface="Cambria Math" panose="02040503050406030204" pitchFamily="18" charset="0"/>
                          <a:cs typeface="+mn-cs"/>
                        </a:rPr>
                        <a:t>2</a:t>
                      </a:r>
                      <a:r>
                        <a:rPr lang="en-US" sz="2000" b="0" dirty="0">
                          <a:solidFill>
                            <a:schemeClr val="tx1"/>
                          </a:solidFill>
                          <a:latin typeface="Cambria Math" panose="02040503050406030204" pitchFamily="18" charset="0"/>
                          <a:ea typeface="Cambria Math" panose="02040503050406030204" pitchFamily="18" charset="0"/>
                          <a:cs typeface="+mn-cs"/>
                        </a:rPr>
                        <a:t>7</a:t>
                      </a:r>
                      <a:r>
                        <a:rPr lang="sr-Cyrl-RS" sz="2000" b="0" dirty="0">
                          <a:solidFill>
                            <a:schemeClr val="tx1"/>
                          </a:solidFill>
                          <a:latin typeface="Cambria Math" panose="02040503050406030204" pitchFamily="18" charset="0"/>
                          <a:ea typeface="Cambria Math" panose="02040503050406030204" pitchFamily="18" charset="0"/>
                          <a:cs typeface="+mn-cs"/>
                        </a:rPr>
                        <a:t>.</a:t>
                      </a:r>
                      <a:r>
                        <a:rPr lang="en-US" sz="2000" b="0" dirty="0">
                          <a:solidFill>
                            <a:schemeClr val="tx1"/>
                          </a:solidFill>
                          <a:latin typeface="Cambria Math" panose="02040503050406030204" pitchFamily="18" charset="0"/>
                          <a:ea typeface="Cambria Math" panose="02040503050406030204" pitchFamily="18" charset="0"/>
                          <a:cs typeface="+mn-cs"/>
                        </a:rPr>
                        <a:t>436</a:t>
                      </a:r>
                      <a:r>
                        <a:rPr lang="sr-Cyrl-RS" sz="2000" b="0" dirty="0">
                          <a:solidFill>
                            <a:schemeClr val="tx1"/>
                          </a:solidFill>
                          <a:latin typeface="Cambria Math" panose="02040503050406030204" pitchFamily="18" charset="0"/>
                          <a:ea typeface="Cambria Math" panose="02040503050406030204" pitchFamily="18" charset="0"/>
                          <a:cs typeface="+mn-cs"/>
                        </a:rPr>
                        <a:t>.</a:t>
                      </a:r>
                      <a:r>
                        <a:rPr lang="en-US" sz="2000" b="0" dirty="0">
                          <a:solidFill>
                            <a:schemeClr val="tx1"/>
                          </a:solidFill>
                          <a:latin typeface="Cambria Math" panose="02040503050406030204" pitchFamily="18" charset="0"/>
                          <a:ea typeface="Cambria Math" panose="02040503050406030204" pitchFamily="18" charset="0"/>
                          <a:cs typeface="+mn-cs"/>
                        </a:rPr>
                        <a:t>764</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1%</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extLst>
                  <a:ext uri="{0D108BD9-81ED-4DB2-BD59-A6C34878D82A}">
                    <a16:rowId xmlns:a16="http://schemas.microsoft.com/office/drawing/2014/main" val="2108287674"/>
                  </a:ext>
                </a:extLst>
              </a:tr>
              <a:tr h="392481">
                <a:tc>
                  <a:txBody>
                    <a:bodyPr/>
                    <a:lstStyle/>
                    <a:p>
                      <a:r>
                        <a:rPr lang="sr-Cyrl-RS" sz="2000" dirty="0">
                          <a:latin typeface="Cambria Math" panose="02040503050406030204" pitchFamily="18" charset="0"/>
                          <a:ea typeface="Cambria Math" panose="02040503050406030204" pitchFamily="18" charset="0"/>
                        </a:rPr>
                        <a:t>Програм 4. Развој туризма</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en-US" sz="2000" b="0" dirty="0">
                          <a:solidFill>
                            <a:schemeClr val="tx1"/>
                          </a:solidFill>
                          <a:latin typeface="Cambria Math" panose="02040503050406030204" pitchFamily="18" charset="0"/>
                          <a:ea typeface="Cambria Math" panose="02040503050406030204" pitchFamily="18" charset="0"/>
                          <a:cs typeface="+mn-cs"/>
                        </a:rPr>
                        <a:t>53</a:t>
                      </a:r>
                      <a:r>
                        <a:rPr lang="sr-Cyrl-RS" sz="2000" b="0" dirty="0">
                          <a:solidFill>
                            <a:schemeClr val="tx1"/>
                          </a:solidFill>
                          <a:latin typeface="Cambria Math" panose="02040503050406030204" pitchFamily="18" charset="0"/>
                          <a:ea typeface="Cambria Math" panose="02040503050406030204" pitchFamily="18" charset="0"/>
                          <a:cs typeface="+mn-cs"/>
                        </a:rPr>
                        <a:t>.51</a:t>
                      </a:r>
                      <a:r>
                        <a:rPr lang="en-US" sz="2000" b="0" dirty="0">
                          <a:solidFill>
                            <a:schemeClr val="tx1"/>
                          </a:solidFill>
                          <a:latin typeface="Cambria Math" panose="02040503050406030204" pitchFamily="18" charset="0"/>
                          <a:ea typeface="Cambria Math" panose="02040503050406030204" pitchFamily="18" charset="0"/>
                          <a:cs typeface="+mn-cs"/>
                        </a:rPr>
                        <a:t>2</a:t>
                      </a:r>
                      <a:r>
                        <a:rPr lang="sr-Cyrl-RS" sz="2000" b="0" dirty="0">
                          <a:solidFill>
                            <a:schemeClr val="tx1"/>
                          </a:solidFill>
                          <a:latin typeface="Cambria Math" panose="02040503050406030204" pitchFamily="18" charset="0"/>
                          <a:ea typeface="Cambria Math" panose="02040503050406030204" pitchFamily="18" charset="0"/>
                          <a:cs typeface="+mn-cs"/>
                        </a:rPr>
                        <a:t>.</a:t>
                      </a:r>
                      <a:r>
                        <a:rPr lang="en-US" sz="2000" b="0" dirty="0">
                          <a:solidFill>
                            <a:schemeClr val="tx1"/>
                          </a:solidFill>
                          <a:latin typeface="Cambria Math" panose="02040503050406030204" pitchFamily="18" charset="0"/>
                          <a:ea typeface="Cambria Math" panose="02040503050406030204" pitchFamily="18" charset="0"/>
                          <a:cs typeface="+mn-cs"/>
                        </a:rPr>
                        <a:t>623</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2%</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extLst>
                  <a:ext uri="{0D108BD9-81ED-4DB2-BD59-A6C34878D82A}">
                    <a16:rowId xmlns:a16="http://schemas.microsoft.com/office/drawing/2014/main" val="2267397033"/>
                  </a:ext>
                </a:extLst>
              </a:tr>
              <a:tr h="686842">
                <a:tc>
                  <a:txBody>
                    <a:bodyPr/>
                    <a:lstStyle/>
                    <a:p>
                      <a:r>
                        <a:rPr lang="sr-Cyrl-RS" sz="2000" dirty="0">
                          <a:latin typeface="Cambria Math" panose="02040503050406030204" pitchFamily="18" charset="0"/>
                          <a:ea typeface="Cambria Math" panose="02040503050406030204" pitchFamily="18" charset="0"/>
                        </a:rPr>
                        <a:t>Програм 5. Пољопривреда и рурални развој</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20.000.000</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0.7%</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extLst>
                  <a:ext uri="{0D108BD9-81ED-4DB2-BD59-A6C34878D82A}">
                    <a16:rowId xmlns:a16="http://schemas.microsoft.com/office/drawing/2014/main" val="3652443609"/>
                  </a:ext>
                </a:extLst>
              </a:tr>
              <a:tr h="392481">
                <a:tc>
                  <a:txBody>
                    <a:bodyPr/>
                    <a:lstStyle/>
                    <a:p>
                      <a:r>
                        <a:rPr lang="sr-Cyrl-RS" sz="2000" dirty="0">
                          <a:latin typeface="Cambria Math" panose="02040503050406030204" pitchFamily="18" charset="0"/>
                          <a:ea typeface="Cambria Math" panose="02040503050406030204" pitchFamily="18" charset="0"/>
                        </a:rPr>
                        <a:t>Програм 6. Заштита животне средине</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1</a:t>
                      </a:r>
                      <a:r>
                        <a:rPr lang="en-US" sz="2000" dirty="0">
                          <a:latin typeface="Cambria Math" panose="02040503050406030204" pitchFamily="18" charset="0"/>
                          <a:ea typeface="Cambria Math" panose="02040503050406030204" pitchFamily="18" charset="0"/>
                        </a:rPr>
                        <a:t>5</a:t>
                      </a:r>
                      <a:r>
                        <a:rPr lang="sr-Cyrl-RS" sz="2000" dirty="0">
                          <a:latin typeface="Cambria Math" panose="02040503050406030204" pitchFamily="18" charset="0"/>
                          <a:ea typeface="Cambria Math" panose="02040503050406030204" pitchFamily="18" charset="0"/>
                        </a:rPr>
                        <a:t>.</a:t>
                      </a:r>
                      <a:r>
                        <a:rPr lang="en-US" sz="2000" dirty="0">
                          <a:latin typeface="Cambria Math" panose="02040503050406030204" pitchFamily="18" charset="0"/>
                          <a:ea typeface="Cambria Math" panose="02040503050406030204" pitchFamily="18" charset="0"/>
                        </a:rPr>
                        <a:t>718</a:t>
                      </a:r>
                      <a:r>
                        <a:rPr lang="sr-Cyrl-RS" sz="2000" dirty="0">
                          <a:latin typeface="Cambria Math" panose="02040503050406030204" pitchFamily="18" charset="0"/>
                          <a:ea typeface="Cambria Math" panose="02040503050406030204" pitchFamily="18" charset="0"/>
                        </a:rPr>
                        <a:t>.</a:t>
                      </a:r>
                      <a:r>
                        <a:rPr lang="en-US" sz="2000" dirty="0">
                          <a:latin typeface="Cambria Math" panose="02040503050406030204" pitchFamily="18" charset="0"/>
                          <a:ea typeface="Cambria Math" panose="02040503050406030204" pitchFamily="18" charset="0"/>
                        </a:rPr>
                        <a:t>137</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0.5%</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extLst>
                  <a:ext uri="{0D108BD9-81ED-4DB2-BD59-A6C34878D82A}">
                    <a16:rowId xmlns:a16="http://schemas.microsoft.com/office/drawing/2014/main" val="245616700"/>
                  </a:ext>
                </a:extLst>
              </a:tr>
            </a:tbl>
          </a:graphicData>
        </a:graphic>
      </p:graphicFrame>
    </p:spTree>
    <p:extLst>
      <p:ext uri="{BB962C8B-B14F-4D97-AF65-F5344CB8AC3E}">
        <p14:creationId xmlns:p14="http://schemas.microsoft.com/office/powerpoint/2010/main" val="3422740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FB0A07-249F-4345-993B-6AB4700608B8}" type="slidenum">
              <a:rPr lang="en-US" smtClean="0"/>
              <a:pPr/>
              <a:t>15</a:t>
            </a:fld>
            <a:endParaRPr lang="en-US"/>
          </a:p>
        </p:txBody>
      </p:sp>
      <p:graphicFrame>
        <p:nvGraphicFramePr>
          <p:cNvPr id="6" name="Table 5">
            <a:extLst>
              <a:ext uri="{FF2B5EF4-FFF2-40B4-BE49-F238E27FC236}">
                <a16:creationId xmlns:a16="http://schemas.microsoft.com/office/drawing/2014/main" id="{F9E40ABB-A4CD-4E37-AFCB-CC1877536EFD}"/>
              </a:ext>
            </a:extLst>
          </p:cNvPr>
          <p:cNvGraphicFramePr>
            <a:graphicFrameLocks noGrp="1"/>
          </p:cNvGraphicFramePr>
          <p:nvPr>
            <p:extLst>
              <p:ext uri="{D42A27DB-BD31-4B8C-83A1-F6EECF244321}">
                <p14:modId xmlns:p14="http://schemas.microsoft.com/office/powerpoint/2010/main" val="1418462579"/>
              </p:ext>
            </p:extLst>
          </p:nvPr>
        </p:nvGraphicFramePr>
        <p:xfrm>
          <a:off x="0" y="-1"/>
          <a:ext cx="9144000" cy="6858002"/>
        </p:xfrm>
        <a:graphic>
          <a:graphicData uri="http://schemas.openxmlformats.org/drawingml/2006/table">
            <a:tbl>
              <a:tblPr firstRow="1" bandRow="1">
                <a:tableStyleId>{69CF1AB2-1976-4502-BF36-3FF5EA218861}</a:tableStyleId>
              </a:tblPr>
              <a:tblGrid>
                <a:gridCol w="4478271">
                  <a:extLst>
                    <a:ext uri="{9D8B030D-6E8A-4147-A177-3AD203B41FA5}">
                      <a16:colId xmlns:a16="http://schemas.microsoft.com/office/drawing/2014/main" val="1754900752"/>
                    </a:ext>
                  </a:extLst>
                </a:gridCol>
                <a:gridCol w="2886129">
                  <a:extLst>
                    <a:ext uri="{9D8B030D-6E8A-4147-A177-3AD203B41FA5}">
                      <a16:colId xmlns:a16="http://schemas.microsoft.com/office/drawing/2014/main" val="826029379"/>
                    </a:ext>
                  </a:extLst>
                </a:gridCol>
                <a:gridCol w="1779600">
                  <a:extLst>
                    <a:ext uri="{9D8B030D-6E8A-4147-A177-3AD203B41FA5}">
                      <a16:colId xmlns:a16="http://schemas.microsoft.com/office/drawing/2014/main" val="2943394881"/>
                    </a:ext>
                  </a:extLst>
                </a:gridCol>
              </a:tblGrid>
              <a:tr h="1786616">
                <a:tc>
                  <a:txBody>
                    <a:bodyPr/>
                    <a:lstStyle/>
                    <a:p>
                      <a:pPr algn="ctr"/>
                      <a:r>
                        <a:rPr lang="sr-Cyrl-RS" sz="2000" dirty="0">
                          <a:latin typeface="Cambria Math" panose="02040503050406030204" pitchFamily="18" charset="0"/>
                          <a:ea typeface="Cambria Math" panose="02040503050406030204" pitchFamily="18" charset="0"/>
                        </a:rPr>
                        <a:t>Назив програма</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nchor="ctr"/>
                </a:tc>
                <a:tc>
                  <a:txBody>
                    <a:bodyPr/>
                    <a:lstStyle/>
                    <a:p>
                      <a:pPr algn="ctr"/>
                      <a:r>
                        <a:rPr lang="sr-Cyrl-RS" sz="2000" dirty="0">
                          <a:latin typeface="Cambria Math" panose="02040503050406030204" pitchFamily="18" charset="0"/>
                          <a:ea typeface="Cambria Math" panose="02040503050406030204" pitchFamily="18" charset="0"/>
                        </a:rPr>
                        <a:t>Средства из Одлуке о буџету за 2021. годину  (износ у динарима)</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nchor="ctr"/>
                </a:tc>
                <a:tc>
                  <a:txBody>
                    <a:bodyPr/>
                    <a:lstStyle/>
                    <a:p>
                      <a:pPr algn="ctr"/>
                      <a:r>
                        <a:rPr lang="sr-Cyrl-RS" sz="2000" dirty="0">
                          <a:latin typeface="Cambria Math" panose="02040503050406030204" pitchFamily="18" charset="0"/>
                          <a:ea typeface="Cambria Math" panose="02040503050406030204" pitchFamily="18" charset="0"/>
                        </a:rPr>
                        <a:t>%  буџета по програму </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nchor="ctr"/>
                </a:tc>
                <a:extLst>
                  <a:ext uri="{0D108BD9-81ED-4DB2-BD59-A6C34878D82A}">
                    <a16:rowId xmlns:a16="http://schemas.microsoft.com/office/drawing/2014/main" val="267739698"/>
                  </a:ext>
                </a:extLst>
              </a:tr>
              <a:tr h="856582">
                <a:tc>
                  <a:txBody>
                    <a:bodyPr/>
                    <a:lstStyle/>
                    <a:p>
                      <a:r>
                        <a:rPr lang="sr-Cyrl-RS" sz="2000" kern="1200" dirty="0">
                          <a:effectLst/>
                          <a:latin typeface="Cambria Math" panose="02040503050406030204" pitchFamily="18" charset="0"/>
                          <a:ea typeface="Cambria Math" panose="02040503050406030204" pitchFamily="18" charset="0"/>
                        </a:rPr>
                        <a:t>Програм 7. Организација</a:t>
                      </a:r>
                      <a:r>
                        <a:rPr lang="sr-Cyrl-RS" sz="2000" kern="1200" baseline="0" dirty="0">
                          <a:effectLst/>
                          <a:latin typeface="Cambria Math" panose="02040503050406030204" pitchFamily="18" charset="0"/>
                          <a:ea typeface="Cambria Math" panose="02040503050406030204" pitchFamily="18" charset="0"/>
                        </a:rPr>
                        <a:t> саобраћаја и саобраћајна инфраструктура</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en-US" sz="2000" dirty="0">
                          <a:latin typeface="Cambria Math" panose="02040503050406030204" pitchFamily="18" charset="0"/>
                          <a:ea typeface="Cambria Math" panose="02040503050406030204" pitchFamily="18" charset="0"/>
                        </a:rPr>
                        <a:t>493</a:t>
                      </a:r>
                      <a:r>
                        <a:rPr lang="sr-Cyrl-RS" sz="2000" dirty="0">
                          <a:latin typeface="Cambria Math" panose="02040503050406030204" pitchFamily="18" charset="0"/>
                          <a:ea typeface="Cambria Math" panose="02040503050406030204" pitchFamily="18" charset="0"/>
                        </a:rPr>
                        <a:t>.</a:t>
                      </a:r>
                      <a:r>
                        <a:rPr lang="en-US" sz="2000" dirty="0">
                          <a:latin typeface="Cambria Math" panose="02040503050406030204" pitchFamily="18" charset="0"/>
                          <a:ea typeface="Cambria Math" panose="02040503050406030204" pitchFamily="18" charset="0"/>
                        </a:rPr>
                        <a:t>699</a:t>
                      </a:r>
                      <a:r>
                        <a:rPr lang="sr-Cyrl-RS" sz="2000" dirty="0">
                          <a:latin typeface="Cambria Math" panose="02040503050406030204" pitchFamily="18" charset="0"/>
                          <a:ea typeface="Cambria Math" panose="02040503050406030204" pitchFamily="18" charset="0"/>
                        </a:rPr>
                        <a:t>.</a:t>
                      </a:r>
                      <a:r>
                        <a:rPr lang="en-US" sz="2000" dirty="0">
                          <a:latin typeface="Cambria Math" panose="02040503050406030204" pitchFamily="18" charset="0"/>
                          <a:ea typeface="Cambria Math" panose="02040503050406030204" pitchFamily="18" charset="0"/>
                        </a:rPr>
                        <a:t>052</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18,5%</a:t>
                      </a:r>
                    </a:p>
                    <a:p>
                      <a:pPr algn="l"/>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extLst>
                  <a:ext uri="{0D108BD9-81ED-4DB2-BD59-A6C34878D82A}">
                    <a16:rowId xmlns:a16="http://schemas.microsoft.com/office/drawing/2014/main" val="4002703372"/>
                  </a:ext>
                </a:extLst>
              </a:tr>
              <a:tr h="800969">
                <a:tc>
                  <a:txBody>
                    <a:bodyPr/>
                    <a:lstStyle/>
                    <a:p>
                      <a:r>
                        <a:rPr lang="sr-Cyrl-RS" sz="2000" dirty="0">
                          <a:latin typeface="Cambria Math" panose="02040503050406030204" pitchFamily="18" charset="0"/>
                          <a:ea typeface="Cambria Math" panose="02040503050406030204" pitchFamily="18" charset="0"/>
                        </a:rPr>
                        <a:t>Програм 8. Предшколско</a:t>
                      </a:r>
                      <a:r>
                        <a:rPr lang="sr-Cyrl-RS" sz="2000" baseline="0" dirty="0">
                          <a:latin typeface="Cambria Math" panose="02040503050406030204" pitchFamily="18" charset="0"/>
                          <a:ea typeface="Cambria Math" panose="02040503050406030204" pitchFamily="18" charset="0"/>
                        </a:rPr>
                        <a:t> васпитање и образовање</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2</a:t>
                      </a:r>
                      <a:r>
                        <a:rPr lang="en-US" sz="2000" dirty="0">
                          <a:latin typeface="Cambria Math" panose="02040503050406030204" pitchFamily="18" charset="0"/>
                          <a:ea typeface="Cambria Math" panose="02040503050406030204" pitchFamily="18" charset="0"/>
                        </a:rPr>
                        <a:t>72</a:t>
                      </a:r>
                      <a:r>
                        <a:rPr lang="sr-Cyrl-RS" sz="2000" dirty="0">
                          <a:latin typeface="Cambria Math" panose="02040503050406030204" pitchFamily="18" charset="0"/>
                          <a:ea typeface="Cambria Math" panose="02040503050406030204" pitchFamily="18" charset="0"/>
                        </a:rPr>
                        <a:t>.</a:t>
                      </a:r>
                      <a:r>
                        <a:rPr lang="en-US" sz="2000" dirty="0">
                          <a:latin typeface="Cambria Math" panose="02040503050406030204" pitchFamily="18" charset="0"/>
                          <a:ea typeface="Cambria Math" panose="02040503050406030204" pitchFamily="18" charset="0"/>
                        </a:rPr>
                        <a:t>233</a:t>
                      </a:r>
                      <a:r>
                        <a:rPr lang="sr-Cyrl-RS" sz="2000" dirty="0">
                          <a:latin typeface="Cambria Math" panose="02040503050406030204" pitchFamily="18" charset="0"/>
                          <a:ea typeface="Cambria Math" panose="02040503050406030204" pitchFamily="18" charset="0"/>
                        </a:rPr>
                        <a:t>.</a:t>
                      </a:r>
                      <a:r>
                        <a:rPr lang="en-US" sz="2000" dirty="0">
                          <a:latin typeface="Cambria Math" panose="02040503050406030204" pitchFamily="18" charset="0"/>
                          <a:ea typeface="Cambria Math" panose="02040503050406030204" pitchFamily="18" charset="0"/>
                        </a:rPr>
                        <a:t>550</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10%</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extLst>
                  <a:ext uri="{0D108BD9-81ED-4DB2-BD59-A6C34878D82A}">
                    <a16:rowId xmlns:a16="http://schemas.microsoft.com/office/drawing/2014/main" val="3698863823"/>
                  </a:ext>
                </a:extLst>
              </a:tr>
              <a:tr h="800969">
                <a:tc>
                  <a:txBody>
                    <a:bodyPr/>
                    <a:lstStyle/>
                    <a:p>
                      <a:r>
                        <a:rPr lang="sr-Cyrl-RS" sz="2000" dirty="0">
                          <a:latin typeface="Cambria Math" panose="02040503050406030204" pitchFamily="18" charset="0"/>
                          <a:ea typeface="Cambria Math" panose="02040503050406030204" pitchFamily="18" charset="0"/>
                        </a:rPr>
                        <a:t>Програм 9. Основно образовање и васпитање</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en-US" sz="2000" dirty="0">
                          <a:latin typeface="Cambria Math" panose="02040503050406030204" pitchFamily="18" charset="0"/>
                          <a:ea typeface="Cambria Math" panose="02040503050406030204" pitchFamily="18" charset="0"/>
                        </a:rPr>
                        <a:t>96</a:t>
                      </a:r>
                      <a:r>
                        <a:rPr lang="sr-Cyrl-RS" sz="2000" dirty="0">
                          <a:latin typeface="Cambria Math" panose="02040503050406030204" pitchFamily="18" charset="0"/>
                          <a:ea typeface="Cambria Math" panose="02040503050406030204" pitchFamily="18" charset="0"/>
                        </a:rPr>
                        <a:t>.</a:t>
                      </a:r>
                      <a:r>
                        <a:rPr lang="en-US" sz="2000" dirty="0">
                          <a:latin typeface="Cambria Math" panose="02040503050406030204" pitchFamily="18" charset="0"/>
                          <a:ea typeface="Cambria Math" panose="02040503050406030204" pitchFamily="18" charset="0"/>
                        </a:rPr>
                        <a:t>017</a:t>
                      </a:r>
                      <a:r>
                        <a:rPr lang="sr-Cyrl-RS" sz="2000" dirty="0">
                          <a:latin typeface="Cambria Math" panose="02040503050406030204" pitchFamily="18" charset="0"/>
                          <a:ea typeface="Cambria Math" panose="02040503050406030204" pitchFamily="18" charset="0"/>
                        </a:rPr>
                        <a:t>.</a:t>
                      </a:r>
                      <a:r>
                        <a:rPr lang="en-US" sz="2000" dirty="0">
                          <a:latin typeface="Cambria Math" panose="02040503050406030204" pitchFamily="18" charset="0"/>
                          <a:ea typeface="Cambria Math" panose="02040503050406030204" pitchFamily="18" charset="0"/>
                        </a:rPr>
                        <a:t>491</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3,6</a:t>
                      </a:r>
                      <a:r>
                        <a:rPr lang="sr-Cyrl-RS" sz="2000" baseline="0" dirty="0">
                          <a:latin typeface="Cambria Math" panose="02040503050406030204" pitchFamily="18" charset="0"/>
                          <a:ea typeface="Cambria Math" panose="02040503050406030204" pitchFamily="18" charset="0"/>
                        </a:rPr>
                        <a:t> </a:t>
                      </a:r>
                      <a:r>
                        <a:rPr lang="sr-Cyrl-RS" sz="2000" dirty="0">
                          <a:latin typeface="Cambria Math" panose="02040503050406030204" pitchFamily="18" charset="0"/>
                          <a:ea typeface="Cambria Math" panose="02040503050406030204" pitchFamily="18" charset="0"/>
                        </a:rPr>
                        <a:t>%</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extLst>
                  <a:ext uri="{0D108BD9-81ED-4DB2-BD59-A6C34878D82A}">
                    <a16:rowId xmlns:a16="http://schemas.microsoft.com/office/drawing/2014/main" val="2108287674"/>
                  </a:ext>
                </a:extLst>
              </a:tr>
              <a:tr h="958245">
                <a:tc>
                  <a:txBody>
                    <a:bodyPr/>
                    <a:lstStyle/>
                    <a:p>
                      <a:r>
                        <a:rPr lang="sr-Cyrl-RS" sz="2000" dirty="0">
                          <a:latin typeface="Cambria Math" panose="02040503050406030204" pitchFamily="18" charset="0"/>
                          <a:ea typeface="Cambria Math" panose="02040503050406030204" pitchFamily="18" charset="0"/>
                        </a:rPr>
                        <a:t>Програм 10. Средње</a:t>
                      </a:r>
                      <a:r>
                        <a:rPr lang="sr-Cyrl-RS" sz="2000" baseline="0" dirty="0">
                          <a:latin typeface="Cambria Math" panose="02040503050406030204" pitchFamily="18" charset="0"/>
                          <a:ea typeface="Cambria Math" panose="02040503050406030204" pitchFamily="18" charset="0"/>
                        </a:rPr>
                        <a:t> образовање и васпитање</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4</a:t>
                      </a:r>
                      <a:r>
                        <a:rPr lang="en-US" sz="2000" dirty="0">
                          <a:latin typeface="Cambria Math" panose="02040503050406030204" pitchFamily="18" charset="0"/>
                          <a:ea typeface="Cambria Math" panose="02040503050406030204" pitchFamily="18" charset="0"/>
                        </a:rPr>
                        <a:t>5</a:t>
                      </a:r>
                      <a:r>
                        <a:rPr lang="sr-Cyrl-RS" sz="2000" dirty="0">
                          <a:latin typeface="Cambria Math" panose="02040503050406030204" pitchFamily="18" charset="0"/>
                          <a:ea typeface="Cambria Math" panose="02040503050406030204" pitchFamily="18" charset="0"/>
                        </a:rPr>
                        <a:t>.</a:t>
                      </a:r>
                      <a:r>
                        <a:rPr lang="en-US" sz="2000" dirty="0">
                          <a:latin typeface="Cambria Math" panose="02040503050406030204" pitchFamily="18" charset="0"/>
                          <a:ea typeface="Cambria Math" panose="02040503050406030204" pitchFamily="18" charset="0"/>
                        </a:rPr>
                        <a:t>728</a:t>
                      </a:r>
                      <a:r>
                        <a:rPr lang="sr-Cyrl-RS" sz="2000" dirty="0">
                          <a:latin typeface="Cambria Math" panose="02040503050406030204" pitchFamily="18" charset="0"/>
                          <a:ea typeface="Cambria Math" panose="02040503050406030204" pitchFamily="18" charset="0"/>
                        </a:rPr>
                        <a:t>.413</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1,7%</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extLst>
                  <a:ext uri="{0D108BD9-81ED-4DB2-BD59-A6C34878D82A}">
                    <a16:rowId xmlns:a16="http://schemas.microsoft.com/office/drawing/2014/main" val="2267397033"/>
                  </a:ext>
                </a:extLst>
              </a:tr>
              <a:tr h="1052941">
                <a:tc>
                  <a:txBody>
                    <a:bodyPr/>
                    <a:lstStyle/>
                    <a:p>
                      <a:r>
                        <a:rPr lang="sr-Cyrl-RS" sz="2000" dirty="0">
                          <a:latin typeface="Cambria Math" panose="02040503050406030204" pitchFamily="18" charset="0"/>
                          <a:ea typeface="Cambria Math" panose="02040503050406030204" pitchFamily="18" charset="0"/>
                        </a:rPr>
                        <a:t>Програм 11. Социјална и дечја заштита</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1</a:t>
                      </a:r>
                      <a:r>
                        <a:rPr lang="en-US" sz="2000" dirty="0">
                          <a:latin typeface="Cambria Math" panose="02040503050406030204" pitchFamily="18" charset="0"/>
                          <a:ea typeface="Cambria Math" panose="02040503050406030204" pitchFamily="18" charset="0"/>
                        </a:rPr>
                        <a:t>22.509</a:t>
                      </a:r>
                      <a:r>
                        <a:rPr lang="sr-Cyrl-RS" sz="2000" dirty="0">
                          <a:latin typeface="Cambria Math" panose="02040503050406030204" pitchFamily="18" charset="0"/>
                          <a:ea typeface="Cambria Math" panose="02040503050406030204" pitchFamily="18" charset="0"/>
                        </a:rPr>
                        <a:t>.</a:t>
                      </a:r>
                      <a:r>
                        <a:rPr lang="en-US" sz="2000" dirty="0">
                          <a:latin typeface="Cambria Math" panose="02040503050406030204" pitchFamily="18" charset="0"/>
                          <a:ea typeface="Cambria Math" panose="02040503050406030204" pitchFamily="18" charset="0"/>
                        </a:rPr>
                        <a:t>939</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4,6%</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extLst>
                  <a:ext uri="{0D108BD9-81ED-4DB2-BD59-A6C34878D82A}">
                    <a16:rowId xmlns:a16="http://schemas.microsoft.com/office/drawing/2014/main" val="3652443609"/>
                  </a:ext>
                </a:extLst>
              </a:tr>
              <a:tr h="601680">
                <a:tc>
                  <a:txBody>
                    <a:bodyPr/>
                    <a:lstStyle/>
                    <a:p>
                      <a:r>
                        <a:rPr lang="sr-Cyrl-RS" sz="2000" dirty="0">
                          <a:latin typeface="Cambria Math" panose="02040503050406030204" pitchFamily="18" charset="0"/>
                          <a:ea typeface="Cambria Math" panose="02040503050406030204" pitchFamily="18" charset="0"/>
                        </a:rPr>
                        <a:t>Програм 12. Здравствена заштита</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2</a:t>
                      </a:r>
                      <a:r>
                        <a:rPr lang="en-US" sz="2000" dirty="0">
                          <a:latin typeface="Cambria Math" panose="02040503050406030204" pitchFamily="18" charset="0"/>
                          <a:ea typeface="Cambria Math" panose="02040503050406030204" pitchFamily="18" charset="0"/>
                        </a:rPr>
                        <a:t>34</a:t>
                      </a:r>
                      <a:r>
                        <a:rPr lang="sr-Cyrl-RS" sz="2000" dirty="0">
                          <a:latin typeface="Cambria Math" panose="02040503050406030204" pitchFamily="18" charset="0"/>
                          <a:ea typeface="Cambria Math" panose="02040503050406030204" pitchFamily="18" charset="0"/>
                        </a:rPr>
                        <a:t>.1</a:t>
                      </a:r>
                      <a:r>
                        <a:rPr lang="en-US" sz="2000" dirty="0">
                          <a:latin typeface="Cambria Math" panose="02040503050406030204" pitchFamily="18" charset="0"/>
                          <a:ea typeface="Cambria Math" panose="02040503050406030204" pitchFamily="18" charset="0"/>
                        </a:rPr>
                        <a:t>98</a:t>
                      </a:r>
                      <a:r>
                        <a:rPr lang="sr-Cyrl-RS" sz="2000" dirty="0">
                          <a:latin typeface="Cambria Math" panose="02040503050406030204" pitchFamily="18" charset="0"/>
                          <a:ea typeface="Cambria Math" panose="02040503050406030204" pitchFamily="18" charset="0"/>
                        </a:rPr>
                        <a:t>.795</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8,7%</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extLst>
                  <a:ext uri="{0D108BD9-81ED-4DB2-BD59-A6C34878D82A}">
                    <a16:rowId xmlns:a16="http://schemas.microsoft.com/office/drawing/2014/main" val="245616700"/>
                  </a:ext>
                </a:extLst>
              </a:tr>
            </a:tbl>
          </a:graphicData>
        </a:graphic>
      </p:graphicFrame>
    </p:spTree>
    <p:extLst>
      <p:ext uri="{BB962C8B-B14F-4D97-AF65-F5344CB8AC3E}">
        <p14:creationId xmlns:p14="http://schemas.microsoft.com/office/powerpoint/2010/main" val="4115240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5FB0A07-249F-4345-993B-6AB4700608B8}" type="slidenum">
              <a:rPr lang="en-US" smtClean="0"/>
              <a:pPr/>
              <a:t>16</a:t>
            </a:fld>
            <a:endParaRPr lang="en-US"/>
          </a:p>
        </p:txBody>
      </p:sp>
      <p:graphicFrame>
        <p:nvGraphicFramePr>
          <p:cNvPr id="6" name="Table 5">
            <a:extLst>
              <a:ext uri="{FF2B5EF4-FFF2-40B4-BE49-F238E27FC236}">
                <a16:creationId xmlns:a16="http://schemas.microsoft.com/office/drawing/2014/main" id="{F9E40ABB-A4CD-4E37-AFCB-CC1877536EFD}"/>
              </a:ext>
            </a:extLst>
          </p:cNvPr>
          <p:cNvGraphicFramePr>
            <a:graphicFrameLocks noGrp="1"/>
          </p:cNvGraphicFramePr>
          <p:nvPr>
            <p:extLst>
              <p:ext uri="{D42A27DB-BD31-4B8C-83A1-F6EECF244321}">
                <p14:modId xmlns:p14="http://schemas.microsoft.com/office/powerpoint/2010/main" val="438450742"/>
              </p:ext>
            </p:extLst>
          </p:nvPr>
        </p:nvGraphicFramePr>
        <p:xfrm>
          <a:off x="251520" y="980728"/>
          <a:ext cx="8574793" cy="5125184"/>
        </p:xfrm>
        <a:graphic>
          <a:graphicData uri="http://schemas.openxmlformats.org/drawingml/2006/table">
            <a:tbl>
              <a:tblPr firstRow="1" bandRow="1">
                <a:tableStyleId>{E8B1032C-EA38-4F05-BA0D-38AFFFC7BED3}</a:tableStyleId>
              </a:tblPr>
              <a:tblGrid>
                <a:gridCol w="4009291">
                  <a:extLst>
                    <a:ext uri="{9D8B030D-6E8A-4147-A177-3AD203B41FA5}">
                      <a16:colId xmlns:a16="http://schemas.microsoft.com/office/drawing/2014/main" val="1754900752"/>
                    </a:ext>
                  </a:extLst>
                </a:gridCol>
                <a:gridCol w="2739301">
                  <a:extLst>
                    <a:ext uri="{9D8B030D-6E8A-4147-A177-3AD203B41FA5}">
                      <a16:colId xmlns:a16="http://schemas.microsoft.com/office/drawing/2014/main" val="826029379"/>
                    </a:ext>
                  </a:extLst>
                </a:gridCol>
                <a:gridCol w="1826201">
                  <a:extLst>
                    <a:ext uri="{9D8B030D-6E8A-4147-A177-3AD203B41FA5}">
                      <a16:colId xmlns:a16="http://schemas.microsoft.com/office/drawing/2014/main" val="2943394881"/>
                    </a:ext>
                  </a:extLst>
                </a:gridCol>
              </a:tblGrid>
              <a:tr h="1208935">
                <a:tc>
                  <a:txBody>
                    <a:bodyPr/>
                    <a:lstStyle/>
                    <a:p>
                      <a:pPr algn="ctr"/>
                      <a:r>
                        <a:rPr lang="sr-Cyrl-RS" sz="2000" dirty="0">
                          <a:latin typeface="Cambria Math" panose="02040503050406030204" pitchFamily="18" charset="0"/>
                          <a:ea typeface="Cambria Math" panose="02040503050406030204" pitchFamily="18" charset="0"/>
                        </a:rPr>
                        <a:t>Назив програма</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pPr algn="ctr"/>
                      <a:r>
                        <a:rPr lang="sr-Cyrl-RS" sz="2000" dirty="0">
                          <a:latin typeface="Cambria Math" panose="02040503050406030204" pitchFamily="18" charset="0"/>
                          <a:ea typeface="Cambria Math" panose="02040503050406030204" pitchFamily="18" charset="0"/>
                        </a:rPr>
                        <a:t>Средства из</a:t>
                      </a:r>
                      <a:r>
                        <a:rPr lang="sr-Cyrl-RS" sz="2000" baseline="0" dirty="0">
                          <a:latin typeface="Cambria Math" panose="02040503050406030204" pitchFamily="18" charset="0"/>
                          <a:ea typeface="Cambria Math" panose="02040503050406030204" pitchFamily="18" charset="0"/>
                        </a:rPr>
                        <a:t> </a:t>
                      </a:r>
                      <a:r>
                        <a:rPr lang="sr-Cyrl-RS" sz="2000" dirty="0">
                          <a:latin typeface="Cambria Math" panose="02040503050406030204" pitchFamily="18" charset="0"/>
                          <a:ea typeface="Cambria Math" panose="02040503050406030204" pitchFamily="18" charset="0"/>
                        </a:rPr>
                        <a:t>Одлуке о буџету за 2021. годину  (износ у динарима)</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pPr algn="ctr"/>
                      <a:r>
                        <a:rPr lang="sr-Cyrl-RS" sz="2000" dirty="0">
                          <a:latin typeface="Cambria Math" panose="02040503050406030204" pitchFamily="18" charset="0"/>
                          <a:ea typeface="Cambria Math" panose="02040503050406030204" pitchFamily="18" charset="0"/>
                        </a:rPr>
                        <a:t>%  буџета по програму </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extLst>
                  <a:ext uri="{0D108BD9-81ED-4DB2-BD59-A6C34878D82A}">
                    <a16:rowId xmlns:a16="http://schemas.microsoft.com/office/drawing/2014/main" val="267739698"/>
                  </a:ext>
                </a:extLst>
              </a:tr>
              <a:tr h="705584">
                <a:tc>
                  <a:txBody>
                    <a:bodyPr/>
                    <a:lstStyle/>
                    <a:p>
                      <a:r>
                        <a:rPr lang="sr-Cyrl-RS" sz="2000" kern="1200" dirty="0">
                          <a:effectLst/>
                          <a:latin typeface="Cambria Math" panose="02040503050406030204" pitchFamily="18" charset="0"/>
                          <a:ea typeface="Cambria Math" panose="02040503050406030204" pitchFamily="18" charset="0"/>
                        </a:rPr>
                        <a:t>Програм 13. Развој културе и информисања</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1</a:t>
                      </a:r>
                      <a:r>
                        <a:rPr lang="en-US" sz="2000" dirty="0">
                          <a:latin typeface="Cambria Math" panose="02040503050406030204" pitchFamily="18" charset="0"/>
                          <a:ea typeface="Cambria Math" panose="02040503050406030204" pitchFamily="18" charset="0"/>
                        </a:rPr>
                        <a:t>16</a:t>
                      </a:r>
                      <a:r>
                        <a:rPr lang="sr-Cyrl-RS" sz="2000" dirty="0">
                          <a:latin typeface="Cambria Math" panose="02040503050406030204" pitchFamily="18" charset="0"/>
                          <a:ea typeface="Cambria Math" panose="02040503050406030204" pitchFamily="18" charset="0"/>
                        </a:rPr>
                        <a:t>.</a:t>
                      </a:r>
                      <a:r>
                        <a:rPr lang="en-US" sz="2000" dirty="0">
                          <a:latin typeface="Cambria Math" panose="02040503050406030204" pitchFamily="18" charset="0"/>
                          <a:ea typeface="Cambria Math" panose="02040503050406030204" pitchFamily="18" charset="0"/>
                        </a:rPr>
                        <a:t>525</a:t>
                      </a:r>
                      <a:r>
                        <a:rPr lang="sr-Cyrl-RS" sz="2000" dirty="0">
                          <a:latin typeface="Cambria Math" panose="02040503050406030204" pitchFamily="18" charset="0"/>
                          <a:ea typeface="Cambria Math" panose="02040503050406030204" pitchFamily="18" charset="0"/>
                        </a:rPr>
                        <a:t>.</a:t>
                      </a:r>
                      <a:r>
                        <a:rPr lang="en-US" sz="2000" dirty="0">
                          <a:latin typeface="Cambria Math" panose="02040503050406030204" pitchFamily="18" charset="0"/>
                          <a:ea typeface="Cambria Math" panose="02040503050406030204" pitchFamily="18" charset="0"/>
                        </a:rPr>
                        <a:t>144</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4,3%</a:t>
                      </a:r>
                    </a:p>
                    <a:p>
                      <a:pPr algn="l"/>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extLst>
                  <a:ext uri="{0D108BD9-81ED-4DB2-BD59-A6C34878D82A}">
                    <a16:rowId xmlns:a16="http://schemas.microsoft.com/office/drawing/2014/main" val="4002703372"/>
                  </a:ext>
                </a:extLst>
              </a:tr>
              <a:tr h="584213">
                <a:tc>
                  <a:txBody>
                    <a:bodyPr/>
                    <a:lstStyle/>
                    <a:p>
                      <a:r>
                        <a:rPr lang="sr-Cyrl-RS" sz="2000" dirty="0">
                          <a:latin typeface="Cambria Math" panose="02040503050406030204" pitchFamily="18" charset="0"/>
                          <a:ea typeface="Cambria Math" panose="02040503050406030204" pitchFamily="18" charset="0"/>
                        </a:rPr>
                        <a:t>Програм 14. Развој спорта и омладине</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1</a:t>
                      </a:r>
                      <a:r>
                        <a:rPr lang="en-US" sz="2000" dirty="0">
                          <a:latin typeface="Cambria Math" panose="02040503050406030204" pitchFamily="18" charset="0"/>
                          <a:ea typeface="Cambria Math" panose="02040503050406030204" pitchFamily="18" charset="0"/>
                        </a:rPr>
                        <a:t>83</a:t>
                      </a:r>
                      <a:r>
                        <a:rPr lang="sr-Cyrl-RS" sz="2000" dirty="0">
                          <a:latin typeface="Cambria Math" panose="02040503050406030204" pitchFamily="18" charset="0"/>
                          <a:ea typeface="Cambria Math" panose="02040503050406030204" pitchFamily="18" charset="0"/>
                        </a:rPr>
                        <a:t>.</a:t>
                      </a:r>
                      <a:r>
                        <a:rPr lang="en-US" sz="2000" dirty="0">
                          <a:latin typeface="Cambria Math" panose="02040503050406030204" pitchFamily="18" charset="0"/>
                          <a:ea typeface="Cambria Math" panose="02040503050406030204" pitchFamily="18" charset="0"/>
                        </a:rPr>
                        <a:t>152</a:t>
                      </a:r>
                      <a:r>
                        <a:rPr lang="sr-Cyrl-RS" sz="2000" dirty="0">
                          <a:latin typeface="Cambria Math" panose="02040503050406030204" pitchFamily="18" charset="0"/>
                          <a:ea typeface="Cambria Math" panose="02040503050406030204" pitchFamily="18" charset="0"/>
                        </a:rPr>
                        <a:t>.</a:t>
                      </a:r>
                      <a:r>
                        <a:rPr lang="en-US" sz="2000" dirty="0">
                          <a:latin typeface="Cambria Math" panose="02040503050406030204" pitchFamily="18" charset="0"/>
                          <a:ea typeface="Cambria Math" panose="02040503050406030204" pitchFamily="18" charset="0"/>
                        </a:rPr>
                        <a:t>886</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6,9%</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extLst>
                  <a:ext uri="{0D108BD9-81ED-4DB2-BD59-A6C34878D82A}">
                    <a16:rowId xmlns:a16="http://schemas.microsoft.com/office/drawing/2014/main" val="3698863823"/>
                  </a:ext>
                </a:extLst>
              </a:tr>
              <a:tr h="618656">
                <a:tc>
                  <a:txBody>
                    <a:bodyPr/>
                    <a:lstStyle/>
                    <a:p>
                      <a:r>
                        <a:rPr lang="sr-Cyrl-RS" sz="2000" dirty="0">
                          <a:latin typeface="Cambria Math" panose="02040503050406030204" pitchFamily="18" charset="0"/>
                          <a:ea typeface="Cambria Math" panose="02040503050406030204" pitchFamily="18" charset="0"/>
                        </a:rPr>
                        <a:t>Програм 15. Опште</a:t>
                      </a:r>
                      <a:r>
                        <a:rPr lang="sr-Cyrl-RS" sz="2000" baseline="0" dirty="0">
                          <a:latin typeface="Cambria Math" panose="02040503050406030204" pitchFamily="18" charset="0"/>
                          <a:ea typeface="Cambria Math" panose="02040503050406030204" pitchFamily="18" charset="0"/>
                        </a:rPr>
                        <a:t> услуге локалне самоуправе</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en-US" sz="2000" dirty="0">
                          <a:latin typeface="Cambria Math" panose="02040503050406030204" pitchFamily="18" charset="0"/>
                          <a:ea typeface="Cambria Math" panose="02040503050406030204" pitchFamily="18" charset="0"/>
                        </a:rPr>
                        <a:t>446</a:t>
                      </a:r>
                      <a:r>
                        <a:rPr lang="sr-Cyrl-RS" sz="2000" dirty="0">
                          <a:latin typeface="Cambria Math" panose="02040503050406030204" pitchFamily="18" charset="0"/>
                          <a:ea typeface="Cambria Math" panose="02040503050406030204" pitchFamily="18" charset="0"/>
                        </a:rPr>
                        <a:t>.</a:t>
                      </a:r>
                      <a:r>
                        <a:rPr lang="en-US" sz="2000" dirty="0">
                          <a:latin typeface="Cambria Math" panose="02040503050406030204" pitchFamily="18" charset="0"/>
                          <a:ea typeface="Cambria Math" panose="02040503050406030204" pitchFamily="18" charset="0"/>
                        </a:rPr>
                        <a:t>063</a:t>
                      </a:r>
                      <a:r>
                        <a:rPr lang="sr-Cyrl-RS" sz="2000" dirty="0">
                          <a:latin typeface="Cambria Math" panose="02040503050406030204" pitchFamily="18" charset="0"/>
                          <a:ea typeface="Cambria Math" panose="02040503050406030204" pitchFamily="18" charset="0"/>
                        </a:rPr>
                        <a:t>.</a:t>
                      </a:r>
                      <a:r>
                        <a:rPr lang="en-US" sz="2000" dirty="0">
                          <a:latin typeface="Cambria Math" panose="02040503050406030204" pitchFamily="18" charset="0"/>
                          <a:ea typeface="Cambria Math" panose="02040503050406030204" pitchFamily="18" charset="0"/>
                        </a:rPr>
                        <a:t>115</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16,7%</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extLst>
                  <a:ext uri="{0D108BD9-81ED-4DB2-BD59-A6C34878D82A}">
                    <a16:rowId xmlns:a16="http://schemas.microsoft.com/office/drawing/2014/main" val="2108287674"/>
                  </a:ext>
                </a:extLst>
              </a:tr>
              <a:tr h="618656">
                <a:tc>
                  <a:txBody>
                    <a:bodyPr/>
                    <a:lstStyle/>
                    <a:p>
                      <a:r>
                        <a:rPr lang="sr-Cyrl-RS" sz="2000" dirty="0">
                          <a:latin typeface="Cambria Math" panose="02040503050406030204" pitchFamily="18" charset="0"/>
                          <a:ea typeface="Cambria Math" panose="02040503050406030204" pitchFamily="18" charset="0"/>
                        </a:rPr>
                        <a:t>Програм 16. Политички систем локалне самоуправе</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en-US" sz="2000" dirty="0">
                          <a:latin typeface="Cambria Math" panose="02040503050406030204" pitchFamily="18" charset="0"/>
                          <a:ea typeface="Cambria Math" panose="02040503050406030204" pitchFamily="18" charset="0"/>
                        </a:rPr>
                        <a:t>75</a:t>
                      </a:r>
                      <a:r>
                        <a:rPr lang="sr-Cyrl-RS" sz="2000" dirty="0">
                          <a:latin typeface="Cambria Math" panose="02040503050406030204" pitchFamily="18" charset="0"/>
                          <a:ea typeface="Cambria Math" panose="02040503050406030204" pitchFamily="18" charset="0"/>
                        </a:rPr>
                        <a:t>.</a:t>
                      </a:r>
                      <a:r>
                        <a:rPr lang="en-US" sz="2000" dirty="0">
                          <a:latin typeface="Cambria Math" panose="02040503050406030204" pitchFamily="18" charset="0"/>
                          <a:ea typeface="Cambria Math" panose="02040503050406030204" pitchFamily="18" charset="0"/>
                        </a:rPr>
                        <a:t>667</a:t>
                      </a:r>
                      <a:r>
                        <a:rPr lang="sr-Cyrl-RS" sz="2000" dirty="0">
                          <a:latin typeface="Cambria Math" panose="02040503050406030204" pitchFamily="18" charset="0"/>
                          <a:ea typeface="Cambria Math" panose="02040503050406030204" pitchFamily="18" charset="0"/>
                        </a:rPr>
                        <a:t>.0</a:t>
                      </a:r>
                      <a:r>
                        <a:rPr lang="en-US" sz="2000" dirty="0">
                          <a:latin typeface="Cambria Math" panose="02040503050406030204" pitchFamily="18" charset="0"/>
                          <a:ea typeface="Cambria Math" panose="02040503050406030204" pitchFamily="18" charset="0"/>
                        </a:rPr>
                        <a:t>53</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dirty="0">
                          <a:latin typeface="Cambria Math" panose="02040503050406030204" pitchFamily="18" charset="0"/>
                          <a:ea typeface="Cambria Math" panose="02040503050406030204" pitchFamily="18" charset="0"/>
                        </a:rPr>
                        <a:t>2,8%</a:t>
                      </a:r>
                      <a:endParaRPr lang="en-US" sz="2000" b="1" dirty="0">
                        <a:solidFill>
                          <a:schemeClr val="bg1"/>
                        </a:solidFill>
                        <a:latin typeface="Cambria Math" panose="02040503050406030204" pitchFamily="18" charset="0"/>
                        <a:ea typeface="Cambria Math" panose="02040503050406030204" pitchFamily="18" charset="0"/>
                        <a:cs typeface="Arial" pitchFamily="34" charset="0"/>
                      </a:endParaRPr>
                    </a:p>
                  </a:txBody>
                  <a:tcPr/>
                </a:tc>
                <a:extLst>
                  <a:ext uri="{0D108BD9-81ED-4DB2-BD59-A6C34878D82A}">
                    <a16:rowId xmlns:a16="http://schemas.microsoft.com/office/drawing/2014/main" val="2267397033"/>
                  </a:ext>
                </a:extLst>
              </a:tr>
              <a:tr h="618656">
                <a:tc>
                  <a:txBody>
                    <a:bodyPr/>
                    <a:lstStyle/>
                    <a:p>
                      <a:r>
                        <a:rPr lang="sr-Cyrl-RS" sz="2000" b="0" dirty="0">
                          <a:solidFill>
                            <a:schemeClr val="tx1"/>
                          </a:solidFill>
                          <a:latin typeface="Cambria Math" panose="02040503050406030204" pitchFamily="18" charset="0"/>
                          <a:ea typeface="Cambria Math" panose="02040503050406030204" pitchFamily="18" charset="0"/>
                          <a:cs typeface="Arial" pitchFamily="34" charset="0"/>
                        </a:rPr>
                        <a:t>Програм 17. Енергетска ефикасност и обновљиви извори енергије</a:t>
                      </a:r>
                      <a:endParaRPr lang="en-US" sz="2000" b="0" dirty="0">
                        <a:solidFill>
                          <a:schemeClr val="tx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b="0" dirty="0">
                          <a:solidFill>
                            <a:schemeClr val="tx1"/>
                          </a:solidFill>
                          <a:latin typeface="Cambria Math" panose="02040503050406030204" pitchFamily="18" charset="0"/>
                          <a:ea typeface="Cambria Math" panose="02040503050406030204" pitchFamily="18" charset="0"/>
                          <a:cs typeface="Arial" pitchFamily="34" charset="0"/>
                        </a:rPr>
                        <a:t>10.000.000</a:t>
                      </a:r>
                      <a:endParaRPr lang="en-US" sz="2000" b="0" dirty="0">
                        <a:solidFill>
                          <a:schemeClr val="tx1"/>
                        </a:solidFill>
                        <a:latin typeface="Cambria Math" panose="02040503050406030204" pitchFamily="18" charset="0"/>
                        <a:ea typeface="Cambria Math" panose="02040503050406030204" pitchFamily="18" charset="0"/>
                        <a:cs typeface="Arial" pitchFamily="34" charset="0"/>
                      </a:endParaRPr>
                    </a:p>
                  </a:txBody>
                  <a:tcPr/>
                </a:tc>
                <a:tc>
                  <a:txBody>
                    <a:bodyPr/>
                    <a:lstStyle/>
                    <a:p>
                      <a:r>
                        <a:rPr lang="sr-Cyrl-RS" sz="2000" b="0" dirty="0">
                          <a:solidFill>
                            <a:schemeClr val="tx1"/>
                          </a:solidFill>
                          <a:latin typeface="Cambria Math" panose="02040503050406030204" pitchFamily="18" charset="0"/>
                          <a:ea typeface="Cambria Math" panose="02040503050406030204" pitchFamily="18" charset="0"/>
                          <a:cs typeface="Arial" pitchFamily="34" charset="0"/>
                        </a:rPr>
                        <a:t>0,4%</a:t>
                      </a:r>
                      <a:endParaRPr lang="en-US" sz="2000" b="0" dirty="0">
                        <a:solidFill>
                          <a:schemeClr val="tx1"/>
                        </a:solidFill>
                        <a:latin typeface="Cambria Math" panose="02040503050406030204" pitchFamily="18" charset="0"/>
                        <a:ea typeface="Cambria Math" panose="02040503050406030204" pitchFamily="18" charset="0"/>
                        <a:cs typeface="Arial" pitchFamily="34" charset="0"/>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749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43000"/>
          </a:xfrm>
        </p:spPr>
        <p:txBody>
          <a:bodyPr>
            <a:normAutofit/>
          </a:bodyPr>
          <a:lstStyle/>
          <a:p>
            <a:pPr algn="ctr"/>
            <a:r>
              <a:rPr lang="sr-Cyrl-RS" sz="2400" b="1" dirty="0">
                <a:solidFill>
                  <a:schemeClr val="tx1"/>
                </a:solidFill>
                <a:latin typeface="Cambria Math" pitchFamily="18" charset="0"/>
                <a:ea typeface="Cambria Math" pitchFamily="18" charset="0"/>
              </a:rPr>
              <a:t>Планирани расходи буџета расподељени по директним и индиректним буџетским корисницима</a:t>
            </a:r>
            <a:endParaRPr lang="en-US" sz="2400" b="1" dirty="0">
              <a:solidFill>
                <a:schemeClr val="tx1"/>
              </a:solidFill>
              <a:latin typeface="Cambria Math" pitchFamily="18" charset="0"/>
              <a:ea typeface="Cambria Math"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09225595"/>
              </p:ext>
            </p:extLst>
          </p:nvPr>
        </p:nvGraphicFramePr>
        <p:xfrm>
          <a:off x="323528" y="1268760"/>
          <a:ext cx="8496944" cy="5192936"/>
        </p:xfrm>
        <a:graphic>
          <a:graphicData uri="http://schemas.openxmlformats.org/drawingml/2006/table">
            <a:tbl>
              <a:tblPr firstRow="1" firstCol="1" bandRow="1">
                <a:tableStyleId>{8799B23B-EC83-4686-B30A-512413B5E67A}</a:tableStyleId>
              </a:tblPr>
              <a:tblGrid>
                <a:gridCol w="738145">
                  <a:extLst>
                    <a:ext uri="{9D8B030D-6E8A-4147-A177-3AD203B41FA5}">
                      <a16:colId xmlns:a16="http://schemas.microsoft.com/office/drawing/2014/main" val="20000"/>
                    </a:ext>
                  </a:extLst>
                </a:gridCol>
                <a:gridCol w="5659105">
                  <a:extLst>
                    <a:ext uri="{9D8B030D-6E8A-4147-A177-3AD203B41FA5}">
                      <a16:colId xmlns:a16="http://schemas.microsoft.com/office/drawing/2014/main" val="20001"/>
                    </a:ext>
                  </a:extLst>
                </a:gridCol>
                <a:gridCol w="2099694">
                  <a:extLst>
                    <a:ext uri="{9D8B030D-6E8A-4147-A177-3AD203B41FA5}">
                      <a16:colId xmlns:a16="http://schemas.microsoft.com/office/drawing/2014/main" val="20002"/>
                    </a:ext>
                  </a:extLst>
                </a:gridCol>
              </a:tblGrid>
              <a:tr h="1291235">
                <a:tc>
                  <a:txBody>
                    <a:bodyPr/>
                    <a:lstStyle/>
                    <a:p>
                      <a:pPr marL="0" marR="0" algn="ctr">
                        <a:spcBef>
                          <a:spcPts val="0"/>
                        </a:spcBef>
                        <a:spcAft>
                          <a:spcPts val="0"/>
                        </a:spcAft>
                      </a:pPr>
                      <a:r>
                        <a:rPr lang="en-US" sz="1800" b="1" dirty="0">
                          <a:solidFill>
                            <a:schemeClr val="tx1"/>
                          </a:solidFill>
                          <a:effectLst/>
                          <a:latin typeface="Cambria Math" pitchFamily="18" charset="0"/>
                          <a:ea typeface="Cambria Math" pitchFamily="18" charset="0"/>
                          <a:cs typeface="Arial" pitchFamily="34" charset="0"/>
                        </a:rPr>
                        <a:t>Р. </a:t>
                      </a:r>
                      <a:r>
                        <a:rPr lang="en-US" sz="1800" b="1" dirty="0" err="1">
                          <a:solidFill>
                            <a:schemeClr val="tx1"/>
                          </a:solidFill>
                          <a:effectLst/>
                          <a:latin typeface="Cambria Math" pitchFamily="18" charset="0"/>
                          <a:ea typeface="Cambria Math" pitchFamily="18" charset="0"/>
                          <a:cs typeface="Arial" pitchFamily="34" charset="0"/>
                        </a:rPr>
                        <a:t>бр</a:t>
                      </a:r>
                      <a:r>
                        <a:rPr lang="en-US" sz="1800" b="1" dirty="0">
                          <a:solidFill>
                            <a:schemeClr val="tx1"/>
                          </a:solidFill>
                          <a:effectLst/>
                          <a:latin typeface="Cambria Math" pitchFamily="18" charset="0"/>
                          <a:ea typeface="Cambria Math" pitchFamily="18" charset="0"/>
                          <a:cs typeface="Arial" pitchFamily="34" charset="0"/>
                        </a:rPr>
                        <a:t>.</a:t>
                      </a:r>
                    </a:p>
                  </a:txBody>
                  <a:tcPr marL="68580" marR="68580" marT="0" marB="0" anchor="ctr"/>
                </a:tc>
                <a:tc>
                  <a:txBody>
                    <a:bodyPr/>
                    <a:lstStyle/>
                    <a:p>
                      <a:pPr marL="0" marR="0" algn="ctr">
                        <a:spcBef>
                          <a:spcPts val="0"/>
                        </a:spcBef>
                        <a:spcAft>
                          <a:spcPts val="0"/>
                        </a:spcAft>
                      </a:pPr>
                      <a:r>
                        <a:rPr lang="en-US" sz="1800" b="1" dirty="0" err="1">
                          <a:solidFill>
                            <a:schemeClr val="tx1"/>
                          </a:solidFill>
                          <a:effectLst/>
                          <a:latin typeface="Cambria Math" pitchFamily="18" charset="0"/>
                          <a:ea typeface="Cambria Math" pitchFamily="18" charset="0"/>
                          <a:cs typeface="Arial" pitchFamily="34" charset="0"/>
                        </a:rPr>
                        <a:t>Назив</a:t>
                      </a:r>
                      <a:r>
                        <a:rPr lang="en-US" sz="1800" b="1" dirty="0">
                          <a:solidFill>
                            <a:schemeClr val="tx1"/>
                          </a:solidFill>
                          <a:effectLst/>
                          <a:latin typeface="Cambria Math" pitchFamily="18" charset="0"/>
                          <a:ea typeface="Cambria Math" pitchFamily="18" charset="0"/>
                          <a:cs typeface="Arial" pitchFamily="34" charset="0"/>
                        </a:rPr>
                        <a:t> </a:t>
                      </a:r>
                      <a:r>
                        <a:rPr lang="sr-Cyrl-RS" sz="1800" b="1" dirty="0">
                          <a:solidFill>
                            <a:schemeClr val="tx1"/>
                          </a:solidFill>
                          <a:effectLst/>
                          <a:latin typeface="Cambria Math" pitchFamily="18" charset="0"/>
                          <a:ea typeface="Cambria Math" pitchFamily="18" charset="0"/>
                          <a:cs typeface="Arial" pitchFamily="34" charset="0"/>
                        </a:rPr>
                        <a:t>буџетског </a:t>
                      </a:r>
                      <a:r>
                        <a:rPr lang="en-US" sz="1800" b="1" dirty="0" err="1">
                          <a:solidFill>
                            <a:schemeClr val="tx1"/>
                          </a:solidFill>
                          <a:effectLst/>
                          <a:latin typeface="Cambria Math" pitchFamily="18" charset="0"/>
                          <a:ea typeface="Cambria Math" pitchFamily="18" charset="0"/>
                          <a:cs typeface="Arial" pitchFamily="34" charset="0"/>
                        </a:rPr>
                        <a:t>корисника</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ctr"/>
                </a:tc>
                <a:tc>
                  <a:txBody>
                    <a:bodyPr/>
                    <a:lstStyle/>
                    <a:p>
                      <a:pPr algn="ctr"/>
                      <a:r>
                        <a:rPr lang="sr-Cyrl-RS" sz="1800" b="1" dirty="0">
                          <a:solidFill>
                            <a:schemeClr val="tx1"/>
                          </a:solidFill>
                          <a:latin typeface="Cambria Math" pitchFamily="18" charset="0"/>
                          <a:ea typeface="Cambria Math" pitchFamily="18" charset="0"/>
                          <a:cs typeface="Arial" pitchFamily="34" charset="0"/>
                        </a:rPr>
                        <a:t>Средства из Одлуке о буџету за 202</a:t>
                      </a:r>
                      <a:r>
                        <a:rPr lang="en-US" sz="1800" b="1" dirty="0">
                          <a:solidFill>
                            <a:schemeClr val="tx1"/>
                          </a:solidFill>
                          <a:latin typeface="Cambria Math" pitchFamily="18" charset="0"/>
                          <a:ea typeface="Cambria Math" pitchFamily="18" charset="0"/>
                          <a:cs typeface="Arial" pitchFamily="34" charset="0"/>
                        </a:rPr>
                        <a:t>1</a:t>
                      </a:r>
                      <a:r>
                        <a:rPr lang="sr-Cyrl-RS" sz="1800" b="1" dirty="0">
                          <a:solidFill>
                            <a:schemeClr val="tx1"/>
                          </a:solidFill>
                          <a:latin typeface="Cambria Math" pitchFamily="18" charset="0"/>
                          <a:ea typeface="Cambria Math" pitchFamily="18" charset="0"/>
                          <a:cs typeface="Arial" pitchFamily="34" charset="0"/>
                        </a:rPr>
                        <a:t>. годину  (износ у динарима)</a:t>
                      </a:r>
                      <a:endParaRPr lang="en-US" sz="1800" b="1" dirty="0">
                        <a:solidFill>
                          <a:schemeClr val="tx1"/>
                        </a:solidFill>
                        <a:latin typeface="Cambria Math" pitchFamily="18" charset="0"/>
                        <a:ea typeface="Cambria Math" pitchFamily="18" charset="0"/>
                        <a:cs typeface="Arial" pitchFamily="34" charset="0"/>
                      </a:endParaRPr>
                    </a:p>
                  </a:txBody>
                  <a:tcPr marL="68580" marR="68580" marT="0" marB="0" anchor="ctr"/>
                </a:tc>
                <a:extLst>
                  <a:ext uri="{0D108BD9-81ED-4DB2-BD59-A6C34878D82A}">
                    <a16:rowId xmlns:a16="http://schemas.microsoft.com/office/drawing/2014/main" val="10000"/>
                  </a:ext>
                </a:extLst>
              </a:tr>
              <a:tr h="315024">
                <a:tc>
                  <a:txBody>
                    <a:bodyPr/>
                    <a:lstStyle/>
                    <a:p>
                      <a:pPr marL="0" marR="0" algn="ctr">
                        <a:spcBef>
                          <a:spcPts val="0"/>
                        </a:spcBef>
                        <a:spcAft>
                          <a:spcPts val="0"/>
                        </a:spcAft>
                      </a:pPr>
                      <a:r>
                        <a:rPr lang="en-US" sz="1800" b="1" dirty="0">
                          <a:solidFill>
                            <a:schemeClr val="tx1"/>
                          </a:solidFill>
                          <a:effectLst/>
                          <a:latin typeface="Cambria Math" pitchFamily="18" charset="0"/>
                          <a:ea typeface="Cambria Math" pitchFamily="18" charset="0"/>
                          <a:cs typeface="Arial" pitchFamily="34" charset="0"/>
                        </a:rPr>
                        <a:t>1.</a:t>
                      </a:r>
                    </a:p>
                  </a:txBody>
                  <a:tcPr marL="68580" marR="68580" marT="0" marB="0" anchor="b"/>
                </a:tc>
                <a:tc>
                  <a:txBody>
                    <a:bodyPr/>
                    <a:lstStyle/>
                    <a:p>
                      <a:pPr marL="0" marR="0">
                        <a:spcBef>
                          <a:spcPts val="0"/>
                        </a:spcBef>
                        <a:spcAft>
                          <a:spcPts val="0"/>
                        </a:spcAft>
                      </a:pPr>
                      <a:r>
                        <a:rPr lang="en-US" sz="1800" b="1" dirty="0" err="1">
                          <a:solidFill>
                            <a:schemeClr val="tx1"/>
                          </a:solidFill>
                          <a:effectLst/>
                          <a:latin typeface="Cambria Math" pitchFamily="18" charset="0"/>
                          <a:ea typeface="Cambria Math" pitchFamily="18" charset="0"/>
                          <a:cs typeface="Arial" pitchFamily="34" charset="0"/>
                        </a:rPr>
                        <a:t>Скупштина</a:t>
                      </a:r>
                      <a:r>
                        <a:rPr lang="en-US" sz="1800" b="1" dirty="0">
                          <a:solidFill>
                            <a:schemeClr val="tx1"/>
                          </a:solidFill>
                          <a:effectLst/>
                          <a:latin typeface="Cambria Math" pitchFamily="18" charset="0"/>
                          <a:ea typeface="Cambria Math" pitchFamily="18" charset="0"/>
                          <a:cs typeface="Arial" pitchFamily="34" charset="0"/>
                        </a:rPr>
                        <a:t> </a:t>
                      </a:r>
                      <a:r>
                        <a:rPr lang="sr-Cyrl-RS" sz="1800" b="1" dirty="0">
                          <a:solidFill>
                            <a:schemeClr val="tx1"/>
                          </a:solidFill>
                          <a:effectLst/>
                          <a:latin typeface="Cambria Math" pitchFamily="18" charset="0"/>
                          <a:ea typeface="Cambria Math" pitchFamily="18" charset="0"/>
                          <a:cs typeface="Arial" pitchFamily="34" charset="0"/>
                        </a:rPr>
                        <a:t>града Бора</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tc>
                  <a:txBody>
                    <a:bodyPr/>
                    <a:lstStyle/>
                    <a:p>
                      <a:pPr marL="0" marR="0" algn="r">
                        <a:spcBef>
                          <a:spcPts val="0"/>
                        </a:spcBef>
                        <a:spcAft>
                          <a:spcPts val="0"/>
                        </a:spcAft>
                      </a:pPr>
                      <a:r>
                        <a:rPr lang="en-US" sz="1800" b="1" dirty="0">
                          <a:solidFill>
                            <a:schemeClr val="tx1"/>
                          </a:solidFill>
                          <a:effectLst/>
                          <a:latin typeface="Cambria Math" pitchFamily="18" charset="0"/>
                          <a:ea typeface="Cambria Math" pitchFamily="18" charset="0"/>
                          <a:cs typeface="Arial" pitchFamily="34" charset="0"/>
                        </a:rPr>
                        <a:t>1</a:t>
                      </a:r>
                      <a:r>
                        <a:rPr lang="sr-Cyrl-RS" sz="1800" b="1" dirty="0">
                          <a:solidFill>
                            <a:schemeClr val="tx1"/>
                          </a:solidFill>
                          <a:effectLst/>
                          <a:latin typeface="Cambria Math" pitchFamily="18" charset="0"/>
                          <a:ea typeface="Cambria Math" pitchFamily="18" charset="0"/>
                          <a:cs typeface="Arial" pitchFamily="34" charset="0"/>
                        </a:rPr>
                        <a:t>8</a:t>
                      </a:r>
                      <a:r>
                        <a:rPr lang="en-US" sz="1800" b="1" dirty="0">
                          <a:solidFill>
                            <a:schemeClr val="tx1"/>
                          </a:solidFill>
                          <a:effectLst/>
                          <a:latin typeface="Cambria Math" pitchFamily="18" charset="0"/>
                          <a:ea typeface="Cambria Math" pitchFamily="18" charset="0"/>
                          <a:cs typeface="Arial" pitchFamily="34" charset="0"/>
                        </a:rPr>
                        <a:t>.</a:t>
                      </a:r>
                      <a:r>
                        <a:rPr lang="sr-Cyrl-RS" sz="1800" b="1" dirty="0">
                          <a:solidFill>
                            <a:schemeClr val="tx1"/>
                          </a:solidFill>
                          <a:effectLst/>
                          <a:latin typeface="Cambria Math" pitchFamily="18" charset="0"/>
                          <a:ea typeface="Cambria Math" pitchFamily="18" charset="0"/>
                          <a:cs typeface="Arial" pitchFamily="34" charset="0"/>
                        </a:rPr>
                        <a:t>265</a:t>
                      </a:r>
                      <a:r>
                        <a:rPr lang="en-US" sz="1800" b="1" dirty="0">
                          <a:solidFill>
                            <a:schemeClr val="tx1"/>
                          </a:solidFill>
                          <a:effectLst/>
                          <a:latin typeface="Cambria Math" pitchFamily="18" charset="0"/>
                          <a:ea typeface="Cambria Math" pitchFamily="18" charset="0"/>
                          <a:cs typeface="Arial" pitchFamily="34" charset="0"/>
                        </a:rPr>
                        <a:t>.</a:t>
                      </a:r>
                      <a:r>
                        <a:rPr lang="sr-Cyrl-RS" sz="1800" b="1" dirty="0">
                          <a:solidFill>
                            <a:schemeClr val="tx1"/>
                          </a:solidFill>
                          <a:effectLst/>
                          <a:latin typeface="Cambria Math" pitchFamily="18" charset="0"/>
                          <a:ea typeface="Cambria Math" pitchFamily="18" charset="0"/>
                          <a:cs typeface="Arial" pitchFamily="34" charset="0"/>
                        </a:rPr>
                        <a:t>713</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extLst>
                  <a:ext uri="{0D108BD9-81ED-4DB2-BD59-A6C34878D82A}">
                    <a16:rowId xmlns:a16="http://schemas.microsoft.com/office/drawing/2014/main" val="10001"/>
                  </a:ext>
                </a:extLst>
              </a:tr>
              <a:tr h="315024">
                <a:tc>
                  <a:txBody>
                    <a:bodyPr/>
                    <a:lstStyle/>
                    <a:p>
                      <a:pPr marL="0" marR="0" algn="ctr">
                        <a:spcBef>
                          <a:spcPts val="0"/>
                        </a:spcBef>
                        <a:spcAft>
                          <a:spcPts val="0"/>
                        </a:spcAft>
                      </a:pPr>
                      <a:r>
                        <a:rPr lang="en-US" sz="1800" b="1" dirty="0">
                          <a:solidFill>
                            <a:schemeClr val="tx1"/>
                          </a:solidFill>
                          <a:effectLst/>
                          <a:latin typeface="Cambria Math" pitchFamily="18" charset="0"/>
                          <a:ea typeface="Cambria Math" pitchFamily="18" charset="0"/>
                          <a:cs typeface="Arial" pitchFamily="34" charset="0"/>
                        </a:rPr>
                        <a:t>2.</a:t>
                      </a:r>
                    </a:p>
                  </a:txBody>
                  <a:tcPr marL="68580" marR="68580" marT="0" marB="0" anchor="b"/>
                </a:tc>
                <a:tc>
                  <a:txBody>
                    <a:bodyPr/>
                    <a:lstStyle/>
                    <a:p>
                      <a:pPr marL="0" marR="0">
                        <a:spcBef>
                          <a:spcPts val="0"/>
                        </a:spcBef>
                        <a:spcAft>
                          <a:spcPts val="0"/>
                        </a:spcAft>
                      </a:pPr>
                      <a:r>
                        <a:rPr lang="sr-Cyrl-RS" sz="1800" b="1" dirty="0">
                          <a:solidFill>
                            <a:schemeClr val="tx1"/>
                          </a:solidFill>
                          <a:effectLst/>
                          <a:latin typeface="Cambria Math" pitchFamily="18" charset="0"/>
                          <a:ea typeface="Cambria Math" pitchFamily="18" charset="0"/>
                          <a:cs typeface="Arial" pitchFamily="34" charset="0"/>
                        </a:rPr>
                        <a:t>Градоначелник града Бора</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tc>
                  <a:txBody>
                    <a:bodyPr/>
                    <a:lstStyle/>
                    <a:p>
                      <a:pPr marL="0" marR="0" algn="r">
                        <a:spcBef>
                          <a:spcPts val="0"/>
                        </a:spcBef>
                        <a:spcAft>
                          <a:spcPts val="0"/>
                        </a:spcAft>
                      </a:pPr>
                      <a:r>
                        <a:rPr lang="sr-Cyrl-RS" sz="1800" b="1" dirty="0">
                          <a:solidFill>
                            <a:schemeClr val="tx1"/>
                          </a:solidFill>
                          <a:effectLst/>
                          <a:latin typeface="Cambria Math" pitchFamily="18" charset="0"/>
                          <a:ea typeface="Cambria Math" pitchFamily="18" charset="0"/>
                          <a:cs typeface="Arial" pitchFamily="34" charset="0"/>
                        </a:rPr>
                        <a:t>65</a:t>
                      </a:r>
                      <a:r>
                        <a:rPr lang="en-US" sz="1800" b="1" dirty="0">
                          <a:solidFill>
                            <a:schemeClr val="tx1"/>
                          </a:solidFill>
                          <a:effectLst/>
                          <a:latin typeface="Cambria Math" pitchFamily="18" charset="0"/>
                          <a:ea typeface="Cambria Math" pitchFamily="18" charset="0"/>
                          <a:cs typeface="Arial" pitchFamily="34" charset="0"/>
                        </a:rPr>
                        <a:t>.</a:t>
                      </a:r>
                      <a:r>
                        <a:rPr lang="sr-Cyrl-RS" sz="1800" b="1" dirty="0">
                          <a:solidFill>
                            <a:schemeClr val="tx1"/>
                          </a:solidFill>
                          <a:effectLst/>
                          <a:latin typeface="Cambria Math" pitchFamily="18" charset="0"/>
                          <a:ea typeface="Cambria Math" pitchFamily="18" charset="0"/>
                          <a:cs typeface="Arial" pitchFamily="34" charset="0"/>
                        </a:rPr>
                        <a:t>425</a:t>
                      </a:r>
                      <a:r>
                        <a:rPr lang="en-US" sz="1800" b="1" dirty="0">
                          <a:solidFill>
                            <a:schemeClr val="tx1"/>
                          </a:solidFill>
                          <a:effectLst/>
                          <a:latin typeface="Cambria Math" pitchFamily="18" charset="0"/>
                          <a:ea typeface="Cambria Math" pitchFamily="18" charset="0"/>
                          <a:cs typeface="Arial" pitchFamily="34" charset="0"/>
                        </a:rPr>
                        <a:t>.</a:t>
                      </a:r>
                      <a:r>
                        <a:rPr lang="sr-Cyrl-RS" sz="1800" b="1" dirty="0">
                          <a:solidFill>
                            <a:schemeClr val="tx1"/>
                          </a:solidFill>
                          <a:effectLst/>
                          <a:latin typeface="Cambria Math" pitchFamily="18" charset="0"/>
                          <a:ea typeface="Cambria Math" pitchFamily="18" charset="0"/>
                          <a:cs typeface="Arial" pitchFamily="34" charset="0"/>
                        </a:rPr>
                        <a:t>648</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extLst>
                  <a:ext uri="{0D108BD9-81ED-4DB2-BD59-A6C34878D82A}">
                    <a16:rowId xmlns:a16="http://schemas.microsoft.com/office/drawing/2014/main" val="10002"/>
                  </a:ext>
                </a:extLst>
              </a:tr>
              <a:tr h="315024">
                <a:tc>
                  <a:txBody>
                    <a:bodyPr/>
                    <a:lstStyle/>
                    <a:p>
                      <a:pPr marL="0" marR="0" algn="ctr">
                        <a:spcBef>
                          <a:spcPts val="0"/>
                        </a:spcBef>
                        <a:spcAft>
                          <a:spcPts val="0"/>
                        </a:spcAft>
                      </a:pPr>
                      <a:r>
                        <a:rPr lang="en-US" sz="1800" b="1" dirty="0">
                          <a:solidFill>
                            <a:schemeClr val="tx1"/>
                          </a:solidFill>
                          <a:effectLst/>
                          <a:latin typeface="Cambria Math" pitchFamily="18" charset="0"/>
                          <a:ea typeface="Cambria Math" pitchFamily="18" charset="0"/>
                          <a:cs typeface="Arial" pitchFamily="34" charset="0"/>
                        </a:rPr>
                        <a:t>3.</a:t>
                      </a:r>
                    </a:p>
                  </a:txBody>
                  <a:tcPr marL="68580" marR="68580" marT="0" marB="0" anchor="b"/>
                </a:tc>
                <a:tc>
                  <a:txBody>
                    <a:bodyPr/>
                    <a:lstStyle/>
                    <a:p>
                      <a:pPr marL="0" marR="0">
                        <a:spcBef>
                          <a:spcPts val="0"/>
                        </a:spcBef>
                        <a:spcAft>
                          <a:spcPts val="0"/>
                        </a:spcAft>
                      </a:pPr>
                      <a:r>
                        <a:rPr lang="sr-Cyrl-RS" sz="1800" b="1" dirty="0">
                          <a:solidFill>
                            <a:schemeClr val="tx1"/>
                          </a:solidFill>
                          <a:effectLst/>
                          <a:latin typeface="Cambria Math" pitchFamily="18" charset="0"/>
                          <a:ea typeface="Cambria Math" pitchFamily="18" charset="0"/>
                          <a:cs typeface="Arial" pitchFamily="34" charset="0"/>
                        </a:rPr>
                        <a:t>Градско</a:t>
                      </a:r>
                      <a:r>
                        <a:rPr lang="en-US" sz="1800" b="1" dirty="0">
                          <a:solidFill>
                            <a:schemeClr val="tx1"/>
                          </a:solidFill>
                          <a:effectLst/>
                          <a:latin typeface="Cambria Math" pitchFamily="18" charset="0"/>
                          <a:ea typeface="Cambria Math" pitchFamily="18" charset="0"/>
                          <a:cs typeface="Arial" pitchFamily="34" charset="0"/>
                        </a:rPr>
                        <a:t> </a:t>
                      </a:r>
                      <a:r>
                        <a:rPr lang="en-US" sz="1800" b="1" dirty="0" err="1">
                          <a:solidFill>
                            <a:schemeClr val="tx1"/>
                          </a:solidFill>
                          <a:effectLst/>
                          <a:latin typeface="Cambria Math" pitchFamily="18" charset="0"/>
                          <a:ea typeface="Cambria Math" pitchFamily="18" charset="0"/>
                          <a:cs typeface="Arial" pitchFamily="34" charset="0"/>
                        </a:rPr>
                        <a:t>веће</a:t>
                      </a:r>
                      <a:r>
                        <a:rPr lang="sr-Cyrl-RS" sz="1800" b="1" dirty="0">
                          <a:solidFill>
                            <a:schemeClr val="tx1"/>
                          </a:solidFill>
                          <a:effectLst/>
                          <a:latin typeface="Cambria Math" pitchFamily="18" charset="0"/>
                          <a:ea typeface="Cambria Math" pitchFamily="18" charset="0"/>
                          <a:cs typeface="Arial" pitchFamily="34" charset="0"/>
                        </a:rPr>
                        <a:t> града</a:t>
                      </a:r>
                      <a:r>
                        <a:rPr lang="sr-Cyrl-RS" sz="1800" b="1" baseline="0" dirty="0">
                          <a:solidFill>
                            <a:schemeClr val="tx1"/>
                          </a:solidFill>
                          <a:effectLst/>
                          <a:latin typeface="Cambria Math" pitchFamily="18" charset="0"/>
                          <a:ea typeface="Cambria Math" pitchFamily="18" charset="0"/>
                          <a:cs typeface="Arial" pitchFamily="34" charset="0"/>
                        </a:rPr>
                        <a:t> Бора</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tc>
                  <a:txBody>
                    <a:bodyPr/>
                    <a:lstStyle/>
                    <a:p>
                      <a:pPr marL="0" marR="0" algn="r">
                        <a:spcBef>
                          <a:spcPts val="0"/>
                        </a:spcBef>
                        <a:spcAft>
                          <a:spcPts val="0"/>
                        </a:spcAft>
                      </a:pPr>
                      <a:r>
                        <a:rPr lang="en-US" sz="1800" b="1" dirty="0">
                          <a:solidFill>
                            <a:schemeClr val="tx1"/>
                          </a:solidFill>
                          <a:effectLst/>
                          <a:latin typeface="Cambria Math" pitchFamily="18" charset="0"/>
                          <a:ea typeface="Cambria Math" pitchFamily="18" charset="0"/>
                          <a:cs typeface="Arial" pitchFamily="34" charset="0"/>
                        </a:rPr>
                        <a:t>1</a:t>
                      </a:r>
                      <a:r>
                        <a:rPr lang="sr-Cyrl-RS" sz="1800" b="1" dirty="0">
                          <a:solidFill>
                            <a:schemeClr val="tx1"/>
                          </a:solidFill>
                          <a:effectLst/>
                          <a:latin typeface="Cambria Math" pitchFamily="18" charset="0"/>
                          <a:ea typeface="Cambria Math" pitchFamily="18" charset="0"/>
                          <a:cs typeface="Arial" pitchFamily="34" charset="0"/>
                        </a:rPr>
                        <a:t>6</a:t>
                      </a:r>
                      <a:r>
                        <a:rPr lang="en-US" sz="1800" b="1" dirty="0">
                          <a:solidFill>
                            <a:schemeClr val="tx1"/>
                          </a:solidFill>
                          <a:effectLst/>
                          <a:latin typeface="Cambria Math" pitchFamily="18" charset="0"/>
                          <a:ea typeface="Cambria Math" pitchFamily="18" charset="0"/>
                          <a:cs typeface="Arial" pitchFamily="34" charset="0"/>
                        </a:rPr>
                        <a:t>.</a:t>
                      </a:r>
                      <a:r>
                        <a:rPr lang="sr-Cyrl-RS" sz="1800" b="1" dirty="0">
                          <a:solidFill>
                            <a:schemeClr val="tx1"/>
                          </a:solidFill>
                          <a:effectLst/>
                          <a:latin typeface="Cambria Math" pitchFamily="18" charset="0"/>
                          <a:ea typeface="Cambria Math" pitchFamily="18" charset="0"/>
                          <a:cs typeface="Arial" pitchFamily="34" charset="0"/>
                        </a:rPr>
                        <a:t>774</a:t>
                      </a:r>
                      <a:r>
                        <a:rPr lang="en-US" sz="1800" b="1" dirty="0">
                          <a:solidFill>
                            <a:schemeClr val="tx1"/>
                          </a:solidFill>
                          <a:effectLst/>
                          <a:latin typeface="Cambria Math" pitchFamily="18" charset="0"/>
                          <a:ea typeface="Cambria Math" pitchFamily="18" charset="0"/>
                          <a:cs typeface="Arial" pitchFamily="34" charset="0"/>
                        </a:rPr>
                        <a:t>.</a:t>
                      </a:r>
                      <a:r>
                        <a:rPr lang="sr-Cyrl-RS" sz="1800" b="1" dirty="0">
                          <a:solidFill>
                            <a:schemeClr val="tx1"/>
                          </a:solidFill>
                          <a:effectLst/>
                          <a:latin typeface="Cambria Math" pitchFamily="18" charset="0"/>
                          <a:ea typeface="Cambria Math" pitchFamily="18" charset="0"/>
                          <a:cs typeface="Arial" pitchFamily="34" charset="0"/>
                        </a:rPr>
                        <a:t>492</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extLst>
                  <a:ext uri="{0D108BD9-81ED-4DB2-BD59-A6C34878D82A}">
                    <a16:rowId xmlns:a16="http://schemas.microsoft.com/office/drawing/2014/main" val="10003"/>
                  </a:ext>
                </a:extLst>
              </a:tr>
              <a:tr h="315024">
                <a:tc>
                  <a:txBody>
                    <a:bodyPr/>
                    <a:lstStyle/>
                    <a:p>
                      <a:pPr marL="0" marR="0" algn="ctr">
                        <a:spcBef>
                          <a:spcPts val="0"/>
                        </a:spcBef>
                        <a:spcAft>
                          <a:spcPts val="0"/>
                        </a:spcAft>
                      </a:pPr>
                      <a:r>
                        <a:rPr lang="en-US" sz="1800" b="1" dirty="0">
                          <a:solidFill>
                            <a:schemeClr val="tx1"/>
                          </a:solidFill>
                          <a:effectLst/>
                          <a:latin typeface="Cambria Math" pitchFamily="18" charset="0"/>
                          <a:ea typeface="Cambria Math" pitchFamily="18" charset="0"/>
                          <a:cs typeface="Arial" pitchFamily="34" charset="0"/>
                        </a:rPr>
                        <a:t>4.</a:t>
                      </a:r>
                    </a:p>
                  </a:txBody>
                  <a:tcPr marL="68580" marR="68580" marT="0" marB="0"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800" b="1" dirty="0">
                          <a:solidFill>
                            <a:schemeClr val="tx1"/>
                          </a:solidFill>
                          <a:effectLst/>
                          <a:latin typeface="Cambria Math" pitchFamily="18" charset="0"/>
                          <a:ea typeface="Cambria Math" pitchFamily="18" charset="0"/>
                          <a:cs typeface="Arial" pitchFamily="34" charset="0"/>
                        </a:rPr>
                        <a:t>Градска </a:t>
                      </a:r>
                      <a:r>
                        <a:rPr lang="en-US" sz="1800" b="1" dirty="0" err="1">
                          <a:solidFill>
                            <a:schemeClr val="tx1"/>
                          </a:solidFill>
                          <a:effectLst/>
                          <a:latin typeface="Cambria Math" pitchFamily="18" charset="0"/>
                          <a:ea typeface="Cambria Math" pitchFamily="18" charset="0"/>
                          <a:cs typeface="Arial" pitchFamily="34" charset="0"/>
                        </a:rPr>
                        <a:t>управа</a:t>
                      </a:r>
                      <a:r>
                        <a:rPr lang="sr-Cyrl-RS" sz="1800" b="1" dirty="0">
                          <a:solidFill>
                            <a:schemeClr val="tx1"/>
                          </a:solidFill>
                          <a:effectLst/>
                          <a:latin typeface="Cambria Math" pitchFamily="18" charset="0"/>
                          <a:ea typeface="Cambria Math" pitchFamily="18" charset="0"/>
                          <a:cs typeface="Arial" pitchFamily="34" charset="0"/>
                        </a:rPr>
                        <a:t> града Бора</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tc>
                  <a:txBody>
                    <a:bodyPr/>
                    <a:lstStyle/>
                    <a:p>
                      <a:pPr marL="0" marR="0" algn="r">
                        <a:spcBef>
                          <a:spcPts val="0"/>
                        </a:spcBef>
                        <a:spcAft>
                          <a:spcPts val="0"/>
                        </a:spcAft>
                      </a:pPr>
                      <a:r>
                        <a:rPr lang="sr-Cyrl-RS" sz="1800" b="1" dirty="0">
                          <a:solidFill>
                            <a:schemeClr val="tx1"/>
                          </a:solidFill>
                          <a:effectLst/>
                          <a:latin typeface="Cambria Math" pitchFamily="18" charset="0"/>
                          <a:ea typeface="Cambria Math" pitchFamily="18" charset="0"/>
                          <a:cs typeface="Arial" pitchFamily="34" charset="0"/>
                        </a:rPr>
                        <a:t>2</a:t>
                      </a:r>
                      <a:r>
                        <a:rPr lang="en-US" sz="1800" b="1" dirty="0">
                          <a:solidFill>
                            <a:schemeClr val="tx1"/>
                          </a:solidFill>
                          <a:effectLst/>
                          <a:latin typeface="Cambria Math" pitchFamily="18" charset="0"/>
                          <a:ea typeface="Cambria Math" pitchFamily="18" charset="0"/>
                          <a:cs typeface="Arial" pitchFamily="34" charset="0"/>
                        </a:rPr>
                        <a:t>.</a:t>
                      </a:r>
                      <a:r>
                        <a:rPr lang="sr-Cyrl-RS" sz="1800" b="1" dirty="0">
                          <a:solidFill>
                            <a:schemeClr val="tx1"/>
                          </a:solidFill>
                          <a:effectLst/>
                          <a:latin typeface="Cambria Math" pitchFamily="18" charset="0"/>
                          <a:ea typeface="Cambria Math" pitchFamily="18" charset="0"/>
                          <a:cs typeface="Arial" pitchFamily="34" charset="0"/>
                        </a:rPr>
                        <a:t>720</a:t>
                      </a:r>
                      <a:r>
                        <a:rPr lang="en-US" sz="1800" b="1" dirty="0">
                          <a:solidFill>
                            <a:schemeClr val="tx1"/>
                          </a:solidFill>
                          <a:effectLst/>
                          <a:latin typeface="Cambria Math" pitchFamily="18" charset="0"/>
                          <a:ea typeface="Cambria Math" pitchFamily="18" charset="0"/>
                          <a:cs typeface="Arial" pitchFamily="34" charset="0"/>
                        </a:rPr>
                        <a:t>.</a:t>
                      </a:r>
                      <a:r>
                        <a:rPr lang="sr-Cyrl-RS" sz="1800" b="1" dirty="0">
                          <a:solidFill>
                            <a:schemeClr val="tx1"/>
                          </a:solidFill>
                          <a:effectLst/>
                          <a:latin typeface="Cambria Math" pitchFamily="18" charset="0"/>
                          <a:ea typeface="Cambria Math" pitchFamily="18" charset="0"/>
                          <a:cs typeface="Arial" pitchFamily="34" charset="0"/>
                        </a:rPr>
                        <a:t>244</a:t>
                      </a:r>
                      <a:r>
                        <a:rPr lang="en-US" sz="1800" b="1" dirty="0">
                          <a:solidFill>
                            <a:schemeClr val="tx1"/>
                          </a:solidFill>
                          <a:effectLst/>
                          <a:latin typeface="Cambria Math" pitchFamily="18" charset="0"/>
                          <a:ea typeface="Cambria Math" pitchFamily="18" charset="0"/>
                          <a:cs typeface="Arial" pitchFamily="34" charset="0"/>
                        </a:rPr>
                        <a:t>.</a:t>
                      </a:r>
                      <a:r>
                        <a:rPr lang="sr-Cyrl-RS" sz="1800" b="1" dirty="0">
                          <a:solidFill>
                            <a:schemeClr val="tx1"/>
                          </a:solidFill>
                          <a:effectLst/>
                          <a:latin typeface="Cambria Math" pitchFamily="18" charset="0"/>
                          <a:ea typeface="Cambria Math" pitchFamily="18" charset="0"/>
                          <a:cs typeface="Arial" pitchFamily="34" charset="0"/>
                        </a:rPr>
                        <a:t>214</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extLst>
                  <a:ext uri="{0D108BD9-81ED-4DB2-BD59-A6C34878D82A}">
                    <a16:rowId xmlns:a16="http://schemas.microsoft.com/office/drawing/2014/main" val="10004"/>
                  </a:ext>
                </a:extLst>
              </a:tr>
              <a:tr h="315024">
                <a:tc>
                  <a:txBody>
                    <a:bodyPr/>
                    <a:lstStyle/>
                    <a:p>
                      <a:pPr marL="0" marR="0" algn="ctr">
                        <a:spcBef>
                          <a:spcPts val="0"/>
                        </a:spcBef>
                        <a:spcAft>
                          <a:spcPts val="0"/>
                        </a:spcAft>
                      </a:pPr>
                      <a:r>
                        <a:rPr lang="en-US" sz="1800" b="1" dirty="0">
                          <a:solidFill>
                            <a:schemeClr val="tx1"/>
                          </a:solidFill>
                          <a:effectLst/>
                          <a:latin typeface="Cambria Math" pitchFamily="18" charset="0"/>
                          <a:ea typeface="Cambria Math" pitchFamily="18" charset="0"/>
                          <a:cs typeface="Arial" pitchFamily="34" charset="0"/>
                        </a:rPr>
                        <a:t>5.</a:t>
                      </a:r>
                    </a:p>
                  </a:txBody>
                  <a:tcPr marL="68580" marR="68580" marT="0" marB="0" anchor="b"/>
                </a:tc>
                <a:tc>
                  <a:txBody>
                    <a:bodyPr/>
                    <a:lstStyle/>
                    <a:p>
                      <a:pPr marL="0" marR="0">
                        <a:spcBef>
                          <a:spcPts val="0"/>
                        </a:spcBef>
                        <a:spcAft>
                          <a:spcPts val="0"/>
                        </a:spcAft>
                      </a:pPr>
                      <a:r>
                        <a:rPr lang="sr-Cyrl-RS" sz="1800" b="1" dirty="0">
                          <a:solidFill>
                            <a:schemeClr val="tx1"/>
                          </a:solidFill>
                          <a:effectLst/>
                          <a:latin typeface="Cambria Math" pitchFamily="18" charset="0"/>
                          <a:ea typeface="Cambria Math" pitchFamily="18" charset="0"/>
                          <a:cs typeface="Arial" pitchFamily="34" charset="0"/>
                        </a:rPr>
                        <a:t>Правобранилаштво</a:t>
                      </a:r>
                      <a:r>
                        <a:rPr lang="sr-Cyrl-RS" sz="1800" b="1" baseline="0" dirty="0">
                          <a:solidFill>
                            <a:schemeClr val="tx1"/>
                          </a:solidFill>
                          <a:effectLst/>
                          <a:latin typeface="Cambria Math" pitchFamily="18" charset="0"/>
                          <a:ea typeface="Cambria Math" pitchFamily="18" charset="0"/>
                          <a:cs typeface="Arial" pitchFamily="34" charset="0"/>
                        </a:rPr>
                        <a:t> града Бора</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tc>
                  <a:txBody>
                    <a:bodyPr/>
                    <a:lstStyle/>
                    <a:p>
                      <a:pPr marL="0" marR="0" algn="r">
                        <a:spcBef>
                          <a:spcPts val="0"/>
                        </a:spcBef>
                        <a:spcAft>
                          <a:spcPts val="0"/>
                        </a:spcAft>
                      </a:pPr>
                      <a:r>
                        <a:rPr lang="sr-Cyrl-RS" sz="1800" b="1" dirty="0">
                          <a:solidFill>
                            <a:schemeClr val="tx1"/>
                          </a:solidFill>
                          <a:effectLst/>
                          <a:latin typeface="Cambria Math" pitchFamily="18" charset="0"/>
                          <a:ea typeface="Cambria Math" pitchFamily="18" charset="0"/>
                          <a:cs typeface="Arial" pitchFamily="34" charset="0"/>
                        </a:rPr>
                        <a:t>5</a:t>
                      </a:r>
                      <a:r>
                        <a:rPr lang="en-US" sz="1800" b="1" dirty="0">
                          <a:solidFill>
                            <a:schemeClr val="tx1"/>
                          </a:solidFill>
                          <a:effectLst/>
                          <a:latin typeface="Cambria Math" pitchFamily="18" charset="0"/>
                          <a:ea typeface="Cambria Math" pitchFamily="18" charset="0"/>
                          <a:cs typeface="Arial" pitchFamily="34" charset="0"/>
                        </a:rPr>
                        <a:t>.</a:t>
                      </a:r>
                      <a:r>
                        <a:rPr lang="sr-Cyrl-RS" sz="1800" b="1" dirty="0">
                          <a:solidFill>
                            <a:schemeClr val="tx1"/>
                          </a:solidFill>
                          <a:effectLst/>
                          <a:latin typeface="Cambria Math" pitchFamily="18" charset="0"/>
                          <a:ea typeface="Cambria Math" pitchFamily="18" charset="0"/>
                          <a:cs typeface="Arial" pitchFamily="34" charset="0"/>
                        </a:rPr>
                        <a:t>690</a:t>
                      </a:r>
                      <a:r>
                        <a:rPr lang="en-US" sz="1800" b="1" dirty="0">
                          <a:solidFill>
                            <a:schemeClr val="tx1"/>
                          </a:solidFill>
                          <a:effectLst/>
                          <a:latin typeface="Cambria Math" pitchFamily="18" charset="0"/>
                          <a:ea typeface="Cambria Math" pitchFamily="18" charset="0"/>
                          <a:cs typeface="Arial" pitchFamily="34" charset="0"/>
                        </a:rPr>
                        <a:t>.</a:t>
                      </a:r>
                      <a:r>
                        <a:rPr lang="sr-Cyrl-RS" sz="1800" b="1" dirty="0">
                          <a:solidFill>
                            <a:schemeClr val="tx1"/>
                          </a:solidFill>
                          <a:effectLst/>
                          <a:latin typeface="Cambria Math" pitchFamily="18" charset="0"/>
                          <a:ea typeface="Cambria Math" pitchFamily="18" charset="0"/>
                          <a:cs typeface="Arial" pitchFamily="34" charset="0"/>
                        </a:rPr>
                        <a:t>921</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extLst>
                  <a:ext uri="{0D108BD9-81ED-4DB2-BD59-A6C34878D82A}">
                    <a16:rowId xmlns:a16="http://schemas.microsoft.com/office/drawing/2014/main" val="10005"/>
                  </a:ext>
                </a:extLst>
              </a:tr>
              <a:tr h="327761">
                <a:tc>
                  <a:txBody>
                    <a:bodyPr/>
                    <a:lstStyle/>
                    <a:p>
                      <a:pPr marL="0" marR="0" algn="ctr">
                        <a:spcBef>
                          <a:spcPts val="0"/>
                        </a:spcBef>
                        <a:spcAft>
                          <a:spcPts val="0"/>
                        </a:spcAft>
                      </a:pPr>
                      <a:r>
                        <a:rPr lang="sr-Cyrl-RS" sz="1800" b="1" dirty="0">
                          <a:solidFill>
                            <a:schemeClr val="tx1"/>
                          </a:solidFill>
                          <a:effectLst/>
                          <a:latin typeface="Cambria Math" pitchFamily="18" charset="0"/>
                          <a:ea typeface="Cambria Math" pitchFamily="18" charset="0"/>
                          <a:cs typeface="Arial" pitchFamily="34" charset="0"/>
                        </a:rPr>
                        <a:t>6.</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tc>
                  <a:txBody>
                    <a:bodyPr/>
                    <a:lstStyle/>
                    <a:p>
                      <a:pPr marL="0" marR="0">
                        <a:spcBef>
                          <a:spcPts val="0"/>
                        </a:spcBef>
                        <a:spcAft>
                          <a:spcPts val="0"/>
                        </a:spcAft>
                      </a:pPr>
                      <a:r>
                        <a:rPr lang="sr-Cyrl-RS" sz="1800" b="1" dirty="0">
                          <a:solidFill>
                            <a:schemeClr val="tx1"/>
                          </a:solidFill>
                          <a:effectLst/>
                          <a:latin typeface="Cambria Math" pitchFamily="18" charset="0"/>
                          <a:ea typeface="Cambria Math" pitchFamily="18" charset="0"/>
                          <a:cs typeface="Arial" pitchFamily="34" charset="0"/>
                        </a:rPr>
                        <a:t>Народна библиотека Бор</a:t>
                      </a:r>
                    </a:p>
                  </a:txBody>
                  <a:tcPr marL="68580" marR="68580" marT="0" marB="0" anchor="b"/>
                </a:tc>
                <a:tc>
                  <a:txBody>
                    <a:bodyPr/>
                    <a:lstStyle/>
                    <a:p>
                      <a:pPr marL="0" marR="0" algn="r">
                        <a:spcBef>
                          <a:spcPts val="0"/>
                        </a:spcBef>
                        <a:spcAft>
                          <a:spcPts val="0"/>
                        </a:spcAft>
                      </a:pPr>
                      <a:r>
                        <a:rPr lang="sr-Cyrl-RS" sz="1800" b="1" dirty="0">
                          <a:solidFill>
                            <a:schemeClr val="tx1"/>
                          </a:solidFill>
                          <a:effectLst/>
                          <a:latin typeface="Cambria Math" pitchFamily="18" charset="0"/>
                          <a:ea typeface="Cambria Math" pitchFamily="18" charset="0"/>
                          <a:cs typeface="Arial" pitchFamily="34" charset="0"/>
                        </a:rPr>
                        <a:t>32.357.718</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extLst>
                  <a:ext uri="{0D108BD9-81ED-4DB2-BD59-A6C34878D82A}">
                    <a16:rowId xmlns:a16="http://schemas.microsoft.com/office/drawing/2014/main" val="10006"/>
                  </a:ext>
                </a:extLst>
              </a:tr>
              <a:tr h="315024">
                <a:tc>
                  <a:txBody>
                    <a:bodyPr/>
                    <a:lstStyle/>
                    <a:p>
                      <a:pPr marL="0" marR="0" algn="ctr">
                        <a:spcBef>
                          <a:spcPts val="0"/>
                        </a:spcBef>
                        <a:spcAft>
                          <a:spcPts val="0"/>
                        </a:spcAft>
                      </a:pPr>
                      <a:r>
                        <a:rPr lang="sr-Cyrl-RS" sz="1800" b="1" dirty="0">
                          <a:solidFill>
                            <a:schemeClr val="tx1"/>
                          </a:solidFill>
                          <a:effectLst/>
                          <a:latin typeface="Cambria Math" pitchFamily="18" charset="0"/>
                          <a:ea typeface="Cambria Math" pitchFamily="18" charset="0"/>
                          <a:cs typeface="Arial" pitchFamily="34" charset="0"/>
                        </a:rPr>
                        <a:t>7.</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tc>
                  <a:txBody>
                    <a:bodyPr/>
                    <a:lstStyle/>
                    <a:p>
                      <a:pPr marL="0" marR="0">
                        <a:spcBef>
                          <a:spcPts val="0"/>
                        </a:spcBef>
                        <a:spcAft>
                          <a:spcPts val="0"/>
                        </a:spcAft>
                      </a:pPr>
                      <a:r>
                        <a:rPr lang="en-US" sz="1800" b="1" dirty="0" err="1">
                          <a:solidFill>
                            <a:schemeClr val="tx1"/>
                          </a:solidFill>
                          <a:effectLst/>
                          <a:latin typeface="Cambria Math" pitchFamily="18" charset="0"/>
                          <a:ea typeface="Cambria Math" pitchFamily="18" charset="0"/>
                          <a:cs typeface="Arial" pitchFamily="34" charset="0"/>
                        </a:rPr>
                        <a:t>Центар</a:t>
                      </a:r>
                      <a:r>
                        <a:rPr lang="en-US" sz="1800" b="1" dirty="0">
                          <a:solidFill>
                            <a:schemeClr val="tx1"/>
                          </a:solidFill>
                          <a:effectLst/>
                          <a:latin typeface="Cambria Math" pitchFamily="18" charset="0"/>
                          <a:ea typeface="Cambria Math" pitchFamily="18" charset="0"/>
                          <a:cs typeface="Arial" pitchFamily="34" charset="0"/>
                        </a:rPr>
                        <a:t> </a:t>
                      </a:r>
                      <a:r>
                        <a:rPr lang="en-US" sz="1800" b="1" dirty="0" err="1">
                          <a:solidFill>
                            <a:schemeClr val="tx1"/>
                          </a:solidFill>
                          <a:effectLst/>
                          <a:latin typeface="Cambria Math" pitchFamily="18" charset="0"/>
                          <a:ea typeface="Cambria Math" pitchFamily="18" charset="0"/>
                          <a:cs typeface="Arial" pitchFamily="34" charset="0"/>
                        </a:rPr>
                        <a:t>за</a:t>
                      </a:r>
                      <a:r>
                        <a:rPr lang="en-US" sz="1800" b="1" dirty="0">
                          <a:solidFill>
                            <a:schemeClr val="tx1"/>
                          </a:solidFill>
                          <a:effectLst/>
                          <a:latin typeface="Cambria Math" pitchFamily="18" charset="0"/>
                          <a:ea typeface="Cambria Math" pitchFamily="18" charset="0"/>
                          <a:cs typeface="Arial" pitchFamily="34" charset="0"/>
                        </a:rPr>
                        <a:t> </a:t>
                      </a:r>
                      <a:r>
                        <a:rPr lang="en-US" sz="1800" b="1" dirty="0" err="1">
                          <a:solidFill>
                            <a:schemeClr val="tx1"/>
                          </a:solidFill>
                          <a:effectLst/>
                          <a:latin typeface="Cambria Math" pitchFamily="18" charset="0"/>
                          <a:ea typeface="Cambria Math" pitchFamily="18" charset="0"/>
                          <a:cs typeface="Arial" pitchFamily="34" charset="0"/>
                        </a:rPr>
                        <a:t>културу</a:t>
                      </a:r>
                      <a:r>
                        <a:rPr lang="sr-Cyrl-RS" sz="1800" b="1" baseline="0" dirty="0">
                          <a:solidFill>
                            <a:schemeClr val="tx1"/>
                          </a:solidFill>
                          <a:effectLst/>
                          <a:latin typeface="Cambria Math" pitchFamily="18" charset="0"/>
                          <a:ea typeface="Cambria Math" pitchFamily="18" charset="0"/>
                          <a:cs typeface="Arial" pitchFamily="34" charset="0"/>
                        </a:rPr>
                        <a:t> града Бора</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tc>
                  <a:txBody>
                    <a:bodyPr/>
                    <a:lstStyle/>
                    <a:p>
                      <a:pPr marL="0" marR="0" algn="r">
                        <a:spcBef>
                          <a:spcPts val="0"/>
                        </a:spcBef>
                        <a:spcAft>
                          <a:spcPts val="0"/>
                        </a:spcAft>
                      </a:pPr>
                      <a:r>
                        <a:rPr lang="sr-Cyrl-RS" sz="1800" b="1" dirty="0">
                          <a:solidFill>
                            <a:schemeClr val="tx1"/>
                          </a:solidFill>
                          <a:effectLst/>
                          <a:latin typeface="Cambria Math" pitchFamily="18" charset="0"/>
                          <a:ea typeface="Cambria Math" pitchFamily="18" charset="0"/>
                          <a:cs typeface="Arial" pitchFamily="34" charset="0"/>
                        </a:rPr>
                        <a:t>32.043.930</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extLst>
                  <a:ext uri="{0D108BD9-81ED-4DB2-BD59-A6C34878D82A}">
                    <a16:rowId xmlns:a16="http://schemas.microsoft.com/office/drawing/2014/main" val="10008"/>
                  </a:ext>
                </a:extLst>
              </a:tr>
              <a:tr h="343335">
                <a:tc>
                  <a:txBody>
                    <a:bodyPr/>
                    <a:lstStyle/>
                    <a:p>
                      <a:pPr algn="ctr"/>
                      <a:r>
                        <a:rPr lang="sr-Cyrl-RS" sz="1800" dirty="0">
                          <a:latin typeface="Cambria Math" pitchFamily="18" charset="0"/>
                          <a:ea typeface="Cambria Math" pitchFamily="18" charset="0"/>
                        </a:rPr>
                        <a:t>8.</a:t>
                      </a:r>
                      <a:endParaRPr lang="en-US" sz="1800" dirty="0">
                        <a:latin typeface="Cambria Math" pitchFamily="18" charset="0"/>
                        <a:ea typeface="Cambria Math" pitchFamily="18" charset="0"/>
                      </a:endParaRPr>
                    </a:p>
                  </a:txBody>
                  <a:tcPr marL="68580" marR="68580" marT="0" marB="0" anchor="b"/>
                </a:tc>
                <a:tc>
                  <a:txBody>
                    <a:bodyPr/>
                    <a:lstStyle/>
                    <a:p>
                      <a:pPr marL="0" marR="0">
                        <a:spcBef>
                          <a:spcPts val="0"/>
                        </a:spcBef>
                        <a:spcAft>
                          <a:spcPts val="0"/>
                        </a:spcAft>
                      </a:pPr>
                      <a:r>
                        <a:rPr lang="sr-Cyrl-RS" sz="1800" b="1" dirty="0">
                          <a:solidFill>
                            <a:schemeClr val="tx1"/>
                          </a:solidFill>
                          <a:effectLst/>
                          <a:latin typeface="Cambria Math" pitchFamily="18" charset="0"/>
                          <a:ea typeface="Cambria Math" pitchFamily="18" charset="0"/>
                          <a:cs typeface="Arial" pitchFamily="34" charset="0"/>
                        </a:rPr>
                        <a:t>Музеј</a:t>
                      </a:r>
                      <a:r>
                        <a:rPr lang="sr-Cyrl-RS" sz="1800" b="1" baseline="0" dirty="0">
                          <a:solidFill>
                            <a:schemeClr val="tx1"/>
                          </a:solidFill>
                          <a:effectLst/>
                          <a:latin typeface="Cambria Math" pitchFamily="18" charset="0"/>
                          <a:ea typeface="Cambria Math" pitchFamily="18" charset="0"/>
                          <a:cs typeface="Arial" pitchFamily="34" charset="0"/>
                        </a:rPr>
                        <a:t> рударства и металургије</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tc>
                  <a:txBody>
                    <a:bodyPr/>
                    <a:lstStyle/>
                    <a:p>
                      <a:pPr marL="0" marR="0" algn="r">
                        <a:spcBef>
                          <a:spcPts val="0"/>
                        </a:spcBef>
                        <a:spcAft>
                          <a:spcPts val="0"/>
                        </a:spcAft>
                      </a:pPr>
                      <a:r>
                        <a:rPr lang="sr-Cyrl-RS" sz="1800" b="1" dirty="0">
                          <a:solidFill>
                            <a:schemeClr val="tx1"/>
                          </a:solidFill>
                          <a:effectLst/>
                          <a:latin typeface="Cambria Math" pitchFamily="18" charset="0"/>
                          <a:ea typeface="Cambria Math" pitchFamily="18" charset="0"/>
                          <a:cs typeface="Arial" pitchFamily="34" charset="0"/>
                        </a:rPr>
                        <a:t>30.084.587</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extLst>
                  <a:ext uri="{0D108BD9-81ED-4DB2-BD59-A6C34878D82A}">
                    <a16:rowId xmlns:a16="http://schemas.microsoft.com/office/drawing/2014/main" val="10009"/>
                  </a:ext>
                </a:extLst>
              </a:tr>
              <a:tr h="315024">
                <a:tc>
                  <a:txBody>
                    <a:bodyPr/>
                    <a:lstStyle/>
                    <a:p>
                      <a:pPr marL="0" marR="0" algn="ctr">
                        <a:spcBef>
                          <a:spcPts val="0"/>
                        </a:spcBef>
                        <a:spcAft>
                          <a:spcPts val="0"/>
                        </a:spcAft>
                      </a:pPr>
                      <a:r>
                        <a:rPr lang="sr-Cyrl-RS" sz="1800" b="1" dirty="0">
                          <a:solidFill>
                            <a:schemeClr val="tx1"/>
                          </a:solidFill>
                          <a:effectLst/>
                          <a:latin typeface="Cambria Math" pitchFamily="18" charset="0"/>
                          <a:ea typeface="Cambria Math" pitchFamily="18" charset="0"/>
                          <a:cs typeface="Arial" pitchFamily="34" charset="0"/>
                        </a:rPr>
                        <a:t>9.</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tc>
                  <a:txBody>
                    <a:bodyPr/>
                    <a:lstStyle/>
                    <a:p>
                      <a:pPr marL="0" marR="0">
                        <a:spcBef>
                          <a:spcPts val="0"/>
                        </a:spcBef>
                        <a:spcAft>
                          <a:spcPts val="0"/>
                        </a:spcAft>
                      </a:pPr>
                      <a:r>
                        <a:rPr lang="en-US" sz="1800" b="1" dirty="0">
                          <a:solidFill>
                            <a:schemeClr val="tx1"/>
                          </a:solidFill>
                          <a:effectLst/>
                          <a:latin typeface="Cambria Math" pitchFamily="18" charset="0"/>
                          <a:ea typeface="Cambria Math" pitchFamily="18" charset="0"/>
                          <a:cs typeface="Arial" pitchFamily="34" charset="0"/>
                        </a:rPr>
                        <a:t>П</a:t>
                      </a:r>
                      <a:r>
                        <a:rPr lang="sr-Cyrl-RS" sz="1800" b="1" dirty="0">
                          <a:solidFill>
                            <a:schemeClr val="tx1"/>
                          </a:solidFill>
                          <a:effectLst/>
                          <a:latin typeface="Cambria Math" pitchFamily="18" charset="0"/>
                          <a:ea typeface="Cambria Math" pitchFamily="18" charset="0"/>
                          <a:cs typeface="Arial" pitchFamily="34" charset="0"/>
                        </a:rPr>
                        <a:t>редшколска установа Бамби</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tc>
                  <a:txBody>
                    <a:bodyPr/>
                    <a:lstStyle/>
                    <a:p>
                      <a:pPr marL="0" marR="0" algn="r">
                        <a:spcBef>
                          <a:spcPts val="0"/>
                        </a:spcBef>
                        <a:spcAft>
                          <a:spcPts val="0"/>
                        </a:spcAft>
                      </a:pPr>
                      <a:r>
                        <a:rPr lang="en-US" sz="1800" b="1" dirty="0">
                          <a:solidFill>
                            <a:schemeClr val="tx1"/>
                          </a:solidFill>
                          <a:effectLst/>
                          <a:latin typeface="Cambria Math" pitchFamily="18" charset="0"/>
                          <a:ea typeface="Cambria Math" pitchFamily="18" charset="0"/>
                          <a:cs typeface="Arial" pitchFamily="34" charset="0"/>
                        </a:rPr>
                        <a:t>2</a:t>
                      </a:r>
                      <a:r>
                        <a:rPr lang="sr-Cyrl-RS" sz="1800" b="1" dirty="0">
                          <a:solidFill>
                            <a:schemeClr val="tx1"/>
                          </a:solidFill>
                          <a:effectLst/>
                          <a:latin typeface="Cambria Math" pitchFamily="18" charset="0"/>
                          <a:ea typeface="Cambria Math" pitchFamily="18" charset="0"/>
                          <a:cs typeface="Arial" pitchFamily="34" charset="0"/>
                        </a:rPr>
                        <a:t>54</a:t>
                      </a:r>
                      <a:r>
                        <a:rPr lang="en-US" sz="1800" b="1" dirty="0">
                          <a:solidFill>
                            <a:schemeClr val="tx1"/>
                          </a:solidFill>
                          <a:effectLst/>
                          <a:latin typeface="Cambria Math" pitchFamily="18" charset="0"/>
                          <a:ea typeface="Cambria Math" pitchFamily="18" charset="0"/>
                          <a:cs typeface="Arial" pitchFamily="34" charset="0"/>
                        </a:rPr>
                        <a:t>.</a:t>
                      </a:r>
                      <a:r>
                        <a:rPr lang="sr-Cyrl-RS" sz="1800" b="1" dirty="0">
                          <a:solidFill>
                            <a:schemeClr val="tx1"/>
                          </a:solidFill>
                          <a:effectLst/>
                          <a:latin typeface="Cambria Math" pitchFamily="18" charset="0"/>
                          <a:ea typeface="Cambria Math" pitchFamily="18" charset="0"/>
                          <a:cs typeface="Arial" pitchFamily="34" charset="0"/>
                        </a:rPr>
                        <a:t>569</a:t>
                      </a:r>
                      <a:r>
                        <a:rPr lang="en-US" sz="1800" b="1" dirty="0">
                          <a:solidFill>
                            <a:schemeClr val="tx1"/>
                          </a:solidFill>
                          <a:effectLst/>
                          <a:latin typeface="Cambria Math" pitchFamily="18" charset="0"/>
                          <a:ea typeface="Cambria Math" pitchFamily="18" charset="0"/>
                          <a:cs typeface="Arial" pitchFamily="34" charset="0"/>
                        </a:rPr>
                        <a:t>.</a:t>
                      </a:r>
                      <a:r>
                        <a:rPr lang="sr-Cyrl-RS" sz="1800" b="1" dirty="0">
                          <a:solidFill>
                            <a:schemeClr val="tx1"/>
                          </a:solidFill>
                          <a:effectLst/>
                          <a:latin typeface="Cambria Math" pitchFamily="18" charset="0"/>
                          <a:ea typeface="Cambria Math" pitchFamily="18" charset="0"/>
                          <a:cs typeface="Arial" pitchFamily="34" charset="0"/>
                        </a:rPr>
                        <a:t>912</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extLst>
                  <a:ext uri="{0D108BD9-81ED-4DB2-BD59-A6C34878D82A}">
                    <a16:rowId xmlns:a16="http://schemas.microsoft.com/office/drawing/2014/main" val="10010"/>
                  </a:ext>
                </a:extLst>
              </a:tr>
              <a:tr h="315024">
                <a:tc>
                  <a:txBody>
                    <a:bodyPr/>
                    <a:lstStyle/>
                    <a:p>
                      <a:pPr marL="0" marR="0" algn="ctr">
                        <a:spcBef>
                          <a:spcPts val="0"/>
                        </a:spcBef>
                        <a:spcAft>
                          <a:spcPts val="0"/>
                        </a:spcAft>
                      </a:pPr>
                      <a:r>
                        <a:rPr lang="sr-Cyrl-RS" sz="1800" b="1" dirty="0">
                          <a:solidFill>
                            <a:schemeClr val="tx1"/>
                          </a:solidFill>
                          <a:effectLst/>
                          <a:latin typeface="Cambria Math" pitchFamily="18" charset="0"/>
                          <a:ea typeface="Cambria Math" pitchFamily="18" charset="0"/>
                          <a:cs typeface="Arial" pitchFamily="34" charset="0"/>
                        </a:rPr>
                        <a:t>10.</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tc>
                  <a:txBody>
                    <a:bodyPr/>
                    <a:lstStyle/>
                    <a:p>
                      <a:pPr marL="0" marR="0">
                        <a:spcBef>
                          <a:spcPts val="0"/>
                        </a:spcBef>
                        <a:spcAft>
                          <a:spcPts val="0"/>
                        </a:spcAft>
                      </a:pPr>
                      <a:r>
                        <a:rPr lang="en-US" sz="1800" b="1" dirty="0" err="1">
                          <a:solidFill>
                            <a:schemeClr val="tx1"/>
                          </a:solidFill>
                          <a:effectLst/>
                          <a:latin typeface="Cambria Math" pitchFamily="18" charset="0"/>
                          <a:ea typeface="Cambria Math" pitchFamily="18" charset="0"/>
                          <a:cs typeface="Arial" pitchFamily="34" charset="0"/>
                        </a:rPr>
                        <a:t>Туристичка</a:t>
                      </a:r>
                      <a:r>
                        <a:rPr lang="en-US" sz="1800" b="1" dirty="0">
                          <a:solidFill>
                            <a:schemeClr val="tx1"/>
                          </a:solidFill>
                          <a:effectLst/>
                          <a:latin typeface="Cambria Math" pitchFamily="18" charset="0"/>
                          <a:ea typeface="Cambria Math" pitchFamily="18" charset="0"/>
                          <a:cs typeface="Arial" pitchFamily="34" charset="0"/>
                        </a:rPr>
                        <a:t> </a:t>
                      </a:r>
                      <a:r>
                        <a:rPr lang="en-US" sz="1800" b="1" dirty="0" err="1">
                          <a:solidFill>
                            <a:schemeClr val="tx1"/>
                          </a:solidFill>
                          <a:effectLst/>
                          <a:latin typeface="Cambria Math" pitchFamily="18" charset="0"/>
                          <a:ea typeface="Cambria Math" pitchFamily="18" charset="0"/>
                          <a:cs typeface="Arial" pitchFamily="34" charset="0"/>
                        </a:rPr>
                        <a:t>организација</a:t>
                      </a:r>
                      <a:r>
                        <a:rPr lang="sr-Cyrl-RS" sz="1800" b="1" dirty="0">
                          <a:solidFill>
                            <a:schemeClr val="tx1"/>
                          </a:solidFill>
                          <a:effectLst/>
                          <a:latin typeface="Cambria Math" pitchFamily="18" charset="0"/>
                          <a:ea typeface="Cambria Math" pitchFamily="18" charset="0"/>
                          <a:cs typeface="Arial" pitchFamily="34" charset="0"/>
                        </a:rPr>
                        <a:t> Бор</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tc>
                  <a:txBody>
                    <a:bodyPr/>
                    <a:lstStyle/>
                    <a:p>
                      <a:pPr marL="0" marR="0" algn="r">
                        <a:spcBef>
                          <a:spcPts val="0"/>
                        </a:spcBef>
                        <a:spcAft>
                          <a:spcPts val="0"/>
                        </a:spcAft>
                      </a:pPr>
                      <a:r>
                        <a:rPr lang="en-US" sz="1800" b="1" dirty="0">
                          <a:solidFill>
                            <a:schemeClr val="tx1"/>
                          </a:solidFill>
                          <a:effectLst/>
                          <a:latin typeface="Cambria Math" pitchFamily="18" charset="0"/>
                          <a:ea typeface="Cambria Math" pitchFamily="18" charset="0"/>
                          <a:cs typeface="Arial" pitchFamily="34" charset="0"/>
                        </a:rPr>
                        <a:t>1</a:t>
                      </a:r>
                      <a:r>
                        <a:rPr lang="sr-Cyrl-RS" sz="1800" b="1" dirty="0">
                          <a:solidFill>
                            <a:schemeClr val="tx1"/>
                          </a:solidFill>
                          <a:effectLst/>
                          <a:latin typeface="Cambria Math" pitchFamily="18" charset="0"/>
                          <a:ea typeface="Cambria Math" pitchFamily="18" charset="0"/>
                          <a:cs typeface="Arial" pitchFamily="34" charset="0"/>
                        </a:rPr>
                        <a:t>4</a:t>
                      </a:r>
                      <a:r>
                        <a:rPr lang="en-US" sz="1800" b="1" dirty="0">
                          <a:solidFill>
                            <a:schemeClr val="tx1"/>
                          </a:solidFill>
                          <a:effectLst/>
                          <a:latin typeface="Cambria Math" pitchFamily="18" charset="0"/>
                          <a:ea typeface="Cambria Math" pitchFamily="18" charset="0"/>
                          <a:cs typeface="Arial" pitchFamily="34" charset="0"/>
                        </a:rPr>
                        <a:t>.</a:t>
                      </a:r>
                      <a:r>
                        <a:rPr lang="sr-Cyrl-RS" sz="1800" b="1" dirty="0">
                          <a:solidFill>
                            <a:schemeClr val="tx1"/>
                          </a:solidFill>
                          <a:effectLst/>
                          <a:latin typeface="Cambria Math" pitchFamily="18" charset="0"/>
                          <a:ea typeface="Cambria Math" pitchFamily="18" charset="0"/>
                          <a:cs typeface="Arial" pitchFamily="34" charset="0"/>
                        </a:rPr>
                        <a:t>501</a:t>
                      </a:r>
                      <a:r>
                        <a:rPr lang="en-US" sz="1800" b="1" dirty="0">
                          <a:solidFill>
                            <a:schemeClr val="tx1"/>
                          </a:solidFill>
                          <a:effectLst/>
                          <a:latin typeface="Cambria Math" pitchFamily="18" charset="0"/>
                          <a:ea typeface="Cambria Math" pitchFamily="18" charset="0"/>
                          <a:cs typeface="Arial" pitchFamily="34" charset="0"/>
                        </a:rPr>
                        <a:t>.</a:t>
                      </a:r>
                      <a:r>
                        <a:rPr lang="sr-Cyrl-RS" sz="1800" b="1" dirty="0">
                          <a:solidFill>
                            <a:schemeClr val="tx1"/>
                          </a:solidFill>
                          <a:effectLst/>
                          <a:latin typeface="Cambria Math" pitchFamily="18" charset="0"/>
                          <a:ea typeface="Cambria Math" pitchFamily="18" charset="0"/>
                          <a:cs typeface="Arial" pitchFamily="34" charset="0"/>
                        </a:rPr>
                        <a:t>983</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extLst>
                  <a:ext uri="{0D108BD9-81ED-4DB2-BD59-A6C34878D82A}">
                    <a16:rowId xmlns:a16="http://schemas.microsoft.com/office/drawing/2014/main" val="10011"/>
                  </a:ext>
                </a:extLst>
              </a:tr>
              <a:tr h="315024">
                <a:tc>
                  <a:txBody>
                    <a:bodyPr/>
                    <a:lstStyle/>
                    <a:p>
                      <a:pPr marL="0" marR="0" algn="ctr">
                        <a:spcBef>
                          <a:spcPts val="0"/>
                        </a:spcBef>
                        <a:spcAft>
                          <a:spcPts val="0"/>
                        </a:spcAft>
                      </a:pPr>
                      <a:r>
                        <a:rPr lang="sr-Cyrl-RS" sz="1800" b="1" dirty="0">
                          <a:solidFill>
                            <a:schemeClr val="tx1"/>
                          </a:solidFill>
                          <a:effectLst/>
                          <a:latin typeface="Cambria Math" pitchFamily="18" charset="0"/>
                          <a:ea typeface="Cambria Math" pitchFamily="18" charset="0"/>
                          <a:cs typeface="Arial" pitchFamily="34" charset="0"/>
                        </a:rPr>
                        <a:t>11.</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tc>
                  <a:txBody>
                    <a:bodyPr/>
                    <a:lstStyle/>
                    <a:p>
                      <a:pPr marL="0" marR="0">
                        <a:spcBef>
                          <a:spcPts val="0"/>
                        </a:spcBef>
                        <a:spcAft>
                          <a:spcPts val="0"/>
                        </a:spcAft>
                      </a:pPr>
                      <a:r>
                        <a:rPr lang="sr-Cyrl-RS" sz="1800" b="1" dirty="0">
                          <a:solidFill>
                            <a:schemeClr val="tx1"/>
                          </a:solidFill>
                          <a:effectLst/>
                          <a:latin typeface="Cambria Math" pitchFamily="18" charset="0"/>
                          <a:ea typeface="Cambria Math" pitchFamily="18" charset="0"/>
                          <a:cs typeface="Arial" pitchFamily="34" charset="0"/>
                        </a:rPr>
                        <a:t>Установа спортски центар Бор</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tc>
                  <a:txBody>
                    <a:bodyPr/>
                    <a:lstStyle/>
                    <a:p>
                      <a:pPr marL="0" marR="0" algn="r">
                        <a:spcBef>
                          <a:spcPts val="0"/>
                        </a:spcBef>
                        <a:spcAft>
                          <a:spcPts val="0"/>
                        </a:spcAft>
                      </a:pPr>
                      <a:r>
                        <a:rPr lang="sr-Cyrl-RS" sz="1800" b="1" dirty="0">
                          <a:solidFill>
                            <a:schemeClr val="tx1"/>
                          </a:solidFill>
                          <a:effectLst/>
                          <a:latin typeface="Cambria Math" pitchFamily="18" charset="0"/>
                          <a:ea typeface="Cambria Math" pitchFamily="18" charset="0"/>
                          <a:cs typeface="Arial" pitchFamily="34" charset="0"/>
                        </a:rPr>
                        <a:t>135.039.886</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extLst>
                  <a:ext uri="{0D108BD9-81ED-4DB2-BD59-A6C34878D82A}">
                    <a16:rowId xmlns:a16="http://schemas.microsoft.com/office/drawing/2014/main" val="10012"/>
                  </a:ext>
                </a:extLst>
              </a:tr>
              <a:tr h="315024">
                <a:tc>
                  <a:txBody>
                    <a:bodyPr/>
                    <a:lstStyle/>
                    <a:p>
                      <a:pPr marL="0" marR="0" algn="ctr">
                        <a:spcBef>
                          <a:spcPts val="0"/>
                        </a:spcBef>
                        <a:spcAft>
                          <a:spcPts val="0"/>
                        </a:spcAft>
                      </a:pPr>
                      <a:r>
                        <a:rPr lang="sr-Cyrl-RS" sz="1800" b="1" dirty="0">
                          <a:solidFill>
                            <a:schemeClr val="tx1"/>
                          </a:solidFill>
                          <a:effectLst/>
                          <a:latin typeface="Cambria Math" pitchFamily="18" charset="0"/>
                          <a:ea typeface="Cambria Math" pitchFamily="18" charset="0"/>
                          <a:cs typeface="Arial" pitchFamily="34" charset="0"/>
                        </a:rPr>
                        <a:t>12.</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tc>
                  <a:txBody>
                    <a:bodyPr/>
                    <a:lstStyle/>
                    <a:p>
                      <a:pPr marL="0" marR="0">
                        <a:spcBef>
                          <a:spcPts val="0"/>
                        </a:spcBef>
                        <a:spcAft>
                          <a:spcPts val="0"/>
                        </a:spcAft>
                      </a:pPr>
                      <a:r>
                        <a:rPr lang="en-US" sz="1800" b="1" dirty="0" err="1">
                          <a:solidFill>
                            <a:schemeClr val="tx1"/>
                          </a:solidFill>
                          <a:effectLst/>
                          <a:latin typeface="Cambria Math" pitchFamily="18" charset="0"/>
                          <a:ea typeface="Cambria Math" pitchFamily="18" charset="0"/>
                          <a:cs typeface="Arial" pitchFamily="34" charset="0"/>
                        </a:rPr>
                        <a:t>Месне</a:t>
                      </a:r>
                      <a:r>
                        <a:rPr lang="en-US" sz="1800" b="1" dirty="0">
                          <a:solidFill>
                            <a:schemeClr val="tx1"/>
                          </a:solidFill>
                          <a:effectLst/>
                          <a:latin typeface="Cambria Math" pitchFamily="18" charset="0"/>
                          <a:ea typeface="Cambria Math" pitchFamily="18" charset="0"/>
                          <a:cs typeface="Arial" pitchFamily="34" charset="0"/>
                        </a:rPr>
                        <a:t> </a:t>
                      </a:r>
                      <a:r>
                        <a:rPr lang="en-US" sz="1800" b="1" dirty="0" err="1">
                          <a:solidFill>
                            <a:schemeClr val="tx1"/>
                          </a:solidFill>
                          <a:effectLst/>
                          <a:latin typeface="Cambria Math" pitchFamily="18" charset="0"/>
                          <a:ea typeface="Cambria Math" pitchFamily="18" charset="0"/>
                          <a:cs typeface="Arial" pitchFamily="34" charset="0"/>
                        </a:rPr>
                        <a:t>заједнице</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tc>
                  <a:txBody>
                    <a:bodyPr/>
                    <a:lstStyle/>
                    <a:p>
                      <a:pPr marL="0" marR="0" algn="r">
                        <a:spcBef>
                          <a:spcPts val="0"/>
                        </a:spcBef>
                        <a:spcAft>
                          <a:spcPts val="0"/>
                        </a:spcAft>
                      </a:pPr>
                      <a:r>
                        <a:rPr lang="sr-Cyrl-RS" sz="1800" b="1" dirty="0">
                          <a:solidFill>
                            <a:schemeClr val="tx1"/>
                          </a:solidFill>
                          <a:effectLst/>
                          <a:latin typeface="Cambria Math" pitchFamily="18" charset="0"/>
                          <a:ea typeface="Cambria Math" pitchFamily="18" charset="0"/>
                          <a:cs typeface="Arial" pitchFamily="34" charset="0"/>
                        </a:rPr>
                        <a:t>12.802.262</a:t>
                      </a:r>
                      <a:endParaRPr lang="en-US" sz="1800" b="1" dirty="0">
                        <a:solidFill>
                          <a:schemeClr val="tx1"/>
                        </a:solidFill>
                        <a:effectLst/>
                        <a:latin typeface="Cambria Math" pitchFamily="18" charset="0"/>
                        <a:ea typeface="Cambria Math" pitchFamily="18" charset="0"/>
                        <a:cs typeface="Arial" pitchFamily="34" charset="0"/>
                      </a:endParaRPr>
                    </a:p>
                  </a:txBody>
                  <a:tcPr marL="68580" marR="68580" marT="0" marB="0" anchor="b"/>
                </a:tc>
                <a:extLst>
                  <a:ext uri="{0D108BD9-81ED-4DB2-BD59-A6C34878D82A}">
                    <a16:rowId xmlns:a16="http://schemas.microsoft.com/office/drawing/2014/main" val="10013"/>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847613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7CB4A-67E9-4969-9378-2F9471CD2B89}"/>
              </a:ext>
            </a:extLst>
          </p:cNvPr>
          <p:cNvSpPr>
            <a:spLocks noGrp="1"/>
          </p:cNvSpPr>
          <p:nvPr>
            <p:ph type="title"/>
          </p:nvPr>
        </p:nvSpPr>
        <p:spPr>
          <a:xfrm>
            <a:off x="457200" y="274638"/>
            <a:ext cx="8229600" cy="994686"/>
          </a:xfrm>
        </p:spPr>
        <p:txBody>
          <a:bodyPr>
            <a:normAutofit/>
          </a:bodyPr>
          <a:lstStyle/>
          <a:p>
            <a:pPr algn="ctr"/>
            <a:r>
              <a:rPr lang="sr-Cyrl-RS" sz="2400" dirty="0">
                <a:solidFill>
                  <a:schemeClr val="tx1"/>
                </a:solidFill>
                <a:latin typeface="Cambria Math" pitchFamily="18" charset="0"/>
                <a:ea typeface="Cambria Math" pitchFamily="18" charset="0"/>
              </a:rPr>
              <a:t>Најважнији планирани пројекти</a:t>
            </a:r>
            <a:r>
              <a:rPr lang="sr-Latn-RS" sz="2400" dirty="0">
                <a:solidFill>
                  <a:schemeClr val="tx1"/>
                </a:solidFill>
                <a:latin typeface="Cambria Math" pitchFamily="18" charset="0"/>
                <a:ea typeface="Cambria Math" pitchFamily="18" charset="0"/>
              </a:rPr>
              <a:t> </a:t>
            </a:r>
            <a:r>
              <a:rPr lang="sr-Cyrl-RS" sz="2400" dirty="0">
                <a:solidFill>
                  <a:schemeClr val="tx1"/>
                </a:solidFill>
                <a:latin typeface="Cambria Math" pitchFamily="18" charset="0"/>
                <a:ea typeface="Cambria Math" pitchFamily="18" charset="0"/>
              </a:rPr>
              <a:t>од интереса за локалну заједницу</a:t>
            </a:r>
            <a:endParaRPr lang="en-US" sz="2400" dirty="0">
              <a:solidFill>
                <a:schemeClr val="tx1"/>
              </a:solidFill>
              <a:latin typeface="Cambria Math" pitchFamily="18" charset="0"/>
              <a:ea typeface="Cambria Math" pitchFamily="18" charset="0"/>
            </a:endParaRPr>
          </a:p>
        </p:txBody>
      </p:sp>
      <p:graphicFrame>
        <p:nvGraphicFramePr>
          <p:cNvPr id="5" name="Content Placeholder 7">
            <a:extLst>
              <a:ext uri="{FF2B5EF4-FFF2-40B4-BE49-F238E27FC236}">
                <a16:creationId xmlns:a16="http://schemas.microsoft.com/office/drawing/2014/main" id="{331EDB91-2BB9-44DA-8764-415DB494F761}"/>
              </a:ext>
            </a:extLst>
          </p:cNvPr>
          <p:cNvGraphicFramePr>
            <a:graphicFrameLocks noGrp="1"/>
          </p:cNvGraphicFramePr>
          <p:nvPr>
            <p:ph idx="1"/>
            <p:extLst>
              <p:ext uri="{D42A27DB-BD31-4B8C-83A1-F6EECF244321}">
                <p14:modId xmlns:p14="http://schemas.microsoft.com/office/powerpoint/2010/main" val="2257313462"/>
              </p:ext>
            </p:extLst>
          </p:nvPr>
        </p:nvGraphicFramePr>
        <p:xfrm>
          <a:off x="457200" y="1340768"/>
          <a:ext cx="8363271" cy="5218622"/>
        </p:xfrm>
        <a:graphic>
          <a:graphicData uri="http://schemas.openxmlformats.org/drawingml/2006/table">
            <a:tbl>
              <a:tblPr firstRow="1" firstCol="1" bandRow="1">
                <a:tableStyleId>{BDBED569-4797-4DF1-A0F4-6AAB3CD982D8}</a:tableStyleId>
              </a:tblPr>
              <a:tblGrid>
                <a:gridCol w="4694609">
                  <a:extLst>
                    <a:ext uri="{9D8B030D-6E8A-4147-A177-3AD203B41FA5}">
                      <a16:colId xmlns:a16="http://schemas.microsoft.com/office/drawing/2014/main" val="20000"/>
                    </a:ext>
                  </a:extLst>
                </a:gridCol>
                <a:gridCol w="1364407">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1152127">
                  <a:extLst>
                    <a:ext uri="{9D8B030D-6E8A-4147-A177-3AD203B41FA5}">
                      <a16:colId xmlns:a16="http://schemas.microsoft.com/office/drawing/2014/main" val="20003"/>
                    </a:ext>
                  </a:extLst>
                </a:gridCol>
              </a:tblGrid>
              <a:tr h="518011">
                <a:tc rowSpan="2">
                  <a:txBody>
                    <a:bodyPr/>
                    <a:lstStyle/>
                    <a:p>
                      <a:pPr marL="0" marR="0" algn="ctr">
                        <a:spcBef>
                          <a:spcPts val="0"/>
                        </a:spcBef>
                        <a:spcAft>
                          <a:spcPts val="0"/>
                        </a:spcAft>
                      </a:pPr>
                      <a:r>
                        <a:rPr lang="sr-Cyrl-RS" sz="1800" dirty="0">
                          <a:solidFill>
                            <a:schemeClr val="tx1"/>
                          </a:solidFill>
                          <a:effectLst/>
                          <a:latin typeface="Cambria Math" pitchFamily="18" charset="0"/>
                          <a:ea typeface="Cambria Math" pitchFamily="18" charset="0"/>
                        </a:rPr>
                        <a:t>Назив пројекта</a:t>
                      </a:r>
                      <a:endParaRPr lang="en-US" sz="1800" dirty="0">
                        <a:solidFill>
                          <a:schemeClr val="tx1"/>
                        </a:solidFill>
                        <a:effectLst/>
                        <a:latin typeface="Cambria Math" pitchFamily="18" charset="0"/>
                        <a:ea typeface="Cambria Math" pitchFamily="18" charset="0"/>
                        <a:cs typeface="Calibri" panose="020F0502020204030204" pitchFamily="34" charset="0"/>
                      </a:endParaRPr>
                    </a:p>
                  </a:txBody>
                  <a:tcPr marL="68580" marR="68580" marT="0" marB="0" anchor="ctr"/>
                </a:tc>
                <a:tc gridSpan="3">
                  <a:txBody>
                    <a:bodyPr/>
                    <a:lstStyle/>
                    <a:p>
                      <a:pPr marL="0" marR="0" algn="ctr">
                        <a:spcBef>
                          <a:spcPts val="0"/>
                        </a:spcBef>
                        <a:spcAft>
                          <a:spcPts val="0"/>
                        </a:spcAft>
                      </a:pPr>
                      <a:r>
                        <a:rPr lang="en-US" sz="1800" dirty="0">
                          <a:solidFill>
                            <a:schemeClr val="tx1"/>
                          </a:solidFill>
                          <a:effectLst/>
                          <a:latin typeface="Cambria Math" pitchFamily="18" charset="0"/>
                          <a:ea typeface="Cambria Math" pitchFamily="18" charset="0"/>
                        </a:rPr>
                        <a:t> </a:t>
                      </a:r>
                      <a:r>
                        <a:rPr lang="sr-Cyrl-RS" sz="1800" dirty="0">
                          <a:solidFill>
                            <a:schemeClr val="tx1"/>
                          </a:solidFill>
                          <a:effectLst/>
                          <a:latin typeface="Cambria Math" pitchFamily="18" charset="0"/>
                          <a:ea typeface="Cambria Math" pitchFamily="18" charset="0"/>
                        </a:rPr>
                        <a:t>Планирана средства (и</a:t>
                      </a:r>
                      <a:r>
                        <a:rPr lang="en-US" sz="1800" dirty="0" err="1">
                          <a:solidFill>
                            <a:schemeClr val="tx1"/>
                          </a:solidFill>
                          <a:effectLst/>
                          <a:latin typeface="Cambria Math" pitchFamily="18" charset="0"/>
                          <a:ea typeface="Cambria Math" pitchFamily="18" charset="0"/>
                        </a:rPr>
                        <a:t>знос</a:t>
                      </a:r>
                      <a:r>
                        <a:rPr lang="en-US" sz="1800" dirty="0">
                          <a:solidFill>
                            <a:schemeClr val="tx1"/>
                          </a:solidFill>
                          <a:effectLst/>
                          <a:latin typeface="Cambria Math" pitchFamily="18" charset="0"/>
                          <a:ea typeface="Cambria Math" pitchFamily="18" charset="0"/>
                        </a:rPr>
                        <a:t> у </a:t>
                      </a:r>
                      <a:r>
                        <a:rPr lang="en-US" sz="1800" dirty="0" err="1">
                          <a:solidFill>
                            <a:schemeClr val="tx1"/>
                          </a:solidFill>
                          <a:effectLst/>
                          <a:latin typeface="Cambria Math" pitchFamily="18" charset="0"/>
                          <a:ea typeface="Cambria Math" pitchFamily="18" charset="0"/>
                        </a:rPr>
                        <a:t>динарима</a:t>
                      </a:r>
                      <a:r>
                        <a:rPr lang="sr-Cyrl-RS" sz="1800" dirty="0">
                          <a:solidFill>
                            <a:schemeClr val="tx1"/>
                          </a:solidFill>
                          <a:effectLst/>
                          <a:latin typeface="Cambria Math" pitchFamily="18" charset="0"/>
                          <a:ea typeface="Cambria Math" pitchFamily="18" charset="0"/>
                        </a:rPr>
                        <a:t>)</a:t>
                      </a:r>
                      <a:endParaRPr lang="en-US" sz="1800" dirty="0">
                        <a:solidFill>
                          <a:schemeClr val="tx1"/>
                        </a:solidFill>
                        <a:effectLst/>
                        <a:latin typeface="Cambria Math" pitchFamily="18" charset="0"/>
                        <a:ea typeface="Cambria Math" pitchFamily="18" charset="0"/>
                      </a:endParaRPr>
                    </a:p>
                  </a:txBody>
                  <a:tcPr marL="68580" marR="6858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80862">
                <a:tc vMerge="1">
                  <a:txBody>
                    <a:bodyPr/>
                    <a:lstStyle/>
                    <a:p>
                      <a:endParaRPr lang="en-US"/>
                    </a:p>
                  </a:txBody>
                  <a:tcPr/>
                </a:tc>
                <a:tc>
                  <a:txBody>
                    <a:bodyPr/>
                    <a:lstStyle/>
                    <a:p>
                      <a:pPr marL="0" marR="0" algn="ctr">
                        <a:spcBef>
                          <a:spcPts val="0"/>
                        </a:spcBef>
                        <a:spcAft>
                          <a:spcPts val="0"/>
                        </a:spcAft>
                      </a:pPr>
                      <a:r>
                        <a:rPr lang="en-US" sz="1800" dirty="0">
                          <a:solidFill>
                            <a:schemeClr val="tx1"/>
                          </a:solidFill>
                          <a:effectLst/>
                          <a:latin typeface="Cambria Math" pitchFamily="18" charset="0"/>
                          <a:ea typeface="Cambria Math" pitchFamily="18" charset="0"/>
                        </a:rPr>
                        <a:t>20</a:t>
                      </a:r>
                      <a:r>
                        <a:rPr lang="sr-Cyrl-RS" sz="1800" dirty="0">
                          <a:solidFill>
                            <a:schemeClr val="tx1"/>
                          </a:solidFill>
                          <a:effectLst/>
                          <a:latin typeface="Cambria Math" pitchFamily="18" charset="0"/>
                          <a:ea typeface="Cambria Math" pitchFamily="18" charset="0"/>
                        </a:rPr>
                        <a:t>21</a:t>
                      </a:r>
                      <a:endParaRPr lang="en-US" sz="1800" b="1" i="0" dirty="0">
                        <a:solidFill>
                          <a:schemeClr val="tx1"/>
                        </a:solidFill>
                        <a:effectLst/>
                        <a:latin typeface="Cambria Math" pitchFamily="18" charset="0"/>
                        <a:ea typeface="Cambria Math" pitchFamily="18" charset="0"/>
                      </a:endParaRPr>
                    </a:p>
                  </a:txBody>
                  <a:tcPr marL="68580" marR="68580" marT="0" marB="0" anchor="b"/>
                </a:tc>
                <a:tc>
                  <a:txBody>
                    <a:bodyPr/>
                    <a:lstStyle/>
                    <a:p>
                      <a:pPr marL="0" marR="0" algn="ctr">
                        <a:spcBef>
                          <a:spcPts val="0"/>
                        </a:spcBef>
                        <a:spcAft>
                          <a:spcPts val="0"/>
                        </a:spcAft>
                      </a:pPr>
                      <a:r>
                        <a:rPr lang="en-US" sz="1800" dirty="0">
                          <a:solidFill>
                            <a:schemeClr val="tx1"/>
                          </a:solidFill>
                          <a:effectLst/>
                          <a:latin typeface="Cambria Math" pitchFamily="18" charset="0"/>
                          <a:ea typeface="Cambria Math" pitchFamily="18" charset="0"/>
                        </a:rPr>
                        <a:t>20</a:t>
                      </a:r>
                      <a:r>
                        <a:rPr lang="sr-Cyrl-RS" sz="1800" dirty="0">
                          <a:solidFill>
                            <a:schemeClr val="tx1"/>
                          </a:solidFill>
                          <a:effectLst/>
                          <a:latin typeface="Cambria Math" pitchFamily="18" charset="0"/>
                          <a:ea typeface="Cambria Math" pitchFamily="18" charset="0"/>
                        </a:rPr>
                        <a:t>22</a:t>
                      </a:r>
                      <a:endParaRPr lang="en-US" sz="1800" b="1" i="0" dirty="0">
                        <a:solidFill>
                          <a:schemeClr val="tx1"/>
                        </a:solidFill>
                        <a:effectLst/>
                        <a:latin typeface="Cambria Math" pitchFamily="18" charset="0"/>
                        <a:ea typeface="Cambria Math" pitchFamily="18" charset="0"/>
                      </a:endParaRPr>
                    </a:p>
                  </a:txBody>
                  <a:tcPr marL="68580" marR="68580" marT="0" marB="0" anchor="b"/>
                </a:tc>
                <a:tc>
                  <a:txBody>
                    <a:bodyPr/>
                    <a:lstStyle/>
                    <a:p>
                      <a:pPr marL="0" marR="0" algn="ctr">
                        <a:spcBef>
                          <a:spcPts val="0"/>
                        </a:spcBef>
                        <a:spcAft>
                          <a:spcPts val="0"/>
                        </a:spcAft>
                      </a:pPr>
                      <a:r>
                        <a:rPr lang="en-US" sz="1800" dirty="0">
                          <a:solidFill>
                            <a:schemeClr val="tx1"/>
                          </a:solidFill>
                          <a:effectLst/>
                          <a:latin typeface="Cambria Math" pitchFamily="18" charset="0"/>
                          <a:ea typeface="Cambria Math" pitchFamily="18" charset="0"/>
                        </a:rPr>
                        <a:t>20</a:t>
                      </a:r>
                      <a:r>
                        <a:rPr lang="sr-Cyrl-RS" sz="1800" dirty="0">
                          <a:solidFill>
                            <a:schemeClr val="tx1"/>
                          </a:solidFill>
                          <a:effectLst/>
                          <a:latin typeface="Cambria Math" pitchFamily="18" charset="0"/>
                          <a:ea typeface="Cambria Math" pitchFamily="18" charset="0"/>
                        </a:rPr>
                        <a:t>23</a:t>
                      </a:r>
                      <a:endParaRPr lang="en-US" sz="1800" b="1" i="0" dirty="0">
                        <a:solidFill>
                          <a:schemeClr val="tx1"/>
                        </a:solidFill>
                        <a:effectLst/>
                        <a:latin typeface="Cambria Math" pitchFamily="18" charset="0"/>
                        <a:ea typeface="Cambria Math" pitchFamily="18" charset="0"/>
                      </a:endParaRPr>
                    </a:p>
                  </a:txBody>
                  <a:tcPr marL="68580" marR="68580" marT="0" marB="0" anchor="b"/>
                </a:tc>
                <a:extLst>
                  <a:ext uri="{0D108BD9-81ED-4DB2-BD59-A6C34878D82A}">
                    <a16:rowId xmlns:a16="http://schemas.microsoft.com/office/drawing/2014/main" val="10001"/>
                  </a:ext>
                </a:extLst>
              </a:tr>
              <a:tr h="319016">
                <a:tc>
                  <a:txBody>
                    <a:bodyPr/>
                    <a:lstStyle/>
                    <a:p>
                      <a:pPr marL="0" marR="0">
                        <a:spcBef>
                          <a:spcPts val="0"/>
                        </a:spcBef>
                        <a:spcAft>
                          <a:spcPts val="0"/>
                        </a:spcAft>
                      </a:pPr>
                      <a:r>
                        <a:rPr lang="ru-RU" sz="1800" dirty="0">
                          <a:solidFill>
                            <a:schemeClr val="tx1"/>
                          </a:solidFill>
                          <a:effectLst/>
                          <a:latin typeface="Cambria Math" pitchFamily="18" charset="0"/>
                          <a:ea typeface="Cambria Math" pitchFamily="18" charset="0"/>
                          <a:cs typeface="Rod" pitchFamily="49" charset="-79"/>
                        </a:rPr>
                        <a:t>Израда</a:t>
                      </a:r>
                      <a:r>
                        <a:rPr lang="ru-RU" sz="1800" baseline="0" dirty="0">
                          <a:solidFill>
                            <a:schemeClr val="tx1"/>
                          </a:solidFill>
                          <a:effectLst/>
                          <a:latin typeface="Cambria Math" pitchFamily="18" charset="0"/>
                          <a:ea typeface="Cambria Math" pitchFamily="18" charset="0"/>
                          <a:cs typeface="Rod" pitchFamily="49" charset="-79"/>
                        </a:rPr>
                        <a:t> пројектно техничке документације за изградњу пута Бор 2-Бањско поље</a:t>
                      </a:r>
                      <a:endParaRPr lang="en-US" sz="1800" dirty="0">
                        <a:solidFill>
                          <a:schemeClr val="tx1"/>
                        </a:solidFill>
                        <a:effectLst/>
                        <a:latin typeface="Cambria Math" pitchFamily="18" charset="0"/>
                        <a:ea typeface="Cambria Math" pitchFamily="18" charset="0"/>
                        <a:cs typeface="Rod" pitchFamily="49" charset="-79"/>
                      </a:endParaRPr>
                    </a:p>
                  </a:txBody>
                  <a:tcPr marL="68580" marR="68580" marT="0" marB="0" anchor="ctr"/>
                </a:tc>
                <a:tc>
                  <a:txBody>
                    <a:bodyPr/>
                    <a:lstStyle/>
                    <a:p>
                      <a:pPr marL="0" marR="0" algn="r">
                        <a:spcBef>
                          <a:spcPts val="0"/>
                        </a:spcBef>
                        <a:spcAft>
                          <a:spcPts val="0"/>
                        </a:spcAft>
                      </a:pPr>
                      <a:r>
                        <a:rPr lang="sr-Cyrl-RS" sz="1800" dirty="0">
                          <a:solidFill>
                            <a:schemeClr val="tx1"/>
                          </a:solidFill>
                          <a:effectLst/>
                          <a:latin typeface="Cambria Math" pitchFamily="18" charset="0"/>
                          <a:ea typeface="Cambria Math" pitchFamily="18" charset="0"/>
                        </a:rPr>
                        <a:t>530.400</a:t>
                      </a: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extLst>
                  <a:ext uri="{0D108BD9-81ED-4DB2-BD59-A6C34878D82A}">
                    <a16:rowId xmlns:a16="http://schemas.microsoft.com/office/drawing/2014/main" val="10002"/>
                  </a:ext>
                </a:extLst>
              </a:tr>
              <a:tr h="319016">
                <a:tc>
                  <a:txBody>
                    <a:bodyPr/>
                    <a:lstStyle/>
                    <a:p>
                      <a:pPr marL="0" marR="0">
                        <a:spcBef>
                          <a:spcPts val="0"/>
                        </a:spcBef>
                        <a:spcAft>
                          <a:spcPts val="0"/>
                        </a:spcAft>
                      </a:pPr>
                      <a:r>
                        <a:rPr lang="ru-RU" sz="1800" dirty="0">
                          <a:solidFill>
                            <a:schemeClr val="tx1"/>
                          </a:solidFill>
                          <a:effectLst/>
                          <a:latin typeface="Cambria Math" pitchFamily="18" charset="0"/>
                          <a:ea typeface="Cambria Math" pitchFamily="18" charset="0"/>
                          <a:cs typeface="Rod" pitchFamily="49" charset="-79"/>
                        </a:rPr>
                        <a:t>Радови на изради канала за пријем и одвођење атмосферске канализације у МЗ Старо Селиште и МЗ Ново Селиште</a:t>
                      </a:r>
                      <a:endParaRPr lang="en-US" sz="1800" dirty="0">
                        <a:solidFill>
                          <a:schemeClr val="tx1"/>
                        </a:solidFill>
                        <a:effectLst/>
                        <a:latin typeface="Cambria Math" pitchFamily="18" charset="0"/>
                        <a:ea typeface="Cambria Math" pitchFamily="18" charset="0"/>
                        <a:cs typeface="Rod" pitchFamily="49" charset="-79"/>
                      </a:endParaRPr>
                    </a:p>
                  </a:txBody>
                  <a:tcPr marL="68580" marR="68580" marT="0" marB="0" anchor="ctr"/>
                </a:tc>
                <a:tc>
                  <a:txBody>
                    <a:bodyPr/>
                    <a:lstStyle/>
                    <a:p>
                      <a:pPr marL="0" marR="0" algn="r">
                        <a:spcBef>
                          <a:spcPts val="0"/>
                        </a:spcBef>
                        <a:spcAft>
                          <a:spcPts val="0"/>
                        </a:spcAft>
                      </a:pPr>
                      <a:r>
                        <a:rPr lang="sr-Cyrl-RS" sz="1800" dirty="0">
                          <a:solidFill>
                            <a:schemeClr val="tx1"/>
                          </a:solidFill>
                          <a:effectLst/>
                          <a:latin typeface="Cambria Math" pitchFamily="18" charset="0"/>
                          <a:ea typeface="Cambria Math" pitchFamily="18" charset="0"/>
                        </a:rPr>
                        <a:t>2.000.000</a:t>
                      </a: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extLst>
                  <a:ext uri="{0D108BD9-81ED-4DB2-BD59-A6C34878D82A}">
                    <a16:rowId xmlns:a16="http://schemas.microsoft.com/office/drawing/2014/main" val="10003"/>
                  </a:ext>
                </a:extLst>
              </a:tr>
              <a:tr h="384446">
                <a:tc>
                  <a:txBody>
                    <a:bodyPr/>
                    <a:lstStyle/>
                    <a:p>
                      <a:pPr marL="0" marR="0">
                        <a:spcBef>
                          <a:spcPts val="0"/>
                        </a:spcBef>
                        <a:spcAft>
                          <a:spcPts val="0"/>
                        </a:spcAft>
                      </a:pPr>
                      <a:r>
                        <a:rPr lang="ru-RU" sz="1800" dirty="0">
                          <a:solidFill>
                            <a:schemeClr val="tx1"/>
                          </a:solidFill>
                          <a:effectLst/>
                          <a:latin typeface="Cambria Math" pitchFamily="18" charset="0"/>
                          <a:ea typeface="Cambria Math" pitchFamily="18" charset="0"/>
                          <a:cs typeface="Rod" pitchFamily="49" charset="-79"/>
                        </a:rPr>
                        <a:t>Изградња водовода Гробљанска улица МЗ "Злот"</a:t>
                      </a:r>
                      <a:endParaRPr lang="en-US" sz="1800" dirty="0">
                        <a:solidFill>
                          <a:schemeClr val="tx1"/>
                        </a:solidFill>
                        <a:effectLst/>
                        <a:latin typeface="Cambria Math" pitchFamily="18" charset="0"/>
                        <a:ea typeface="Cambria Math" pitchFamily="18" charset="0"/>
                        <a:cs typeface="Rod" pitchFamily="49" charset="-79"/>
                      </a:endParaRPr>
                    </a:p>
                  </a:txBody>
                  <a:tcPr marL="68580" marR="68580" marT="0" marB="0" anchor="ctr"/>
                </a:tc>
                <a:tc>
                  <a:txBody>
                    <a:bodyPr/>
                    <a:lstStyle/>
                    <a:p>
                      <a:pPr marL="0" marR="0" algn="r">
                        <a:spcBef>
                          <a:spcPts val="0"/>
                        </a:spcBef>
                        <a:spcAft>
                          <a:spcPts val="0"/>
                        </a:spcAft>
                      </a:pPr>
                      <a:r>
                        <a:rPr lang="sr-Cyrl-RS" sz="1800" dirty="0">
                          <a:solidFill>
                            <a:schemeClr val="tx1"/>
                          </a:solidFill>
                          <a:effectLst/>
                          <a:latin typeface="Cambria Math" pitchFamily="18" charset="0"/>
                          <a:ea typeface="Cambria Math" pitchFamily="18" charset="0"/>
                        </a:rPr>
                        <a:t>25.000.000</a:t>
                      </a: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extLst>
                  <a:ext uri="{0D108BD9-81ED-4DB2-BD59-A6C34878D82A}">
                    <a16:rowId xmlns:a16="http://schemas.microsoft.com/office/drawing/2014/main" val="10004"/>
                  </a:ext>
                </a:extLst>
              </a:tr>
              <a:tr h="192222">
                <a:tc>
                  <a:txBody>
                    <a:bodyPr/>
                    <a:lstStyle/>
                    <a:p>
                      <a:pPr marL="0" marR="0">
                        <a:spcBef>
                          <a:spcPts val="0"/>
                        </a:spcBef>
                        <a:spcAft>
                          <a:spcPts val="0"/>
                        </a:spcAft>
                      </a:pPr>
                      <a:r>
                        <a:rPr lang="ru-RU" sz="1800" b="1" dirty="0">
                          <a:solidFill>
                            <a:schemeClr val="tx1"/>
                          </a:solidFill>
                          <a:effectLst/>
                          <a:latin typeface="Cambria Math" pitchFamily="18" charset="0"/>
                          <a:ea typeface="Cambria Math" pitchFamily="18" charset="0"/>
                          <a:cs typeface="Rod" pitchFamily="49" charset="-79"/>
                        </a:rPr>
                        <a:t>Радови на изградњи водоводне мреже на територији МЗ Бучје-1.фаза са израдом пројектно техничке документације</a:t>
                      </a:r>
                      <a:endParaRPr lang="en-US" sz="1800" b="1" dirty="0">
                        <a:solidFill>
                          <a:schemeClr val="tx1"/>
                        </a:solidFill>
                        <a:effectLst/>
                        <a:latin typeface="Cambria Math" pitchFamily="18" charset="0"/>
                        <a:ea typeface="Cambria Math" pitchFamily="18" charset="0"/>
                        <a:cs typeface="Rod" pitchFamily="49" charset="-79"/>
                      </a:endParaRPr>
                    </a:p>
                  </a:txBody>
                  <a:tcPr marL="68580" marR="68580" marT="0" marB="0" anchor="ctr"/>
                </a:tc>
                <a:tc>
                  <a:txBody>
                    <a:bodyPr/>
                    <a:lstStyle/>
                    <a:p>
                      <a:pPr marL="0" marR="0" algn="r">
                        <a:spcBef>
                          <a:spcPts val="0"/>
                        </a:spcBef>
                        <a:spcAft>
                          <a:spcPts val="0"/>
                        </a:spcAft>
                      </a:pPr>
                      <a:r>
                        <a:rPr lang="sr-Cyrl-RS" sz="1800" dirty="0">
                          <a:solidFill>
                            <a:schemeClr val="tx1"/>
                          </a:solidFill>
                          <a:effectLst/>
                          <a:latin typeface="Cambria Math" pitchFamily="18" charset="0"/>
                          <a:ea typeface="Cambria Math" pitchFamily="18" charset="0"/>
                        </a:rPr>
                        <a:t>15.000.000</a:t>
                      </a: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extLst>
                  <a:ext uri="{0D108BD9-81ED-4DB2-BD59-A6C34878D82A}">
                    <a16:rowId xmlns:a16="http://schemas.microsoft.com/office/drawing/2014/main" val="10005"/>
                  </a:ext>
                </a:extLst>
              </a:tr>
              <a:tr h="319016">
                <a:tc>
                  <a:txBody>
                    <a:bodyPr/>
                    <a:lstStyle/>
                    <a:p>
                      <a:pPr marL="0" marR="0">
                        <a:spcBef>
                          <a:spcPts val="0"/>
                        </a:spcBef>
                        <a:spcAft>
                          <a:spcPts val="0"/>
                        </a:spcAft>
                      </a:pPr>
                      <a:r>
                        <a:rPr lang="ru-RU" sz="1800" dirty="0">
                          <a:solidFill>
                            <a:schemeClr val="tx1"/>
                          </a:solidFill>
                          <a:effectLst/>
                          <a:latin typeface="Cambria Math" pitchFamily="18" charset="0"/>
                          <a:ea typeface="Cambria Math" pitchFamily="18" charset="0"/>
                          <a:cs typeface="Rod" pitchFamily="49" charset="-79"/>
                        </a:rPr>
                        <a:t>Радови на изградњи водоводне мреже на територији МЗ Метовница-2.фаза са израдом пројектно техничке документације</a:t>
                      </a:r>
                      <a:endParaRPr lang="en-US" sz="1800" dirty="0">
                        <a:solidFill>
                          <a:schemeClr val="tx1"/>
                        </a:solidFill>
                        <a:effectLst/>
                        <a:latin typeface="Cambria Math" pitchFamily="18" charset="0"/>
                        <a:ea typeface="Cambria Math" pitchFamily="18" charset="0"/>
                        <a:cs typeface="Rod" pitchFamily="49" charset="-79"/>
                      </a:endParaRPr>
                    </a:p>
                  </a:txBody>
                  <a:tcPr marL="68580" marR="68580" marT="0" marB="0" anchor="ctr"/>
                </a:tc>
                <a:tc>
                  <a:txBody>
                    <a:bodyPr/>
                    <a:lstStyle/>
                    <a:p>
                      <a:pPr marL="0" marR="0" algn="r">
                        <a:spcBef>
                          <a:spcPts val="0"/>
                        </a:spcBef>
                        <a:spcAft>
                          <a:spcPts val="0"/>
                        </a:spcAft>
                      </a:pPr>
                      <a:r>
                        <a:rPr lang="sr-Cyrl-RS" sz="1800" dirty="0">
                          <a:solidFill>
                            <a:schemeClr val="tx1"/>
                          </a:solidFill>
                          <a:effectLst/>
                          <a:latin typeface="Cambria Math" pitchFamily="18" charset="0"/>
                          <a:ea typeface="Cambria Math" pitchFamily="18" charset="0"/>
                        </a:rPr>
                        <a:t>4.000.000</a:t>
                      </a: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extLst>
                  <a:ext uri="{0D108BD9-81ED-4DB2-BD59-A6C34878D82A}">
                    <a16:rowId xmlns:a16="http://schemas.microsoft.com/office/drawing/2014/main" val="10006"/>
                  </a:ext>
                </a:extLst>
              </a:tr>
              <a:tr h="319016">
                <a:tc>
                  <a:txBody>
                    <a:bodyPr/>
                    <a:lstStyle/>
                    <a:p>
                      <a:pPr marL="0" marR="0">
                        <a:spcBef>
                          <a:spcPts val="0"/>
                        </a:spcBef>
                        <a:spcAft>
                          <a:spcPts val="0"/>
                        </a:spcAft>
                      </a:pPr>
                      <a:r>
                        <a:rPr lang="ru-RU" sz="1800" dirty="0">
                          <a:solidFill>
                            <a:schemeClr val="tx1"/>
                          </a:solidFill>
                          <a:effectLst/>
                          <a:latin typeface="Cambria Math" pitchFamily="18" charset="0"/>
                          <a:ea typeface="Cambria Math" pitchFamily="18" charset="0"/>
                          <a:cs typeface="Rod" pitchFamily="49" charset="-79"/>
                        </a:rPr>
                        <a:t>Израда пројектно техничке документације за санацију, реконструкцију и адаптацију целокупног објекта Опште болнице Бор</a:t>
                      </a:r>
                      <a:endParaRPr lang="en-US" sz="1800" dirty="0">
                        <a:solidFill>
                          <a:schemeClr val="tx1"/>
                        </a:solidFill>
                        <a:effectLst/>
                        <a:latin typeface="Cambria Math" pitchFamily="18" charset="0"/>
                        <a:ea typeface="Cambria Math" pitchFamily="18" charset="0"/>
                        <a:cs typeface="Rod" pitchFamily="49" charset="-79"/>
                      </a:endParaRPr>
                    </a:p>
                  </a:txBody>
                  <a:tcPr marL="68580" marR="68580" marT="0" marB="0" anchor="ctr"/>
                </a:tc>
                <a:tc>
                  <a:txBody>
                    <a:bodyPr/>
                    <a:lstStyle/>
                    <a:p>
                      <a:pPr marL="0" marR="0" algn="r">
                        <a:spcBef>
                          <a:spcPts val="0"/>
                        </a:spcBef>
                        <a:spcAft>
                          <a:spcPts val="0"/>
                        </a:spcAft>
                      </a:pPr>
                      <a:r>
                        <a:rPr lang="sr-Cyrl-RS" sz="1800" dirty="0">
                          <a:solidFill>
                            <a:schemeClr val="tx1"/>
                          </a:solidFill>
                          <a:effectLst/>
                          <a:latin typeface="Cambria Math" pitchFamily="18" charset="0"/>
                          <a:ea typeface="Cambria Math" pitchFamily="18" charset="0"/>
                        </a:rPr>
                        <a:t>24.598.800</a:t>
                      </a: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extLst>
                  <a:ext uri="{0D108BD9-81ED-4DB2-BD59-A6C34878D82A}">
                    <a16:rowId xmlns:a16="http://schemas.microsoft.com/office/drawing/2014/main" val="10007"/>
                  </a:ext>
                </a:extLst>
              </a:tr>
            </a:tbl>
          </a:graphicData>
        </a:graphic>
      </p:graphicFrame>
      <p:sp>
        <p:nvSpPr>
          <p:cNvPr id="4" name="Slide Number Placeholder 3">
            <a:extLst>
              <a:ext uri="{FF2B5EF4-FFF2-40B4-BE49-F238E27FC236}">
                <a16:creationId xmlns:a16="http://schemas.microsoft.com/office/drawing/2014/main" id="{D60C8D17-1B6A-44A9-964C-1E30D9DBA61F}"/>
              </a:ext>
            </a:extLst>
          </p:cNvPr>
          <p:cNvSpPr>
            <a:spLocks noGrp="1"/>
          </p:cNvSpPr>
          <p:nvPr>
            <p:ph type="sldNum" sz="quarter" idx="12"/>
          </p:nvPr>
        </p:nvSpPr>
        <p:spPr/>
        <p:txBody>
          <a:bodyPr/>
          <a:lstStyle/>
          <a:p>
            <a:fld id="{75FB0A07-249F-4345-993B-6AB4700608B8}" type="slidenum">
              <a:rPr lang="en-US" smtClean="0"/>
              <a:pPr/>
              <a:t>18</a:t>
            </a:fld>
            <a:endParaRPr lang="en-US"/>
          </a:p>
        </p:txBody>
      </p:sp>
    </p:spTree>
    <p:extLst>
      <p:ext uri="{BB962C8B-B14F-4D97-AF65-F5344CB8AC3E}">
        <p14:creationId xmlns:p14="http://schemas.microsoft.com/office/powerpoint/2010/main" val="3320794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40960" cy="875184"/>
          </a:xfrm>
        </p:spPr>
        <p:txBody>
          <a:bodyPr>
            <a:normAutofit/>
          </a:bodyPr>
          <a:lstStyle/>
          <a:p>
            <a:pPr algn="ctr"/>
            <a:r>
              <a:rPr lang="ru-RU" sz="2400" dirty="0">
                <a:solidFill>
                  <a:schemeClr val="tx1"/>
                </a:solidFill>
                <a:latin typeface="Cambria Math" pitchFamily="18" charset="0"/>
                <a:ea typeface="Cambria Math" pitchFamily="18" charset="0"/>
              </a:rPr>
              <a:t>Најважнији планирани пројекти од интереса за локалну заједницу</a:t>
            </a:r>
            <a:endParaRPr lang="en-US" sz="2400" dirty="0">
              <a:solidFill>
                <a:schemeClr val="tx1"/>
              </a:solidFill>
              <a:latin typeface="Cambria Math" pitchFamily="18" charset="0"/>
              <a:ea typeface="Cambria Math" pitchFamily="18" charset="0"/>
            </a:endParaRPr>
          </a:p>
        </p:txBody>
      </p:sp>
      <p:sp>
        <p:nvSpPr>
          <p:cNvPr id="4" name="Slide Number Placeholder 3"/>
          <p:cNvSpPr>
            <a:spLocks noGrp="1"/>
          </p:cNvSpPr>
          <p:nvPr>
            <p:ph type="sldNum" sz="quarter" idx="12"/>
          </p:nvPr>
        </p:nvSpPr>
        <p:spPr/>
        <p:txBody>
          <a:bodyPr/>
          <a:lstStyle/>
          <a:p>
            <a:fld id="{75FB0A07-249F-4345-993B-6AB4700608B8}" type="slidenum">
              <a:rPr lang="en-US" smtClean="0"/>
              <a:pPr/>
              <a:t>19</a:t>
            </a:fld>
            <a:endParaRPr lang="en-US"/>
          </a:p>
        </p:txBody>
      </p:sp>
      <p:graphicFrame>
        <p:nvGraphicFramePr>
          <p:cNvPr id="5" name="Content Placeholder 7">
            <a:extLst>
              <a:ext uri="{FF2B5EF4-FFF2-40B4-BE49-F238E27FC236}">
                <a16:creationId xmlns:a16="http://schemas.microsoft.com/office/drawing/2014/main" id="{331EDB91-2BB9-44DA-8764-415DB494F761}"/>
              </a:ext>
            </a:extLst>
          </p:cNvPr>
          <p:cNvGraphicFramePr>
            <a:graphicFrameLocks noGrp="1"/>
          </p:cNvGraphicFramePr>
          <p:nvPr>
            <p:ph idx="1"/>
            <p:extLst>
              <p:ext uri="{D42A27DB-BD31-4B8C-83A1-F6EECF244321}">
                <p14:modId xmlns:p14="http://schemas.microsoft.com/office/powerpoint/2010/main" val="2273405555"/>
              </p:ext>
            </p:extLst>
          </p:nvPr>
        </p:nvGraphicFramePr>
        <p:xfrm>
          <a:off x="467544" y="1196752"/>
          <a:ext cx="8363271" cy="4944302"/>
        </p:xfrm>
        <a:graphic>
          <a:graphicData uri="http://schemas.openxmlformats.org/drawingml/2006/table">
            <a:tbl>
              <a:tblPr firstRow="1" firstCol="1" bandRow="1">
                <a:tableStyleId>{BDBED569-4797-4DF1-A0F4-6AAB3CD982D8}</a:tableStyleId>
              </a:tblPr>
              <a:tblGrid>
                <a:gridCol w="4694609">
                  <a:extLst>
                    <a:ext uri="{9D8B030D-6E8A-4147-A177-3AD203B41FA5}">
                      <a16:colId xmlns:a16="http://schemas.microsoft.com/office/drawing/2014/main" val="20000"/>
                    </a:ext>
                  </a:extLst>
                </a:gridCol>
                <a:gridCol w="1364407">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1152127">
                  <a:extLst>
                    <a:ext uri="{9D8B030D-6E8A-4147-A177-3AD203B41FA5}">
                      <a16:colId xmlns:a16="http://schemas.microsoft.com/office/drawing/2014/main" val="20003"/>
                    </a:ext>
                  </a:extLst>
                </a:gridCol>
              </a:tblGrid>
              <a:tr h="518011">
                <a:tc rowSpan="2">
                  <a:txBody>
                    <a:bodyPr/>
                    <a:lstStyle/>
                    <a:p>
                      <a:pPr marL="0" marR="0" algn="ctr">
                        <a:spcBef>
                          <a:spcPts val="0"/>
                        </a:spcBef>
                        <a:spcAft>
                          <a:spcPts val="0"/>
                        </a:spcAft>
                      </a:pPr>
                      <a:r>
                        <a:rPr lang="sr-Cyrl-RS" sz="1800" dirty="0">
                          <a:solidFill>
                            <a:schemeClr val="tx1"/>
                          </a:solidFill>
                          <a:effectLst/>
                          <a:latin typeface="Cambria Math" pitchFamily="18" charset="0"/>
                          <a:ea typeface="Cambria Math" pitchFamily="18" charset="0"/>
                        </a:rPr>
                        <a:t>Назив пројекта</a:t>
                      </a:r>
                      <a:endParaRPr lang="en-US" sz="1800" dirty="0">
                        <a:solidFill>
                          <a:schemeClr val="tx1"/>
                        </a:solidFill>
                        <a:effectLst/>
                        <a:latin typeface="Cambria Math" pitchFamily="18" charset="0"/>
                        <a:ea typeface="Cambria Math" pitchFamily="18" charset="0"/>
                        <a:cs typeface="Calibri" panose="020F0502020204030204" pitchFamily="34" charset="0"/>
                      </a:endParaRPr>
                    </a:p>
                  </a:txBody>
                  <a:tcPr marL="68580" marR="68580" marT="0" marB="0" anchor="ctr"/>
                </a:tc>
                <a:tc gridSpan="3">
                  <a:txBody>
                    <a:bodyPr/>
                    <a:lstStyle/>
                    <a:p>
                      <a:pPr marL="0" marR="0" algn="ctr">
                        <a:spcBef>
                          <a:spcPts val="0"/>
                        </a:spcBef>
                        <a:spcAft>
                          <a:spcPts val="0"/>
                        </a:spcAft>
                      </a:pPr>
                      <a:r>
                        <a:rPr lang="en-US" sz="1800" dirty="0">
                          <a:solidFill>
                            <a:schemeClr val="tx1"/>
                          </a:solidFill>
                          <a:effectLst/>
                          <a:latin typeface="Cambria Math" pitchFamily="18" charset="0"/>
                          <a:ea typeface="Cambria Math" pitchFamily="18" charset="0"/>
                        </a:rPr>
                        <a:t> </a:t>
                      </a:r>
                      <a:r>
                        <a:rPr lang="sr-Cyrl-RS" sz="1800" dirty="0">
                          <a:solidFill>
                            <a:schemeClr val="tx1"/>
                          </a:solidFill>
                          <a:effectLst/>
                          <a:latin typeface="Cambria Math" pitchFamily="18" charset="0"/>
                          <a:ea typeface="Cambria Math" pitchFamily="18" charset="0"/>
                        </a:rPr>
                        <a:t>Планирана средства (и</a:t>
                      </a:r>
                      <a:r>
                        <a:rPr lang="en-US" sz="1800" dirty="0" err="1">
                          <a:solidFill>
                            <a:schemeClr val="tx1"/>
                          </a:solidFill>
                          <a:effectLst/>
                          <a:latin typeface="Cambria Math" pitchFamily="18" charset="0"/>
                          <a:ea typeface="Cambria Math" pitchFamily="18" charset="0"/>
                        </a:rPr>
                        <a:t>знос</a:t>
                      </a:r>
                      <a:r>
                        <a:rPr lang="en-US" sz="1800" dirty="0">
                          <a:solidFill>
                            <a:schemeClr val="tx1"/>
                          </a:solidFill>
                          <a:effectLst/>
                          <a:latin typeface="Cambria Math" pitchFamily="18" charset="0"/>
                          <a:ea typeface="Cambria Math" pitchFamily="18" charset="0"/>
                        </a:rPr>
                        <a:t> у </a:t>
                      </a:r>
                      <a:r>
                        <a:rPr lang="en-US" sz="1800" dirty="0" err="1">
                          <a:solidFill>
                            <a:schemeClr val="tx1"/>
                          </a:solidFill>
                          <a:effectLst/>
                          <a:latin typeface="Cambria Math" pitchFamily="18" charset="0"/>
                          <a:ea typeface="Cambria Math" pitchFamily="18" charset="0"/>
                        </a:rPr>
                        <a:t>динарима</a:t>
                      </a:r>
                      <a:r>
                        <a:rPr lang="sr-Cyrl-RS" sz="1800" dirty="0">
                          <a:solidFill>
                            <a:schemeClr val="tx1"/>
                          </a:solidFill>
                          <a:effectLst/>
                          <a:latin typeface="Cambria Math" pitchFamily="18" charset="0"/>
                          <a:ea typeface="Cambria Math" pitchFamily="18" charset="0"/>
                        </a:rPr>
                        <a:t>)</a:t>
                      </a:r>
                      <a:endParaRPr lang="en-US" sz="1800" dirty="0">
                        <a:solidFill>
                          <a:schemeClr val="tx1"/>
                        </a:solidFill>
                        <a:effectLst/>
                        <a:latin typeface="Cambria Math" pitchFamily="18" charset="0"/>
                        <a:ea typeface="Cambria Math" pitchFamily="18" charset="0"/>
                      </a:endParaRPr>
                    </a:p>
                  </a:txBody>
                  <a:tcPr marL="68580" marR="6858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80862">
                <a:tc vMerge="1">
                  <a:txBody>
                    <a:bodyPr/>
                    <a:lstStyle/>
                    <a:p>
                      <a:endParaRPr lang="en-US"/>
                    </a:p>
                  </a:txBody>
                  <a:tcPr/>
                </a:tc>
                <a:tc>
                  <a:txBody>
                    <a:bodyPr/>
                    <a:lstStyle/>
                    <a:p>
                      <a:pPr marL="0" marR="0" algn="ctr">
                        <a:spcBef>
                          <a:spcPts val="0"/>
                        </a:spcBef>
                        <a:spcAft>
                          <a:spcPts val="0"/>
                        </a:spcAft>
                      </a:pPr>
                      <a:r>
                        <a:rPr lang="en-US" sz="1800" dirty="0">
                          <a:solidFill>
                            <a:schemeClr val="tx1"/>
                          </a:solidFill>
                          <a:effectLst/>
                          <a:latin typeface="Cambria Math" pitchFamily="18" charset="0"/>
                          <a:ea typeface="Cambria Math" pitchFamily="18" charset="0"/>
                        </a:rPr>
                        <a:t>20</a:t>
                      </a:r>
                      <a:r>
                        <a:rPr lang="sr-Cyrl-RS" sz="1800" dirty="0">
                          <a:solidFill>
                            <a:schemeClr val="tx1"/>
                          </a:solidFill>
                          <a:effectLst/>
                          <a:latin typeface="Cambria Math" pitchFamily="18" charset="0"/>
                          <a:ea typeface="Cambria Math" pitchFamily="18" charset="0"/>
                        </a:rPr>
                        <a:t>21</a:t>
                      </a:r>
                      <a:endParaRPr lang="en-US" sz="1800" b="1" i="0" dirty="0">
                        <a:solidFill>
                          <a:schemeClr val="tx1"/>
                        </a:solidFill>
                        <a:effectLst/>
                        <a:latin typeface="Cambria Math" pitchFamily="18" charset="0"/>
                        <a:ea typeface="Cambria Math" pitchFamily="18" charset="0"/>
                      </a:endParaRPr>
                    </a:p>
                  </a:txBody>
                  <a:tcPr marL="68580" marR="68580" marT="0" marB="0" anchor="b"/>
                </a:tc>
                <a:tc>
                  <a:txBody>
                    <a:bodyPr/>
                    <a:lstStyle/>
                    <a:p>
                      <a:pPr marL="0" marR="0" algn="ctr">
                        <a:spcBef>
                          <a:spcPts val="0"/>
                        </a:spcBef>
                        <a:spcAft>
                          <a:spcPts val="0"/>
                        </a:spcAft>
                      </a:pPr>
                      <a:r>
                        <a:rPr lang="en-US" sz="1800" dirty="0">
                          <a:solidFill>
                            <a:schemeClr val="tx1"/>
                          </a:solidFill>
                          <a:effectLst/>
                          <a:latin typeface="Cambria Math" pitchFamily="18" charset="0"/>
                          <a:ea typeface="Cambria Math" pitchFamily="18" charset="0"/>
                        </a:rPr>
                        <a:t>20</a:t>
                      </a:r>
                      <a:r>
                        <a:rPr lang="sr-Cyrl-RS" sz="1800" dirty="0">
                          <a:solidFill>
                            <a:schemeClr val="tx1"/>
                          </a:solidFill>
                          <a:effectLst/>
                          <a:latin typeface="Cambria Math" pitchFamily="18" charset="0"/>
                          <a:ea typeface="Cambria Math" pitchFamily="18" charset="0"/>
                        </a:rPr>
                        <a:t>22</a:t>
                      </a:r>
                      <a:endParaRPr lang="en-US" sz="1800" b="1" i="0" dirty="0">
                        <a:solidFill>
                          <a:schemeClr val="tx1"/>
                        </a:solidFill>
                        <a:effectLst/>
                        <a:latin typeface="Cambria Math" pitchFamily="18" charset="0"/>
                        <a:ea typeface="Cambria Math" pitchFamily="18" charset="0"/>
                      </a:endParaRPr>
                    </a:p>
                  </a:txBody>
                  <a:tcPr marL="68580" marR="68580" marT="0" marB="0" anchor="b"/>
                </a:tc>
                <a:tc>
                  <a:txBody>
                    <a:bodyPr/>
                    <a:lstStyle/>
                    <a:p>
                      <a:pPr marL="0" marR="0" algn="ctr">
                        <a:spcBef>
                          <a:spcPts val="0"/>
                        </a:spcBef>
                        <a:spcAft>
                          <a:spcPts val="0"/>
                        </a:spcAft>
                      </a:pPr>
                      <a:r>
                        <a:rPr lang="en-US" sz="1800" dirty="0">
                          <a:solidFill>
                            <a:schemeClr val="tx1"/>
                          </a:solidFill>
                          <a:effectLst/>
                          <a:latin typeface="Cambria Math" pitchFamily="18" charset="0"/>
                          <a:ea typeface="Cambria Math" pitchFamily="18" charset="0"/>
                        </a:rPr>
                        <a:t>20</a:t>
                      </a:r>
                      <a:r>
                        <a:rPr lang="sr-Cyrl-RS" sz="1800" dirty="0">
                          <a:solidFill>
                            <a:schemeClr val="tx1"/>
                          </a:solidFill>
                          <a:effectLst/>
                          <a:latin typeface="Cambria Math" pitchFamily="18" charset="0"/>
                          <a:ea typeface="Cambria Math" pitchFamily="18" charset="0"/>
                        </a:rPr>
                        <a:t>23</a:t>
                      </a:r>
                      <a:endParaRPr lang="en-US" sz="1800" b="1" i="0" dirty="0">
                        <a:solidFill>
                          <a:schemeClr val="tx1"/>
                        </a:solidFill>
                        <a:effectLst/>
                        <a:latin typeface="Cambria Math" pitchFamily="18" charset="0"/>
                        <a:ea typeface="Cambria Math" pitchFamily="18" charset="0"/>
                      </a:endParaRPr>
                    </a:p>
                  </a:txBody>
                  <a:tcPr marL="68580" marR="68580" marT="0" marB="0" anchor="b"/>
                </a:tc>
                <a:extLst>
                  <a:ext uri="{0D108BD9-81ED-4DB2-BD59-A6C34878D82A}">
                    <a16:rowId xmlns:a16="http://schemas.microsoft.com/office/drawing/2014/main" val="10001"/>
                  </a:ext>
                </a:extLst>
              </a:tr>
              <a:tr h="319016">
                <a:tc>
                  <a:txBody>
                    <a:bodyPr/>
                    <a:lstStyle/>
                    <a:p>
                      <a:pPr marL="0" marR="0">
                        <a:spcBef>
                          <a:spcPts val="0"/>
                        </a:spcBef>
                        <a:spcAft>
                          <a:spcPts val="0"/>
                        </a:spcAft>
                      </a:pPr>
                      <a:r>
                        <a:rPr lang="ru-RU" sz="1800" dirty="0">
                          <a:solidFill>
                            <a:schemeClr val="tx1"/>
                          </a:solidFill>
                          <a:effectLst/>
                          <a:latin typeface="Cambria Math" pitchFamily="18" charset="0"/>
                          <a:ea typeface="Cambria Math" pitchFamily="18" charset="0"/>
                          <a:cs typeface="Rod" pitchFamily="49" charset="-79"/>
                        </a:rPr>
                        <a:t>Израда пројектно техничке документације за изградњу моста на путу Бор 2-Бањско поље</a:t>
                      </a:r>
                      <a:endParaRPr lang="en-US" sz="1800" dirty="0">
                        <a:solidFill>
                          <a:schemeClr val="tx1"/>
                        </a:solidFill>
                        <a:effectLst/>
                        <a:latin typeface="Cambria Math" pitchFamily="18" charset="0"/>
                        <a:ea typeface="Cambria Math" pitchFamily="18" charset="0"/>
                        <a:cs typeface="Rod" pitchFamily="49" charset="-79"/>
                      </a:endParaRPr>
                    </a:p>
                  </a:txBody>
                  <a:tcPr marL="68580" marR="68580" marT="0" marB="0" anchor="ctr"/>
                </a:tc>
                <a:tc>
                  <a:txBody>
                    <a:bodyPr/>
                    <a:lstStyle/>
                    <a:p>
                      <a:pPr marL="0" marR="0" algn="r">
                        <a:spcBef>
                          <a:spcPts val="0"/>
                        </a:spcBef>
                        <a:spcAft>
                          <a:spcPts val="0"/>
                        </a:spcAft>
                      </a:pPr>
                      <a:r>
                        <a:rPr lang="sr-Cyrl-RS" sz="1800" dirty="0">
                          <a:solidFill>
                            <a:schemeClr val="tx1"/>
                          </a:solidFill>
                          <a:effectLst/>
                          <a:latin typeface="Cambria Math" pitchFamily="18" charset="0"/>
                          <a:ea typeface="Cambria Math" pitchFamily="18" charset="0"/>
                        </a:rPr>
                        <a:t>238.000</a:t>
                      </a: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extLst>
                  <a:ext uri="{0D108BD9-81ED-4DB2-BD59-A6C34878D82A}">
                    <a16:rowId xmlns:a16="http://schemas.microsoft.com/office/drawing/2014/main" val="10002"/>
                  </a:ext>
                </a:extLst>
              </a:tr>
              <a:tr h="319016">
                <a:tc>
                  <a:txBody>
                    <a:bodyPr/>
                    <a:lstStyle/>
                    <a:p>
                      <a:pPr marL="0" marR="0">
                        <a:spcBef>
                          <a:spcPts val="0"/>
                        </a:spcBef>
                        <a:spcAft>
                          <a:spcPts val="0"/>
                        </a:spcAft>
                      </a:pPr>
                      <a:r>
                        <a:rPr lang="ru-RU" sz="1800" dirty="0">
                          <a:solidFill>
                            <a:schemeClr val="tx1"/>
                          </a:solidFill>
                          <a:effectLst/>
                          <a:latin typeface="Cambria Math" pitchFamily="18" charset="0"/>
                          <a:ea typeface="Cambria Math" pitchFamily="18" charset="0"/>
                          <a:cs typeface="Rod" pitchFamily="49" charset="-79"/>
                        </a:rPr>
                        <a:t>Израда пројектно техничке документације за санацију цевовода на делу 3. км код НИС-а, код Кристала и Дрвозана</a:t>
                      </a:r>
                      <a:endParaRPr lang="en-US" sz="1800" dirty="0">
                        <a:solidFill>
                          <a:schemeClr val="tx1"/>
                        </a:solidFill>
                        <a:effectLst/>
                        <a:latin typeface="Cambria Math" pitchFamily="18" charset="0"/>
                        <a:ea typeface="Cambria Math" pitchFamily="18" charset="0"/>
                        <a:cs typeface="Rod" pitchFamily="49" charset="-79"/>
                      </a:endParaRPr>
                    </a:p>
                  </a:txBody>
                  <a:tcPr marL="68580" marR="68580" marT="0" marB="0" anchor="ctr"/>
                </a:tc>
                <a:tc>
                  <a:txBody>
                    <a:bodyPr/>
                    <a:lstStyle/>
                    <a:p>
                      <a:pPr marL="0" marR="0" algn="r">
                        <a:spcBef>
                          <a:spcPts val="0"/>
                        </a:spcBef>
                        <a:spcAft>
                          <a:spcPts val="0"/>
                        </a:spcAft>
                      </a:pPr>
                      <a:r>
                        <a:rPr lang="sr-Cyrl-RS" sz="1800" dirty="0">
                          <a:solidFill>
                            <a:schemeClr val="tx1"/>
                          </a:solidFill>
                          <a:effectLst/>
                          <a:latin typeface="Cambria Math" pitchFamily="18" charset="0"/>
                          <a:ea typeface="Cambria Math" pitchFamily="18" charset="0"/>
                        </a:rPr>
                        <a:t>265.000</a:t>
                      </a: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extLst>
                  <a:ext uri="{0D108BD9-81ED-4DB2-BD59-A6C34878D82A}">
                    <a16:rowId xmlns:a16="http://schemas.microsoft.com/office/drawing/2014/main" val="10003"/>
                  </a:ext>
                </a:extLst>
              </a:tr>
              <a:tr h="384446">
                <a:tc>
                  <a:txBody>
                    <a:bodyPr/>
                    <a:lstStyle/>
                    <a:p>
                      <a:pPr marL="0" marR="0">
                        <a:spcBef>
                          <a:spcPts val="0"/>
                        </a:spcBef>
                        <a:spcAft>
                          <a:spcPts val="0"/>
                        </a:spcAft>
                      </a:pPr>
                      <a:r>
                        <a:rPr lang="ru-RU" sz="1800" dirty="0">
                          <a:solidFill>
                            <a:schemeClr val="tx1"/>
                          </a:solidFill>
                          <a:effectLst/>
                          <a:latin typeface="Cambria Math" pitchFamily="18" charset="0"/>
                          <a:ea typeface="Cambria Math" pitchFamily="18" charset="0"/>
                          <a:cs typeface="Rod" pitchFamily="49" charset="-79"/>
                        </a:rPr>
                        <a:t>Геодетско снимање терена са израдом катастарско топографског плана за постојећу и нову канализациону мрежу на територији града Бора</a:t>
                      </a:r>
                      <a:endParaRPr lang="en-US" sz="1800" dirty="0">
                        <a:solidFill>
                          <a:schemeClr val="tx1"/>
                        </a:solidFill>
                        <a:effectLst/>
                        <a:latin typeface="Cambria Math" pitchFamily="18" charset="0"/>
                        <a:ea typeface="Cambria Math" pitchFamily="18" charset="0"/>
                        <a:cs typeface="Rod" pitchFamily="49" charset="-79"/>
                      </a:endParaRPr>
                    </a:p>
                  </a:txBody>
                  <a:tcPr marL="68580" marR="68580" marT="0" marB="0" anchor="ctr"/>
                </a:tc>
                <a:tc>
                  <a:txBody>
                    <a:bodyPr/>
                    <a:lstStyle/>
                    <a:p>
                      <a:pPr marL="0" marR="0" algn="r">
                        <a:spcBef>
                          <a:spcPts val="0"/>
                        </a:spcBef>
                        <a:spcAft>
                          <a:spcPts val="0"/>
                        </a:spcAft>
                      </a:pPr>
                      <a:r>
                        <a:rPr lang="sr-Cyrl-RS" sz="1800" dirty="0">
                          <a:solidFill>
                            <a:schemeClr val="tx1"/>
                          </a:solidFill>
                          <a:effectLst/>
                          <a:latin typeface="Cambria Math" pitchFamily="18" charset="0"/>
                          <a:ea typeface="Cambria Math" pitchFamily="18" charset="0"/>
                        </a:rPr>
                        <a:t>6.000.000</a:t>
                      </a: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extLst>
                  <a:ext uri="{0D108BD9-81ED-4DB2-BD59-A6C34878D82A}">
                    <a16:rowId xmlns:a16="http://schemas.microsoft.com/office/drawing/2014/main" val="10004"/>
                  </a:ext>
                </a:extLst>
              </a:tr>
              <a:tr h="192222">
                <a:tc>
                  <a:txBody>
                    <a:bodyPr/>
                    <a:lstStyle/>
                    <a:p>
                      <a:pPr marL="0" marR="0">
                        <a:spcBef>
                          <a:spcPts val="0"/>
                        </a:spcBef>
                        <a:spcAft>
                          <a:spcPts val="0"/>
                        </a:spcAft>
                      </a:pPr>
                      <a:r>
                        <a:rPr lang="sr-Cyrl-RS" sz="1800" b="1" dirty="0">
                          <a:solidFill>
                            <a:schemeClr val="tx1"/>
                          </a:solidFill>
                          <a:effectLst/>
                          <a:latin typeface="Cambria Math" pitchFamily="18" charset="0"/>
                          <a:ea typeface="Cambria Math" pitchFamily="18" charset="0"/>
                          <a:cs typeface="Rod" pitchFamily="49" charset="-79"/>
                        </a:rPr>
                        <a:t>Дигитализација светлосног парка: </a:t>
                      </a:r>
                      <a:endParaRPr lang="en-US" sz="1800" b="1" dirty="0">
                        <a:solidFill>
                          <a:schemeClr val="tx1"/>
                        </a:solidFill>
                        <a:effectLst/>
                        <a:latin typeface="Cambria Math" pitchFamily="18" charset="0"/>
                        <a:ea typeface="Cambria Math" pitchFamily="18" charset="0"/>
                        <a:cs typeface="Rod" pitchFamily="49" charset="-79"/>
                      </a:endParaRPr>
                    </a:p>
                  </a:txBody>
                  <a:tcPr marL="68580" marR="68580" marT="0" marB="0" anchor="ctr"/>
                </a:tc>
                <a:tc>
                  <a:txBody>
                    <a:bodyPr/>
                    <a:lstStyle/>
                    <a:p>
                      <a:pPr marL="0" marR="0" algn="r">
                        <a:spcBef>
                          <a:spcPts val="0"/>
                        </a:spcBef>
                        <a:spcAft>
                          <a:spcPts val="0"/>
                        </a:spcAft>
                      </a:pPr>
                      <a:r>
                        <a:rPr lang="sr-Cyrl-RS" sz="1800" dirty="0">
                          <a:solidFill>
                            <a:schemeClr val="tx1"/>
                          </a:solidFill>
                          <a:effectLst/>
                          <a:latin typeface="Cambria Math" pitchFamily="18" charset="0"/>
                          <a:ea typeface="Cambria Math" pitchFamily="18" charset="0"/>
                        </a:rPr>
                        <a:t>1.000.000</a:t>
                      </a: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extLst>
                  <a:ext uri="{0D108BD9-81ED-4DB2-BD59-A6C34878D82A}">
                    <a16:rowId xmlns:a16="http://schemas.microsoft.com/office/drawing/2014/main" val="10005"/>
                  </a:ext>
                </a:extLst>
              </a:tr>
              <a:tr h="319016">
                <a:tc>
                  <a:txBody>
                    <a:bodyPr/>
                    <a:lstStyle/>
                    <a:p>
                      <a:pPr marL="0" marR="0">
                        <a:spcBef>
                          <a:spcPts val="0"/>
                        </a:spcBef>
                        <a:spcAft>
                          <a:spcPts val="0"/>
                        </a:spcAft>
                      </a:pPr>
                      <a:r>
                        <a:rPr lang="ru-RU" sz="1800" dirty="0">
                          <a:solidFill>
                            <a:schemeClr val="tx1"/>
                          </a:solidFill>
                          <a:effectLst/>
                          <a:latin typeface="Cambria Math" pitchFamily="18" charset="0"/>
                          <a:ea typeface="Cambria Math" pitchFamily="18" charset="0"/>
                          <a:cs typeface="Rod" pitchFamily="49" charset="-79"/>
                        </a:rPr>
                        <a:t>Радови на инвестиционом одржавању Дома за народна весеља у МЗ Злот</a:t>
                      </a:r>
                      <a:endParaRPr lang="en-US" sz="1800" dirty="0">
                        <a:solidFill>
                          <a:schemeClr val="tx1"/>
                        </a:solidFill>
                        <a:effectLst/>
                        <a:latin typeface="Cambria Math" pitchFamily="18" charset="0"/>
                        <a:ea typeface="Cambria Math" pitchFamily="18" charset="0"/>
                        <a:cs typeface="Rod" pitchFamily="49" charset="-79"/>
                      </a:endParaRPr>
                    </a:p>
                  </a:txBody>
                  <a:tcPr marL="68580" marR="68580" marT="0" marB="0" anchor="ctr"/>
                </a:tc>
                <a:tc>
                  <a:txBody>
                    <a:bodyPr/>
                    <a:lstStyle/>
                    <a:p>
                      <a:pPr marL="0" marR="0" algn="r">
                        <a:spcBef>
                          <a:spcPts val="0"/>
                        </a:spcBef>
                        <a:spcAft>
                          <a:spcPts val="0"/>
                        </a:spcAft>
                      </a:pPr>
                      <a:r>
                        <a:rPr lang="en-US" sz="1800" dirty="0">
                          <a:solidFill>
                            <a:schemeClr val="tx1"/>
                          </a:solidFill>
                          <a:effectLst/>
                          <a:latin typeface="Cambria Math" pitchFamily="18" charset="0"/>
                          <a:ea typeface="Cambria Math" pitchFamily="18" charset="0"/>
                        </a:rPr>
                        <a:t>1.869.240</a:t>
                      </a: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extLst>
                  <a:ext uri="{0D108BD9-81ED-4DB2-BD59-A6C34878D82A}">
                    <a16:rowId xmlns:a16="http://schemas.microsoft.com/office/drawing/2014/main" val="10006"/>
                  </a:ext>
                </a:extLst>
              </a:tr>
              <a:tr h="319016">
                <a:tc>
                  <a:txBody>
                    <a:bodyPr/>
                    <a:lstStyle/>
                    <a:p>
                      <a:pPr marL="0" marR="0">
                        <a:spcBef>
                          <a:spcPts val="0"/>
                        </a:spcBef>
                        <a:spcAft>
                          <a:spcPts val="0"/>
                        </a:spcAft>
                      </a:pPr>
                      <a:r>
                        <a:rPr lang="ru-RU" sz="1800" dirty="0">
                          <a:solidFill>
                            <a:schemeClr val="tx1"/>
                          </a:solidFill>
                          <a:effectLst/>
                          <a:latin typeface="Cambria Math" pitchFamily="18" charset="0"/>
                          <a:ea typeface="Cambria Math" pitchFamily="18" charset="0"/>
                          <a:cs typeface="Rod" pitchFamily="49" charset="-79"/>
                        </a:rPr>
                        <a:t>Инвестиционо одржавање плафона вишенаменске сале у Горњану</a:t>
                      </a:r>
                      <a:endParaRPr lang="en-US" sz="1800" dirty="0">
                        <a:solidFill>
                          <a:schemeClr val="tx1"/>
                        </a:solidFill>
                        <a:effectLst/>
                        <a:latin typeface="Cambria Math" pitchFamily="18" charset="0"/>
                        <a:ea typeface="Cambria Math" pitchFamily="18" charset="0"/>
                        <a:cs typeface="Rod" pitchFamily="49" charset="-79"/>
                      </a:endParaRPr>
                    </a:p>
                  </a:txBody>
                  <a:tcPr marL="68580" marR="68580" marT="0" marB="0" anchor="ctr"/>
                </a:tc>
                <a:tc>
                  <a:txBody>
                    <a:bodyPr/>
                    <a:lstStyle/>
                    <a:p>
                      <a:pPr marL="0" marR="0" algn="r">
                        <a:spcBef>
                          <a:spcPts val="0"/>
                        </a:spcBef>
                        <a:spcAft>
                          <a:spcPts val="0"/>
                        </a:spcAft>
                      </a:pPr>
                      <a:r>
                        <a:rPr lang="sr-Cyrl-RS" sz="1800" dirty="0">
                          <a:solidFill>
                            <a:schemeClr val="tx1"/>
                          </a:solidFill>
                          <a:effectLst/>
                          <a:latin typeface="Cambria Math" pitchFamily="18" charset="0"/>
                          <a:ea typeface="Cambria Math" pitchFamily="18" charset="0"/>
                        </a:rPr>
                        <a:t>840.000</a:t>
                      </a: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323525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24744"/>
            <a:ext cx="6912768" cy="4608512"/>
          </a:xfrm>
        </p:spPr>
        <p:txBody>
          <a:bodyPr>
            <a:noAutofit/>
          </a:bodyPr>
          <a:lstStyle/>
          <a:p>
            <a:pPr algn="just"/>
            <a:r>
              <a:rPr lang="ru-RU" sz="2000" b="1" dirty="0">
                <a:solidFill>
                  <a:schemeClr val="tx1"/>
                </a:solidFill>
                <a:effectLst>
                  <a:outerShdw blurRad="38100" dist="38100" dir="2700000" algn="tl">
                    <a:srgbClr val="000000">
                      <a:alpha val="43137"/>
                    </a:srgbClr>
                  </a:outerShdw>
                </a:effectLst>
                <a:latin typeface="Cambria Math" pitchFamily="18" charset="0"/>
                <a:ea typeface="Cambria Math" pitchFamily="18" charset="0"/>
              </a:rPr>
              <a:t>На основу члана 31. став (1) тачка 2) подтачка (1), члана 36. став (3) и члана 40. Закона о буџетском систему („Службени гласник РСˮ, бр. 54/09, 73/10, 101/10, 101/11, 93/12, 62/13, 63/13- исправка, 108/13 и 142/14, 68/15-др. закон, 103/15, 99/16, 113/17, 95/18, 31/19 и 72/19), и Упутства за припрему одлуке о буџету локалне власти за 2021. годину и пројекције за 2022. и 2023. годину Министарства финансија Републике Србије број: 401-00-3386/2020-03 од 10. јула 2020. године, Одељење за финансије и јавне набавке Градске управе Града Бора донело је Упутство за припрему одлуке о буџету града Бора за 2021. и пројекција за 2022. и 2023. годину број: 400-272/2020-III/04 од 31.7.2020. године.</a:t>
            </a:r>
            <a:br>
              <a:rPr lang="ru-RU" sz="2000" b="1" dirty="0">
                <a:solidFill>
                  <a:schemeClr val="tx1"/>
                </a:solidFill>
                <a:effectLst>
                  <a:outerShdw blurRad="38100" dist="38100" dir="2700000" algn="tl">
                    <a:srgbClr val="000000">
                      <a:alpha val="43137"/>
                    </a:srgbClr>
                  </a:outerShdw>
                </a:effectLst>
                <a:latin typeface="Cambria Math" pitchFamily="18" charset="0"/>
                <a:ea typeface="Cambria Math" pitchFamily="18" charset="0"/>
              </a:rPr>
            </a:br>
            <a:endParaRPr lang="en-US" sz="2000" b="1" dirty="0">
              <a:solidFill>
                <a:schemeClr val="tx1"/>
              </a:solidFill>
              <a:effectLst>
                <a:outerShdw blurRad="38100" dist="38100" dir="2700000" algn="tl">
                  <a:srgbClr val="000000">
                    <a:alpha val="43137"/>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766399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6F7CB4A-67E9-4969-9378-2F9471CD2B89}"/>
              </a:ext>
            </a:extLst>
          </p:cNvPr>
          <p:cNvSpPr>
            <a:spLocks noGrp="1"/>
          </p:cNvSpPr>
          <p:nvPr>
            <p:ph type="title"/>
          </p:nvPr>
        </p:nvSpPr>
        <p:spPr>
          <a:xfrm>
            <a:off x="467544" y="116632"/>
            <a:ext cx="8229600" cy="792088"/>
          </a:xfrm>
        </p:spPr>
        <p:txBody>
          <a:bodyPr>
            <a:normAutofit fontScale="90000"/>
          </a:bodyPr>
          <a:lstStyle/>
          <a:p>
            <a:pPr algn="ctr"/>
            <a:r>
              <a:rPr lang="sr-Cyrl-RS" sz="2400" dirty="0">
                <a:solidFill>
                  <a:schemeClr val="tx1"/>
                </a:solidFill>
                <a:latin typeface="Cambria Math" pitchFamily="18" charset="0"/>
                <a:ea typeface="Cambria Math" pitchFamily="18" charset="0"/>
              </a:rPr>
              <a:t>Најважнији планирани пројекти</a:t>
            </a:r>
            <a:r>
              <a:rPr lang="sr-Latn-RS" sz="2400" dirty="0">
                <a:solidFill>
                  <a:schemeClr val="tx1"/>
                </a:solidFill>
                <a:latin typeface="Cambria Math" pitchFamily="18" charset="0"/>
                <a:ea typeface="Cambria Math" pitchFamily="18" charset="0"/>
              </a:rPr>
              <a:t> </a:t>
            </a:r>
            <a:r>
              <a:rPr lang="sr-Cyrl-RS" sz="2400" dirty="0">
                <a:solidFill>
                  <a:schemeClr val="tx1"/>
                </a:solidFill>
                <a:latin typeface="Cambria Math" pitchFamily="18" charset="0"/>
                <a:ea typeface="Cambria Math" pitchFamily="18" charset="0"/>
              </a:rPr>
              <a:t>од интереса за локалну заједницу</a:t>
            </a:r>
            <a:endParaRPr lang="en-US" sz="2400" dirty="0">
              <a:solidFill>
                <a:schemeClr val="tx1"/>
              </a:solidFill>
              <a:latin typeface="Cambria Math" pitchFamily="18" charset="0"/>
              <a:ea typeface="Cambria Math" pitchFamily="18" charset="0"/>
            </a:endParaRPr>
          </a:p>
        </p:txBody>
      </p:sp>
      <p:graphicFrame>
        <p:nvGraphicFramePr>
          <p:cNvPr id="6" name="Content Placeholder 7">
            <a:extLst>
              <a:ext uri="{FF2B5EF4-FFF2-40B4-BE49-F238E27FC236}">
                <a16:creationId xmlns:a16="http://schemas.microsoft.com/office/drawing/2014/main" id="{331EDB91-2BB9-44DA-8764-415DB494F761}"/>
              </a:ext>
            </a:extLst>
          </p:cNvPr>
          <p:cNvGraphicFramePr>
            <a:graphicFrameLocks noGrp="1"/>
          </p:cNvGraphicFramePr>
          <p:nvPr>
            <p:ph idx="1"/>
            <p:extLst>
              <p:ext uri="{D42A27DB-BD31-4B8C-83A1-F6EECF244321}">
                <p14:modId xmlns:p14="http://schemas.microsoft.com/office/powerpoint/2010/main" val="1011162225"/>
              </p:ext>
            </p:extLst>
          </p:nvPr>
        </p:nvGraphicFramePr>
        <p:xfrm>
          <a:off x="395536" y="1052736"/>
          <a:ext cx="8496944" cy="5184576"/>
        </p:xfrm>
        <a:graphic>
          <a:graphicData uri="http://schemas.openxmlformats.org/drawingml/2006/table">
            <a:tbl>
              <a:tblPr firstRow="1" firstCol="1" bandRow="1">
                <a:tableStyleId>{BDBED569-4797-4DF1-A0F4-6AAB3CD982D8}</a:tableStyleId>
              </a:tblPr>
              <a:tblGrid>
                <a:gridCol w="4645219">
                  <a:extLst>
                    <a:ext uri="{9D8B030D-6E8A-4147-A177-3AD203B41FA5}">
                      <a16:colId xmlns:a16="http://schemas.microsoft.com/office/drawing/2014/main" val="20000"/>
                    </a:ext>
                  </a:extLst>
                </a:gridCol>
                <a:gridCol w="1339585">
                  <a:extLst>
                    <a:ext uri="{9D8B030D-6E8A-4147-A177-3AD203B41FA5}">
                      <a16:colId xmlns:a16="http://schemas.microsoft.com/office/drawing/2014/main" val="20001"/>
                    </a:ext>
                  </a:extLst>
                </a:gridCol>
                <a:gridCol w="1182184">
                  <a:extLst>
                    <a:ext uri="{9D8B030D-6E8A-4147-A177-3AD203B41FA5}">
                      <a16:colId xmlns:a16="http://schemas.microsoft.com/office/drawing/2014/main" val="20002"/>
                    </a:ext>
                  </a:extLst>
                </a:gridCol>
                <a:gridCol w="1329956">
                  <a:extLst>
                    <a:ext uri="{9D8B030D-6E8A-4147-A177-3AD203B41FA5}">
                      <a16:colId xmlns:a16="http://schemas.microsoft.com/office/drawing/2014/main" val="20003"/>
                    </a:ext>
                  </a:extLst>
                </a:gridCol>
              </a:tblGrid>
              <a:tr h="517061">
                <a:tc rowSpan="2">
                  <a:txBody>
                    <a:bodyPr/>
                    <a:lstStyle/>
                    <a:p>
                      <a:pPr marL="0" marR="0" algn="ctr">
                        <a:spcBef>
                          <a:spcPts val="0"/>
                        </a:spcBef>
                        <a:spcAft>
                          <a:spcPts val="0"/>
                        </a:spcAft>
                      </a:pPr>
                      <a:r>
                        <a:rPr lang="sr-Cyrl-RS" sz="1800" dirty="0">
                          <a:effectLst/>
                          <a:latin typeface="Cambria Math" panose="02040503050406030204" pitchFamily="18" charset="0"/>
                          <a:ea typeface="Cambria Math" panose="02040503050406030204" pitchFamily="18" charset="0"/>
                        </a:rPr>
                        <a:t>Назив пројекта</a:t>
                      </a:r>
                      <a:endParaRPr lang="en-US" sz="1800" dirty="0">
                        <a:solidFill>
                          <a:schemeClr val="tx1"/>
                        </a:solidFill>
                        <a:effectLst/>
                        <a:latin typeface="Cambria Math" pitchFamily="18" charset="0"/>
                        <a:ea typeface="Cambria Math" pitchFamily="18" charset="0"/>
                        <a:cs typeface="Calibri" panose="020F0502020204030204" pitchFamily="34" charset="0"/>
                      </a:endParaRPr>
                    </a:p>
                  </a:txBody>
                  <a:tcPr marL="68580" marR="68580" marT="0" marB="0" anchor="ctr"/>
                </a:tc>
                <a:tc gridSpan="3">
                  <a:txBody>
                    <a:bodyPr/>
                    <a:lstStyle/>
                    <a:p>
                      <a:pPr marL="0" marR="0" algn="ctr">
                        <a:spcBef>
                          <a:spcPts val="0"/>
                        </a:spcBef>
                        <a:spcAft>
                          <a:spcPts val="0"/>
                        </a:spcAft>
                      </a:pPr>
                      <a:r>
                        <a:rPr lang="en-US" sz="1800" dirty="0">
                          <a:effectLst/>
                          <a:latin typeface="Cambria Math" panose="02040503050406030204" pitchFamily="18" charset="0"/>
                          <a:ea typeface="Cambria Math" panose="02040503050406030204" pitchFamily="18" charset="0"/>
                        </a:rPr>
                        <a:t> </a:t>
                      </a:r>
                      <a:r>
                        <a:rPr lang="sr-Cyrl-RS" sz="1800" dirty="0">
                          <a:effectLst/>
                          <a:latin typeface="Cambria Math" panose="02040503050406030204" pitchFamily="18" charset="0"/>
                          <a:ea typeface="Cambria Math" panose="02040503050406030204" pitchFamily="18" charset="0"/>
                        </a:rPr>
                        <a:t>Планирана средства (и</a:t>
                      </a:r>
                      <a:r>
                        <a:rPr lang="en-US" sz="1800" dirty="0" err="1">
                          <a:effectLst/>
                          <a:latin typeface="Cambria Math" panose="02040503050406030204" pitchFamily="18" charset="0"/>
                          <a:ea typeface="Cambria Math" panose="02040503050406030204" pitchFamily="18" charset="0"/>
                        </a:rPr>
                        <a:t>знос</a:t>
                      </a:r>
                      <a:r>
                        <a:rPr lang="en-US" sz="1800" dirty="0">
                          <a:effectLst/>
                          <a:latin typeface="Cambria Math" panose="02040503050406030204" pitchFamily="18" charset="0"/>
                          <a:ea typeface="Cambria Math" panose="02040503050406030204" pitchFamily="18" charset="0"/>
                        </a:rPr>
                        <a:t> у </a:t>
                      </a:r>
                      <a:r>
                        <a:rPr lang="en-US" sz="1800" dirty="0" err="1">
                          <a:effectLst/>
                          <a:latin typeface="Cambria Math" panose="02040503050406030204" pitchFamily="18" charset="0"/>
                          <a:ea typeface="Cambria Math" panose="02040503050406030204" pitchFamily="18" charset="0"/>
                        </a:rPr>
                        <a:t>динарима</a:t>
                      </a:r>
                      <a:r>
                        <a:rPr lang="sr-Cyrl-RS" sz="1800" dirty="0">
                          <a:effectLst/>
                          <a:latin typeface="Cambria Math" panose="02040503050406030204" pitchFamily="18" charset="0"/>
                          <a:ea typeface="Cambria Math" panose="02040503050406030204" pitchFamily="18" charset="0"/>
                        </a:rPr>
                        <a:t>)</a:t>
                      </a:r>
                      <a:endParaRPr lang="en-US" sz="1800" dirty="0">
                        <a:solidFill>
                          <a:schemeClr val="tx1"/>
                        </a:solidFill>
                        <a:effectLst/>
                        <a:latin typeface="Cambria Math" pitchFamily="18" charset="0"/>
                        <a:ea typeface="Cambria Math" pitchFamily="18" charset="0"/>
                      </a:endParaRPr>
                    </a:p>
                  </a:txBody>
                  <a:tcPr marL="68580" marR="6858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58530">
                <a:tc vMerge="1">
                  <a:txBody>
                    <a:bodyPr/>
                    <a:lstStyle/>
                    <a:p>
                      <a:endParaRPr lang="en-US"/>
                    </a:p>
                  </a:txBody>
                  <a:tcPr/>
                </a:tc>
                <a:tc>
                  <a:txBody>
                    <a:bodyPr/>
                    <a:lstStyle/>
                    <a:p>
                      <a:pPr marL="0" marR="0" algn="ctr">
                        <a:spcBef>
                          <a:spcPts val="0"/>
                        </a:spcBef>
                        <a:spcAft>
                          <a:spcPts val="0"/>
                        </a:spcAft>
                      </a:pPr>
                      <a:r>
                        <a:rPr lang="en-US" sz="1800" dirty="0">
                          <a:effectLst/>
                          <a:latin typeface="Cambria Math" panose="02040503050406030204" pitchFamily="18" charset="0"/>
                          <a:ea typeface="Cambria Math" panose="02040503050406030204" pitchFamily="18" charset="0"/>
                        </a:rPr>
                        <a:t>20</a:t>
                      </a:r>
                      <a:r>
                        <a:rPr lang="sr-Cyrl-RS" sz="1800" dirty="0">
                          <a:effectLst/>
                          <a:latin typeface="Cambria Math" panose="02040503050406030204" pitchFamily="18" charset="0"/>
                          <a:ea typeface="Cambria Math" panose="02040503050406030204" pitchFamily="18" charset="0"/>
                        </a:rPr>
                        <a:t>21</a:t>
                      </a:r>
                      <a:endParaRPr lang="en-US" sz="1800" b="1" i="0" dirty="0">
                        <a:solidFill>
                          <a:schemeClr val="tx1"/>
                        </a:solidFill>
                        <a:effectLst/>
                        <a:latin typeface="Cambria Math" pitchFamily="18" charset="0"/>
                        <a:ea typeface="Cambria Math" pitchFamily="18" charset="0"/>
                      </a:endParaRPr>
                    </a:p>
                  </a:txBody>
                  <a:tcPr marL="68580" marR="68580" marT="0" marB="0" anchor="b"/>
                </a:tc>
                <a:tc>
                  <a:txBody>
                    <a:bodyPr/>
                    <a:lstStyle/>
                    <a:p>
                      <a:pPr marL="0" marR="0" algn="ctr">
                        <a:spcBef>
                          <a:spcPts val="0"/>
                        </a:spcBef>
                        <a:spcAft>
                          <a:spcPts val="0"/>
                        </a:spcAft>
                      </a:pPr>
                      <a:r>
                        <a:rPr lang="en-US" sz="1800" dirty="0">
                          <a:effectLst/>
                          <a:latin typeface="Cambria Math" panose="02040503050406030204" pitchFamily="18" charset="0"/>
                          <a:ea typeface="Cambria Math" panose="02040503050406030204" pitchFamily="18" charset="0"/>
                        </a:rPr>
                        <a:t>20</a:t>
                      </a:r>
                      <a:r>
                        <a:rPr lang="sr-Cyrl-RS" sz="1800" dirty="0">
                          <a:effectLst/>
                          <a:latin typeface="Cambria Math" panose="02040503050406030204" pitchFamily="18" charset="0"/>
                          <a:ea typeface="Cambria Math" panose="02040503050406030204" pitchFamily="18" charset="0"/>
                        </a:rPr>
                        <a:t>22</a:t>
                      </a:r>
                      <a:endParaRPr lang="en-US" sz="1800" b="1" i="0" dirty="0">
                        <a:solidFill>
                          <a:schemeClr val="tx1"/>
                        </a:solidFill>
                        <a:effectLst/>
                        <a:latin typeface="Cambria Math" pitchFamily="18" charset="0"/>
                        <a:ea typeface="Cambria Math" pitchFamily="18" charset="0"/>
                      </a:endParaRPr>
                    </a:p>
                  </a:txBody>
                  <a:tcPr marL="68580" marR="68580" marT="0" marB="0" anchor="b"/>
                </a:tc>
                <a:tc>
                  <a:txBody>
                    <a:bodyPr/>
                    <a:lstStyle/>
                    <a:p>
                      <a:pPr marL="0" marR="0" algn="ctr">
                        <a:spcBef>
                          <a:spcPts val="0"/>
                        </a:spcBef>
                        <a:spcAft>
                          <a:spcPts val="0"/>
                        </a:spcAft>
                      </a:pPr>
                      <a:r>
                        <a:rPr lang="en-US" sz="1800" dirty="0">
                          <a:effectLst/>
                          <a:latin typeface="Cambria Math" panose="02040503050406030204" pitchFamily="18" charset="0"/>
                          <a:ea typeface="Cambria Math" panose="02040503050406030204" pitchFamily="18" charset="0"/>
                        </a:rPr>
                        <a:t>20</a:t>
                      </a:r>
                      <a:r>
                        <a:rPr lang="sr-Cyrl-RS" sz="1800" dirty="0">
                          <a:effectLst/>
                          <a:latin typeface="Cambria Math" panose="02040503050406030204" pitchFamily="18" charset="0"/>
                          <a:ea typeface="Cambria Math" panose="02040503050406030204" pitchFamily="18" charset="0"/>
                        </a:rPr>
                        <a:t>23</a:t>
                      </a:r>
                      <a:endParaRPr lang="en-US" sz="1800" b="1" i="0" dirty="0">
                        <a:solidFill>
                          <a:schemeClr val="tx1"/>
                        </a:solidFill>
                        <a:effectLst/>
                        <a:latin typeface="Cambria Math" pitchFamily="18" charset="0"/>
                        <a:ea typeface="Cambria Math" pitchFamily="18" charset="0"/>
                      </a:endParaRPr>
                    </a:p>
                  </a:txBody>
                  <a:tcPr marL="68580" marR="68580" marT="0" marB="0" anchor="b"/>
                </a:tc>
                <a:extLst>
                  <a:ext uri="{0D108BD9-81ED-4DB2-BD59-A6C34878D82A}">
                    <a16:rowId xmlns:a16="http://schemas.microsoft.com/office/drawing/2014/main" val="10001"/>
                  </a:ext>
                </a:extLst>
              </a:tr>
              <a:tr h="775591">
                <a:tc>
                  <a:txBody>
                    <a:bodyPr/>
                    <a:lstStyle/>
                    <a:p>
                      <a:pPr marL="0" marR="0">
                        <a:spcBef>
                          <a:spcPts val="0"/>
                        </a:spcBef>
                        <a:spcAft>
                          <a:spcPts val="0"/>
                        </a:spcAft>
                      </a:pPr>
                      <a:r>
                        <a:rPr lang="ru-RU" sz="1800" dirty="0">
                          <a:effectLst/>
                          <a:latin typeface="Cambria Math" panose="02040503050406030204" pitchFamily="18" charset="0"/>
                          <a:ea typeface="Cambria Math" panose="02040503050406030204" pitchFamily="18" charset="0"/>
                        </a:rPr>
                        <a:t>Радови на изградњи водоводне мреже на територији МЗ Метовнице-3.фаза са израдом пројектно техничке документације</a:t>
                      </a:r>
                      <a:endParaRPr lang="en-US" sz="1800" dirty="0">
                        <a:solidFill>
                          <a:schemeClr val="tx1"/>
                        </a:solidFill>
                        <a:effectLst/>
                        <a:latin typeface="Cambria Math" pitchFamily="18" charset="0"/>
                        <a:ea typeface="Cambria Math" pitchFamily="18" charset="0"/>
                        <a:cs typeface="Rod" pitchFamily="49" charset="-79"/>
                      </a:endParaRPr>
                    </a:p>
                  </a:txBody>
                  <a:tcPr marL="68580" marR="68580" marT="0" marB="0" anchor="ctr"/>
                </a:tc>
                <a:tc>
                  <a:txBody>
                    <a:bodyPr/>
                    <a:lstStyle/>
                    <a:p>
                      <a:pPr marL="0" marR="0" algn="r">
                        <a:spcBef>
                          <a:spcPts val="0"/>
                        </a:spcBef>
                        <a:spcAft>
                          <a:spcPts val="0"/>
                        </a:spcAft>
                      </a:pPr>
                      <a:r>
                        <a:rPr lang="sr-Cyrl-RS" sz="1800" dirty="0">
                          <a:effectLst/>
                          <a:latin typeface="Cambria Math" panose="02040503050406030204" pitchFamily="18" charset="0"/>
                          <a:ea typeface="Cambria Math" panose="02040503050406030204" pitchFamily="18" charset="0"/>
                        </a:rPr>
                        <a:t>28.000.000</a:t>
                      </a: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extLst>
                  <a:ext uri="{0D108BD9-81ED-4DB2-BD59-A6C34878D82A}">
                    <a16:rowId xmlns:a16="http://schemas.microsoft.com/office/drawing/2014/main" val="10008"/>
                  </a:ext>
                </a:extLst>
              </a:tr>
              <a:tr h="452044">
                <a:tc>
                  <a:txBody>
                    <a:bodyPr/>
                    <a:lstStyle/>
                    <a:p>
                      <a:pPr marL="0" marR="0">
                        <a:spcBef>
                          <a:spcPts val="0"/>
                        </a:spcBef>
                        <a:spcAft>
                          <a:spcPts val="0"/>
                        </a:spcAft>
                      </a:pPr>
                      <a:r>
                        <a:rPr lang="ru-RU" sz="1800" dirty="0">
                          <a:effectLst/>
                          <a:latin typeface="Cambria Math" panose="02040503050406030204" pitchFamily="18" charset="0"/>
                          <a:ea typeface="Cambria Math" panose="02040503050406030204" pitchFamily="18" charset="0"/>
                        </a:rPr>
                        <a:t>Санација тоалета у обданишту Црвенкапа</a:t>
                      </a:r>
                      <a:endParaRPr lang="en-US" sz="1800" dirty="0">
                        <a:solidFill>
                          <a:schemeClr val="tx1"/>
                        </a:solidFill>
                        <a:effectLst/>
                        <a:latin typeface="Cambria Math" pitchFamily="18" charset="0"/>
                        <a:ea typeface="Cambria Math" pitchFamily="18" charset="0"/>
                        <a:cs typeface="Rod" pitchFamily="49" charset="-79"/>
                      </a:endParaRPr>
                    </a:p>
                  </a:txBody>
                  <a:tcPr marL="68580" marR="68580" marT="0" marB="0" anchor="ctr"/>
                </a:tc>
                <a:tc>
                  <a:txBody>
                    <a:bodyPr/>
                    <a:lstStyle/>
                    <a:p>
                      <a:pPr marL="0" marR="0" algn="r">
                        <a:spcBef>
                          <a:spcPts val="0"/>
                        </a:spcBef>
                        <a:spcAft>
                          <a:spcPts val="0"/>
                        </a:spcAft>
                      </a:pPr>
                      <a:r>
                        <a:rPr lang="sr-Cyrl-RS" sz="1800" dirty="0">
                          <a:effectLst/>
                          <a:latin typeface="Cambria Math" panose="02040503050406030204" pitchFamily="18" charset="0"/>
                          <a:ea typeface="Cambria Math" panose="02040503050406030204" pitchFamily="18" charset="0"/>
                        </a:rPr>
                        <a:t>990.012</a:t>
                      </a: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extLst>
                  <a:ext uri="{0D108BD9-81ED-4DB2-BD59-A6C34878D82A}">
                    <a16:rowId xmlns:a16="http://schemas.microsoft.com/office/drawing/2014/main" val="10009"/>
                  </a:ext>
                </a:extLst>
              </a:tr>
              <a:tr h="580189">
                <a:tc>
                  <a:txBody>
                    <a:bodyPr/>
                    <a:lstStyle/>
                    <a:p>
                      <a:pPr marL="0" marR="0">
                        <a:spcBef>
                          <a:spcPts val="0"/>
                        </a:spcBef>
                        <a:spcAft>
                          <a:spcPts val="0"/>
                        </a:spcAft>
                      </a:pPr>
                      <a:r>
                        <a:rPr lang="sr-Cyrl-RS" sz="1800" dirty="0">
                          <a:effectLst/>
                          <a:latin typeface="Cambria Math" panose="02040503050406030204" pitchFamily="18" charset="0"/>
                          <a:ea typeface="Cambria Math" panose="02040503050406030204" pitchFamily="18" charset="0"/>
                        </a:rPr>
                        <a:t>Санација тоалета вртића Бамби</a:t>
                      </a:r>
                      <a:endParaRPr lang="en-US" sz="1800" dirty="0">
                        <a:solidFill>
                          <a:schemeClr val="tx1"/>
                        </a:solidFill>
                        <a:effectLst/>
                        <a:latin typeface="Cambria Math" pitchFamily="18" charset="0"/>
                        <a:ea typeface="Cambria Math" pitchFamily="18" charset="0"/>
                        <a:cs typeface="Rod" pitchFamily="49" charset="-79"/>
                      </a:endParaRPr>
                    </a:p>
                  </a:txBody>
                  <a:tcPr marL="68580" marR="68580" marT="0" marB="0" anchor="ctr"/>
                </a:tc>
                <a:tc>
                  <a:txBody>
                    <a:bodyPr/>
                    <a:lstStyle/>
                    <a:p>
                      <a:pPr marL="0" marR="0" algn="r">
                        <a:spcBef>
                          <a:spcPts val="0"/>
                        </a:spcBef>
                        <a:spcAft>
                          <a:spcPts val="0"/>
                        </a:spcAft>
                      </a:pPr>
                      <a:r>
                        <a:rPr lang="sr-Cyrl-RS" sz="1800" dirty="0">
                          <a:effectLst/>
                          <a:latin typeface="Cambria Math" panose="02040503050406030204" pitchFamily="18" charset="0"/>
                          <a:ea typeface="Cambria Math" panose="02040503050406030204" pitchFamily="18" charset="0"/>
                        </a:rPr>
                        <a:t>154.020</a:t>
                      </a: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extLst>
                  <a:ext uri="{0D108BD9-81ED-4DB2-BD59-A6C34878D82A}">
                    <a16:rowId xmlns:a16="http://schemas.microsoft.com/office/drawing/2014/main" val="10010"/>
                  </a:ext>
                </a:extLst>
              </a:tr>
              <a:tr h="674572">
                <a:tc>
                  <a:txBody>
                    <a:bodyPr/>
                    <a:lstStyle/>
                    <a:p>
                      <a:pPr marL="0" marR="0">
                        <a:spcBef>
                          <a:spcPts val="0"/>
                        </a:spcBef>
                        <a:spcAft>
                          <a:spcPts val="0"/>
                        </a:spcAft>
                      </a:pPr>
                      <a:r>
                        <a:rPr lang="ru-RU" sz="1800" dirty="0">
                          <a:effectLst/>
                          <a:latin typeface="Cambria Math" panose="02040503050406030204" pitchFamily="18" charset="0"/>
                          <a:ea typeface="Cambria Math" panose="02040503050406030204" pitchFamily="18" charset="0"/>
                        </a:rPr>
                        <a:t>Изградња и опремање дечијег игралишта Црвенкапа</a:t>
                      </a:r>
                      <a:endParaRPr lang="en-US" sz="1800" dirty="0">
                        <a:solidFill>
                          <a:schemeClr val="tx1"/>
                        </a:solidFill>
                        <a:effectLst/>
                        <a:latin typeface="Cambria Math" pitchFamily="18" charset="0"/>
                        <a:ea typeface="Cambria Math" pitchFamily="18" charset="0"/>
                        <a:cs typeface="Rod" pitchFamily="49" charset="-79"/>
                      </a:endParaRPr>
                    </a:p>
                  </a:txBody>
                  <a:tcPr marL="68580" marR="68580" marT="0" marB="0" anchor="ctr"/>
                </a:tc>
                <a:tc>
                  <a:txBody>
                    <a:bodyPr/>
                    <a:lstStyle/>
                    <a:p>
                      <a:pPr marL="0" marR="0" algn="r">
                        <a:spcBef>
                          <a:spcPts val="0"/>
                        </a:spcBef>
                        <a:spcAft>
                          <a:spcPts val="0"/>
                        </a:spcAft>
                      </a:pPr>
                      <a:r>
                        <a:rPr lang="sr-Cyrl-RS" sz="1800" dirty="0">
                          <a:effectLst/>
                          <a:latin typeface="Cambria Math" panose="02040503050406030204" pitchFamily="18" charset="0"/>
                          <a:ea typeface="Cambria Math" panose="02040503050406030204" pitchFamily="18" charset="0"/>
                        </a:rPr>
                        <a:t>3.130.530</a:t>
                      </a: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extLst>
                  <a:ext uri="{0D108BD9-81ED-4DB2-BD59-A6C34878D82A}">
                    <a16:rowId xmlns:a16="http://schemas.microsoft.com/office/drawing/2014/main" val="10011"/>
                  </a:ext>
                </a:extLst>
              </a:tr>
              <a:tr h="881273">
                <a:tc>
                  <a:txBody>
                    <a:bodyPr/>
                    <a:lstStyle/>
                    <a:p>
                      <a:pPr marL="0" marR="0">
                        <a:spcBef>
                          <a:spcPts val="0"/>
                        </a:spcBef>
                        <a:spcAft>
                          <a:spcPts val="0"/>
                        </a:spcAft>
                      </a:pPr>
                      <a:r>
                        <a:rPr lang="ru-RU" sz="1800" dirty="0">
                          <a:effectLst/>
                          <a:latin typeface="Cambria Math" panose="02040503050406030204" pitchFamily="18" charset="0"/>
                          <a:ea typeface="Cambria Math" panose="02040503050406030204" pitchFamily="18" charset="0"/>
                        </a:rPr>
                        <a:t>Усаглашавање пројектно техничке документације за изградњу пута ДБР-Појате (550м)</a:t>
                      </a:r>
                      <a:endParaRPr lang="en-US" sz="1800" dirty="0">
                        <a:solidFill>
                          <a:schemeClr val="tx1"/>
                        </a:solidFill>
                        <a:effectLst/>
                        <a:latin typeface="Cambria Math" pitchFamily="18" charset="0"/>
                        <a:ea typeface="Cambria Math" pitchFamily="18" charset="0"/>
                        <a:cs typeface="Rod" pitchFamily="49" charset="-79"/>
                      </a:endParaRPr>
                    </a:p>
                  </a:txBody>
                  <a:tcPr marL="68580" marR="68580" marT="0" marB="0" anchor="ctr"/>
                </a:tc>
                <a:tc>
                  <a:txBody>
                    <a:bodyPr/>
                    <a:lstStyle/>
                    <a:p>
                      <a:pPr marL="0" marR="0" algn="r">
                        <a:spcBef>
                          <a:spcPts val="0"/>
                        </a:spcBef>
                        <a:spcAft>
                          <a:spcPts val="0"/>
                        </a:spcAft>
                      </a:pPr>
                      <a:r>
                        <a:rPr lang="sr-Cyrl-RS" sz="1800" dirty="0">
                          <a:effectLst/>
                          <a:latin typeface="Cambria Math" panose="02040503050406030204" pitchFamily="18" charset="0"/>
                          <a:ea typeface="Cambria Math" panose="02040503050406030204" pitchFamily="18" charset="0"/>
                        </a:rPr>
                        <a:t>382.800</a:t>
                      </a: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extLst>
                  <a:ext uri="{0D108BD9-81ED-4DB2-BD59-A6C34878D82A}">
                    <a16:rowId xmlns:a16="http://schemas.microsoft.com/office/drawing/2014/main" val="10012"/>
                  </a:ext>
                </a:extLst>
              </a:tr>
              <a:tr h="950578">
                <a:tc>
                  <a:txBody>
                    <a:bodyPr/>
                    <a:lstStyle/>
                    <a:p>
                      <a:pPr marL="0" marR="0">
                        <a:spcBef>
                          <a:spcPts val="0"/>
                        </a:spcBef>
                        <a:spcAft>
                          <a:spcPts val="0"/>
                        </a:spcAft>
                      </a:pPr>
                      <a:r>
                        <a:rPr lang="ru-RU" sz="1800" dirty="0">
                          <a:solidFill>
                            <a:schemeClr val="tx1"/>
                          </a:solidFill>
                          <a:effectLst/>
                          <a:latin typeface="Cambria Math" pitchFamily="18" charset="0"/>
                          <a:ea typeface="Cambria Math" pitchFamily="18" charset="0"/>
                          <a:cs typeface="Rod" pitchFamily="49" charset="-79"/>
                        </a:rPr>
                        <a:t>Инвестиционо одржавање трим стазе око спортског центра</a:t>
                      </a:r>
                      <a:endParaRPr lang="en-US" sz="1800" dirty="0">
                        <a:solidFill>
                          <a:schemeClr val="tx1"/>
                        </a:solidFill>
                        <a:effectLst/>
                        <a:latin typeface="Cambria Math" pitchFamily="18" charset="0"/>
                        <a:ea typeface="Cambria Math" pitchFamily="18" charset="0"/>
                        <a:cs typeface="Rod" pitchFamily="49" charset="-79"/>
                      </a:endParaRPr>
                    </a:p>
                  </a:txBody>
                  <a:tcPr marL="68580" marR="68580" marT="0" marB="0" anchor="ctr"/>
                </a:tc>
                <a:tc>
                  <a:txBody>
                    <a:bodyPr/>
                    <a:lstStyle/>
                    <a:p>
                      <a:pPr marL="0" marR="0" algn="r">
                        <a:spcBef>
                          <a:spcPts val="0"/>
                        </a:spcBef>
                        <a:spcAft>
                          <a:spcPts val="0"/>
                        </a:spcAft>
                      </a:pPr>
                      <a:r>
                        <a:rPr lang="sr-Cyrl-RS" sz="1800" dirty="0">
                          <a:solidFill>
                            <a:schemeClr val="tx1"/>
                          </a:solidFill>
                          <a:effectLst/>
                          <a:latin typeface="Cambria Math" pitchFamily="18" charset="0"/>
                          <a:ea typeface="Cambria Math" pitchFamily="18" charset="0"/>
                        </a:rPr>
                        <a:t>7.700.000</a:t>
                      </a: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tc>
                  <a:txBody>
                    <a:bodyPr/>
                    <a:lstStyle/>
                    <a:p>
                      <a:pPr marL="0" marR="0" algn="r">
                        <a:spcBef>
                          <a:spcPts val="0"/>
                        </a:spcBef>
                        <a:spcAft>
                          <a:spcPts val="0"/>
                        </a:spcAft>
                      </a:pPr>
                      <a:endParaRPr lang="en-US" sz="1800" dirty="0">
                        <a:solidFill>
                          <a:schemeClr val="tx1"/>
                        </a:solidFill>
                        <a:effectLst/>
                        <a:latin typeface="Cambria Math" pitchFamily="18" charset="0"/>
                        <a:ea typeface="Cambria Math" pitchFamily="18" charset="0"/>
                      </a:endParaRPr>
                    </a:p>
                  </a:txBody>
                  <a:tcPr marL="68580" marR="68580" marT="0" marB="0" anchor="ctr"/>
                </a:tc>
                <a:extLst>
                  <a:ext uri="{0D108BD9-81ED-4DB2-BD59-A6C34878D82A}">
                    <a16:rowId xmlns:a16="http://schemas.microsoft.com/office/drawing/2014/main" val="10007"/>
                  </a:ext>
                </a:extLst>
              </a:tr>
            </a:tbl>
          </a:graphicData>
        </a:graphic>
      </p:graphicFrame>
      <p:sp>
        <p:nvSpPr>
          <p:cNvPr id="4" name="Slide Number Placeholder 3"/>
          <p:cNvSpPr>
            <a:spLocks noGrp="1"/>
          </p:cNvSpPr>
          <p:nvPr>
            <p:ph type="sldNum" sz="quarter" idx="12"/>
          </p:nvPr>
        </p:nvSpPr>
        <p:spPr/>
        <p:txBody>
          <a:bodyPr/>
          <a:lstStyle/>
          <a:p>
            <a:fld id="{75FB0A07-249F-4345-993B-6AB4700608B8}" type="slidenum">
              <a:rPr lang="en-US" smtClean="0"/>
              <a:pPr/>
              <a:t>20</a:t>
            </a:fld>
            <a:endParaRPr lang="en-US"/>
          </a:p>
        </p:txBody>
      </p:sp>
    </p:spTree>
    <p:extLst>
      <p:ext uri="{BB962C8B-B14F-4D97-AF65-F5344CB8AC3E}">
        <p14:creationId xmlns:p14="http://schemas.microsoft.com/office/powerpoint/2010/main" val="1677237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520" y="692696"/>
            <a:ext cx="8352928" cy="576064"/>
          </a:xfrm>
        </p:spPr>
        <p:style>
          <a:lnRef idx="3">
            <a:schemeClr val="lt1"/>
          </a:lnRef>
          <a:fillRef idx="1">
            <a:schemeClr val="accent2"/>
          </a:fillRef>
          <a:effectRef idx="1">
            <a:schemeClr val="accent2"/>
          </a:effectRef>
          <a:fontRef idx="minor">
            <a:schemeClr val="lt1"/>
          </a:fontRef>
        </p:style>
        <p:txBody>
          <a:bodyPr>
            <a:normAutofit/>
          </a:bodyPr>
          <a:lstStyle/>
          <a:p>
            <a:pPr algn="ctr"/>
            <a:r>
              <a:rPr lang="sr-Cyrl-RS" sz="2800" dirty="0">
                <a:solidFill>
                  <a:schemeClr val="tx1"/>
                </a:solidFill>
                <a:latin typeface="Cambria Math" pitchFamily="18" charset="0"/>
                <a:ea typeface="Cambria Math" pitchFamily="18" charset="0"/>
              </a:rPr>
              <a:t>ЗАКЉУЧАК</a:t>
            </a:r>
            <a:endParaRPr lang="en-US" sz="2800" dirty="0">
              <a:solidFill>
                <a:schemeClr val="tx1"/>
              </a:solidFill>
              <a:latin typeface="Cambria Math" pitchFamily="18" charset="0"/>
              <a:ea typeface="Cambria Math" pitchFamily="18" charset="0"/>
            </a:endParaRPr>
          </a:p>
        </p:txBody>
      </p:sp>
      <p:sp>
        <p:nvSpPr>
          <p:cNvPr id="3" name="Content Placeholder 2"/>
          <p:cNvSpPr>
            <a:spLocks noGrp="1"/>
          </p:cNvSpPr>
          <p:nvPr>
            <p:ph idx="1"/>
          </p:nvPr>
        </p:nvSpPr>
        <p:spPr>
          <a:xfrm>
            <a:off x="467545" y="1889424"/>
            <a:ext cx="6768752" cy="3600400"/>
          </a:xfrm>
        </p:spPr>
        <p:txBody>
          <a:bodyPr>
            <a:noAutofit/>
          </a:bodyPr>
          <a:lstStyle/>
          <a:p>
            <a:pPr algn="just"/>
            <a:r>
              <a:rPr lang="ru-RU" sz="2000" b="1" dirty="0">
                <a:solidFill>
                  <a:schemeClr val="tx1"/>
                </a:solidFill>
                <a:effectLst>
                  <a:outerShdw blurRad="38100" dist="38100" dir="2700000" algn="tl">
                    <a:srgbClr val="000000">
                      <a:alpha val="43137"/>
                    </a:srgbClr>
                  </a:outerShdw>
                </a:effectLst>
                <a:latin typeface="Cambria Math" pitchFamily="18" charset="0"/>
                <a:ea typeface="Cambria Math" pitchFamily="18" charset="0"/>
              </a:rPr>
              <a:t>Приликом планирања буџета, сви буџетски корисници су дужни да се придржавају начела рационалности и штедње. Сви буџетски корисници имају обавезу да планирају средства за потрошњу у складу са својим надлежностима, тј. делокругом својих активности које су прописане законским одредбама из њихове надлежности.</a:t>
            </a:r>
          </a:p>
          <a:p>
            <a:pPr algn="just"/>
            <a:r>
              <a:rPr lang="ru-RU" sz="2000" b="1" dirty="0">
                <a:solidFill>
                  <a:schemeClr val="tx1"/>
                </a:solidFill>
                <a:effectLst>
                  <a:outerShdw blurRad="38100" dist="38100" dir="2700000" algn="tl">
                    <a:srgbClr val="000000">
                      <a:alpha val="43137"/>
                    </a:srgbClr>
                  </a:outerShdw>
                </a:effectLst>
                <a:latin typeface="Cambria Math" pitchFamily="18" charset="0"/>
                <a:ea typeface="Cambria Math" pitchFamily="18" charset="0"/>
              </a:rPr>
              <a:t>Желимо да Вам се захвалимо што сте издвојили време за сагледавање ове презентације. Надамо се да је она олакшала ваше разумевање планиране садржине буџета.</a:t>
            </a:r>
            <a:endParaRPr lang="en-US" sz="2000" b="1" dirty="0">
              <a:solidFill>
                <a:schemeClr val="tx1"/>
              </a:solidFill>
              <a:effectLst>
                <a:outerShdw blurRad="38100" dist="38100" dir="2700000" algn="tl">
                  <a:srgbClr val="000000">
                    <a:alpha val="43137"/>
                  </a:srgbClr>
                </a:outerShdw>
              </a:effectLst>
              <a:latin typeface="Cambria Math" pitchFamily="18" charset="0"/>
              <a:ea typeface="Cambria Math" pitchFamily="18" charset="0"/>
            </a:endParaRPr>
          </a:p>
        </p:txBody>
      </p:sp>
      <p:sp>
        <p:nvSpPr>
          <p:cNvPr id="4" name="Slide Number Placeholder 3"/>
          <p:cNvSpPr>
            <a:spLocks noGrp="1"/>
          </p:cNvSpPr>
          <p:nvPr>
            <p:ph type="sldNum" sz="quarter" idx="12"/>
          </p:nvPr>
        </p:nvSpPr>
        <p:spPr>
          <a:xfrm>
            <a:off x="8235826" y="6237312"/>
            <a:ext cx="512638" cy="365125"/>
          </a:xfrm>
        </p:spPr>
        <p:txBody>
          <a:bodyPr/>
          <a:lstStyle/>
          <a:p>
            <a:fld id="{75FB0A07-249F-4345-993B-6AB4700608B8}" type="slidenum">
              <a:rPr lang="en-US" smtClean="0"/>
              <a:pPr/>
              <a:t>21</a:t>
            </a:fld>
            <a:endParaRPr lang="en-US"/>
          </a:p>
        </p:txBody>
      </p:sp>
    </p:spTree>
    <p:extLst>
      <p:ext uri="{BB962C8B-B14F-4D97-AF65-F5344CB8AC3E}">
        <p14:creationId xmlns:p14="http://schemas.microsoft.com/office/powerpoint/2010/main" val="1388534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388424" y="6381328"/>
            <a:ext cx="512638" cy="365125"/>
          </a:xfrm>
        </p:spPr>
        <p:txBody>
          <a:bodyPr/>
          <a:lstStyle/>
          <a:p>
            <a:fld id="{75FB0A07-249F-4345-993B-6AB4700608B8}" type="slidenum">
              <a:rPr lang="en-US" smtClean="0"/>
              <a:pPr/>
              <a:t>22</a:t>
            </a:fld>
            <a:endParaRPr lang="en-US" dirty="0"/>
          </a:p>
        </p:txBody>
      </p:sp>
      <p:sp>
        <p:nvSpPr>
          <p:cNvPr id="6" name="Rectangle 5"/>
          <p:cNvSpPr/>
          <p:nvPr/>
        </p:nvSpPr>
        <p:spPr>
          <a:xfrm>
            <a:off x="-1332656" y="980728"/>
            <a:ext cx="9145016" cy="923330"/>
          </a:xfrm>
          <a:prstGeom prst="rect">
            <a:avLst/>
          </a:prstGeom>
          <a:noFill/>
        </p:spPr>
        <p:txBody>
          <a:bodyPr wrap="square" lIns="91440" tIns="45720" rIns="91440" bIns="45720">
            <a:spAutoFit/>
          </a:bodyPr>
          <a:lstStyle/>
          <a:p>
            <a:pPr algn="ctr"/>
            <a:r>
              <a:rPr lang="sr-Cyrl-RS" sz="5400" b="1" cap="none" spc="0" dirty="0">
                <a:ln w="12700">
                  <a:solidFill>
                    <a:schemeClr val="accent1"/>
                  </a:solidFill>
                  <a:prstDash val="solid"/>
                </a:ln>
                <a:effectLst>
                  <a:outerShdw dist="38100" dir="2640000" algn="bl" rotWithShape="0">
                    <a:schemeClr val="accent1"/>
                  </a:outerShdw>
                </a:effectLst>
              </a:rPr>
              <a:t>		</a:t>
            </a:r>
            <a:r>
              <a:rPr lang="sr-Cyrl-RS" sz="5400" b="1" cap="none" spc="0" dirty="0">
                <a:ln w="12700">
                  <a:solidFill>
                    <a:schemeClr val="accent1"/>
                  </a:solidFill>
                  <a:prstDash val="solid"/>
                </a:ln>
                <a:effectLst>
                  <a:outerShdw dist="38100" dir="2640000" algn="bl" rotWithShape="0">
                    <a:schemeClr val="accent1"/>
                  </a:outerShdw>
                </a:effectLst>
                <a:latin typeface="Cambria Math" panose="02040503050406030204" pitchFamily="18" charset="0"/>
                <a:ea typeface="Cambria Math" panose="02040503050406030204" pitchFamily="18" charset="0"/>
              </a:rPr>
              <a:t>	ХВАЛА НА ПАЖЊИ!</a:t>
            </a:r>
            <a:endParaRPr lang="en-US" sz="5400" b="1" cap="none" spc="0" dirty="0">
              <a:ln w="12700">
                <a:solidFill>
                  <a:schemeClr val="accent1"/>
                </a:solidFill>
                <a:prstDash val="solid"/>
              </a:ln>
              <a:effectLst>
                <a:outerShdw dist="38100" dir="2640000" algn="bl" rotWithShape="0">
                  <a:schemeClr val="accent1"/>
                </a:outerShdw>
              </a:effectLst>
              <a:latin typeface="Cambria Math" panose="02040503050406030204" pitchFamily="18" charset="0"/>
              <a:ea typeface="Cambria Math" panose="020405030504060302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2276872"/>
            <a:ext cx="6338557" cy="3312369"/>
          </a:xfrm>
          <a:prstGeom prst="ellipse">
            <a:avLst/>
          </a:prstGeom>
          <a:ln>
            <a:noFill/>
          </a:ln>
          <a:effectLst>
            <a:softEdge rad="112500"/>
          </a:effectLst>
        </p:spPr>
      </p:pic>
    </p:spTree>
    <p:extLst>
      <p:ext uri="{BB962C8B-B14F-4D97-AF65-F5344CB8AC3E}">
        <p14:creationId xmlns:p14="http://schemas.microsoft.com/office/powerpoint/2010/main" val="428955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556792"/>
            <a:ext cx="6912768" cy="2808312"/>
          </a:xfrm>
          <a:ln/>
        </p:spPr>
        <p:style>
          <a:lnRef idx="2">
            <a:schemeClr val="accent3"/>
          </a:lnRef>
          <a:fillRef idx="1">
            <a:schemeClr val="lt1"/>
          </a:fillRef>
          <a:effectRef idx="0">
            <a:schemeClr val="accent3"/>
          </a:effectRef>
          <a:fontRef idx="minor">
            <a:schemeClr val="dk1"/>
          </a:fontRef>
        </p:style>
        <p:txBody>
          <a:bodyPr>
            <a:noAutofit/>
          </a:bodyPr>
          <a:lstStyle/>
          <a:p>
            <a:pPr algn="just"/>
            <a:r>
              <a:rPr lang="ru-RU" sz="2000" dirty="0">
                <a:effectLst>
                  <a:glow rad="101600">
                    <a:schemeClr val="accent1">
                      <a:satMod val="175000"/>
                      <a:alpha val="40000"/>
                    </a:schemeClr>
                  </a:glow>
                </a:effectLst>
                <a:latin typeface="Cambria Math" pitchFamily="18" charset="0"/>
                <a:ea typeface="Cambria Math" pitchFamily="18" charset="0"/>
              </a:rPr>
              <a:t>Услед настале ситуације везане за пандемију заразне болести </a:t>
            </a:r>
            <a:r>
              <a:rPr lang="ru-RU" sz="2000" b="1" dirty="0">
                <a:effectLst>
                  <a:glow rad="101600">
                    <a:schemeClr val="accent1">
                      <a:satMod val="175000"/>
                      <a:alpha val="40000"/>
                    </a:schemeClr>
                  </a:glow>
                </a:effectLst>
                <a:latin typeface="Cambria Math" pitchFamily="18" charset="0"/>
                <a:ea typeface="Cambria Math" pitchFamily="18" charset="0"/>
              </a:rPr>
              <a:t>COVID-19,</a:t>
            </a:r>
            <a:r>
              <a:rPr lang="ru-RU" sz="2000" dirty="0">
                <a:effectLst>
                  <a:glow rad="101600">
                    <a:schemeClr val="accent1">
                      <a:satMod val="175000"/>
                      <a:alpha val="40000"/>
                    </a:schemeClr>
                  </a:glow>
                </a:effectLst>
                <a:latin typeface="Cambria Math" pitchFamily="18" charset="0"/>
                <a:ea typeface="Cambria Math" pitchFamily="18" charset="0"/>
              </a:rPr>
              <a:t> неопходно је да приликом припремања предлога финансијских планова сви буџетски корисници имају у виду финансирање свих мера из своје надлежности које су неопходне за спречавање појаве ширења и сузбијања ове заразне болести, као и да приликом планирања расхода сви корисници буџетских средстава изврше распоред средстава у односу на обавезе чије измирење је приоритетно. </a:t>
            </a:r>
            <a:endParaRPr lang="en-US" sz="2000" dirty="0">
              <a:effectLst>
                <a:glow rad="101600">
                  <a:schemeClr val="accent1">
                    <a:satMod val="175000"/>
                    <a:alpha val="40000"/>
                  </a:schemeClr>
                </a:glow>
              </a:effectLst>
              <a:latin typeface="Cambria Math" pitchFamily="18" charset="0"/>
              <a:ea typeface="Cambria Math" pitchFamily="18" charset="0"/>
            </a:endParaRPr>
          </a:p>
        </p:txBody>
      </p:sp>
      <p:sp>
        <p:nvSpPr>
          <p:cNvPr id="4" name="Slide Number Placeholder 3"/>
          <p:cNvSpPr>
            <a:spLocks noGrp="1"/>
          </p:cNvSpPr>
          <p:nvPr>
            <p:ph type="sldNum" sz="quarter" idx="12"/>
          </p:nvPr>
        </p:nvSpPr>
        <p:spPr>
          <a:xfrm>
            <a:off x="7596336" y="6237312"/>
            <a:ext cx="512638" cy="365125"/>
          </a:xfrm>
        </p:spPr>
        <p:txBody>
          <a:bodyPr/>
          <a:lstStyle/>
          <a:p>
            <a:fld id="{75FB0A07-249F-4345-993B-6AB4700608B8}" type="slidenum">
              <a:rPr lang="en-US" smtClean="0"/>
              <a:pPr/>
              <a:t>3</a:t>
            </a:fld>
            <a:endParaRPr lang="en-US" dirty="0"/>
          </a:p>
        </p:txBody>
      </p:sp>
    </p:spTree>
    <p:extLst>
      <p:ext uri="{BB962C8B-B14F-4D97-AF65-F5344CB8AC3E}">
        <p14:creationId xmlns:p14="http://schemas.microsoft.com/office/powerpoint/2010/main" val="2447755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graphicFrame>
        <p:nvGraphicFramePr>
          <p:cNvPr id="4" name="Diagram 3"/>
          <p:cNvGraphicFramePr/>
          <p:nvPr>
            <p:extLst>
              <p:ext uri="{D42A27DB-BD31-4B8C-83A1-F6EECF244321}">
                <p14:modId xmlns:p14="http://schemas.microsoft.com/office/powerpoint/2010/main" val="2348388894"/>
              </p:ext>
            </p:extLst>
          </p:nvPr>
        </p:nvGraphicFramePr>
        <p:xfrm>
          <a:off x="251520" y="260648"/>
          <a:ext cx="6840760"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6950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532440" y="6440454"/>
            <a:ext cx="512638" cy="365125"/>
          </a:xfrm>
        </p:spPr>
        <p:txBody>
          <a:bodyPr/>
          <a:lstStyle/>
          <a:p>
            <a:fld id="{B6F15528-21DE-4FAA-801E-634DDDAF4B2B}" type="slidenum">
              <a:rPr lang="en-US" smtClean="0"/>
              <a:pPr/>
              <a:t>5</a:t>
            </a:fld>
            <a:endParaRPr lang="en-US" dirty="0"/>
          </a:p>
        </p:txBody>
      </p:sp>
      <p:sp>
        <p:nvSpPr>
          <p:cNvPr id="5" name="TextBox 4"/>
          <p:cNvSpPr txBox="1"/>
          <p:nvPr/>
        </p:nvSpPr>
        <p:spPr>
          <a:xfrm>
            <a:off x="555863" y="1484784"/>
            <a:ext cx="6608425" cy="2554545"/>
          </a:xfrm>
          <a:prstGeom prst="rect">
            <a:avLst/>
          </a:prstGeom>
          <a:noFill/>
        </p:spPr>
        <p:txBody>
          <a:bodyPr wrap="square" rtlCol="0">
            <a:spAutoFit/>
          </a:bodyPr>
          <a:lstStyle/>
          <a:p>
            <a:pPr algn="just"/>
            <a:r>
              <a:rPr lang="ru-RU" sz="2000" b="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Приликом планирања прихода потребно је поћи од њиховог остварења за три квартала у 20</a:t>
            </a:r>
            <a:r>
              <a:rPr lang="en-US" sz="2000" b="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20</a:t>
            </a:r>
            <a:r>
              <a:rPr lang="ru-RU" sz="2000" b="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 години и њихове процене за задњи квартал 20</a:t>
            </a:r>
            <a:r>
              <a:rPr lang="en-US" sz="2000" b="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20</a:t>
            </a:r>
            <a:r>
              <a:rPr lang="ru-RU" sz="2000" b="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 године, што представља основ за примену напред наведених макроекономских параметара, односно основ за њихово увећање, при чему укупан раст прихода не сме да буде већи од номиналног раста БДП (пројектован номинални раст у 202</a:t>
            </a:r>
            <a:r>
              <a:rPr lang="en-US" sz="2000" b="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1</a:t>
            </a:r>
            <a:r>
              <a:rPr lang="ru-RU" sz="2000" b="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 години од </a:t>
            </a:r>
            <a:r>
              <a:rPr lang="en-US" sz="2000" b="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8,8</a:t>
            </a:r>
            <a:r>
              <a:rPr lang="ru-RU" sz="2000" b="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 </a:t>
            </a:r>
            <a:endParaRPr lang="en-US" sz="2000" b="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endParaRPr>
          </a:p>
        </p:txBody>
      </p:sp>
      <p:sp>
        <p:nvSpPr>
          <p:cNvPr id="6" name="TextBox 5"/>
          <p:cNvSpPr txBox="1"/>
          <p:nvPr/>
        </p:nvSpPr>
        <p:spPr>
          <a:xfrm>
            <a:off x="1635983" y="473921"/>
            <a:ext cx="6048672"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sr-Cyrl-RS" sz="2400" b="1" i="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РЕАЛНО ПЛАНИРАЊЕ ПРИХОДА</a:t>
            </a:r>
            <a:endParaRPr lang="en-US" sz="2400" b="1" i="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4115" y="4077072"/>
            <a:ext cx="3672408" cy="2254731"/>
          </a:xfrm>
          <a:prstGeom prst="rect">
            <a:avLst/>
          </a:prstGeom>
        </p:spPr>
      </p:pic>
    </p:spTree>
    <p:extLst>
      <p:ext uri="{BB962C8B-B14F-4D97-AF65-F5344CB8AC3E}">
        <p14:creationId xmlns:p14="http://schemas.microsoft.com/office/powerpoint/2010/main" val="4071916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80728"/>
            <a:ext cx="6552728" cy="2232248"/>
          </a:xfrm>
        </p:spPr>
        <p:txBody>
          <a:bodyPr>
            <a:noAutofit/>
          </a:bodyPr>
          <a:lstStyle/>
          <a:p>
            <a:pPr algn="just"/>
            <a:r>
              <a:rPr lang="ru-RU"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Изузетно, локална власт може планирати већи обим прихода, с тим што је у том случају дужна да у образложењу одлуке о буџету наведе разлоге за такво поступање, као и да образложи параметре (кретање</a:t>
            </a:r>
            <a:r>
              <a:rPr lang="en-U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 </a:t>
            </a:r>
            <a:r>
              <a:rPr lang="ru-RU"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запослености, просечне зараде, очекиване инвестиционе активности, промене у степену наплате пореза на имовину итд).</a:t>
            </a:r>
            <a:endParaRPr lang="en-US" sz="2000" b="1" dirty="0">
              <a:solidFill>
                <a:schemeClr val="tx1"/>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3645024"/>
            <a:ext cx="4016444" cy="2108306"/>
          </a:xfrm>
          <a:prstGeom prst="rect">
            <a:avLst/>
          </a:prstGeom>
        </p:spPr>
      </p:pic>
    </p:spTree>
    <p:extLst>
      <p:ext uri="{BB962C8B-B14F-4D97-AF65-F5344CB8AC3E}">
        <p14:creationId xmlns:p14="http://schemas.microsoft.com/office/powerpoint/2010/main" val="1801533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40D4-8AC3-4CCC-95D2-3C70E56EB850}"/>
              </a:ext>
            </a:extLst>
          </p:cNvPr>
          <p:cNvSpPr>
            <a:spLocks noGrp="1"/>
          </p:cNvSpPr>
          <p:nvPr>
            <p:ph type="title"/>
          </p:nvPr>
        </p:nvSpPr>
        <p:spPr>
          <a:xfrm>
            <a:off x="-293719" y="94251"/>
            <a:ext cx="9937104" cy="847856"/>
          </a:xfrm>
        </p:spPr>
        <p:txBody>
          <a:bodyPr>
            <a:normAutofit/>
          </a:bodyPr>
          <a:lstStyle/>
          <a:p>
            <a:pPr algn="ctr"/>
            <a:r>
              <a:rPr lang="ru-RU" sz="2400" b="1" dirty="0">
                <a:solidFill>
                  <a:schemeClr val="tx1"/>
                </a:solidFill>
                <a:latin typeface="Cambria Math" pitchFamily="18" charset="0"/>
                <a:ea typeface="Cambria Math" pitchFamily="18" charset="0"/>
              </a:rPr>
              <a:t>Корисници који се финансирају из буџета</a:t>
            </a:r>
            <a:endParaRPr lang="en-US" sz="2400" b="1" dirty="0">
              <a:solidFill>
                <a:schemeClr val="tx1"/>
              </a:solidFill>
              <a:latin typeface="Cambria Math" pitchFamily="18" charset="0"/>
              <a:ea typeface="Cambria Math" pitchFamily="18" charset="0"/>
            </a:endParaRPr>
          </a:p>
        </p:txBody>
      </p:sp>
      <p:sp>
        <p:nvSpPr>
          <p:cNvPr id="3" name="Slide Number Placeholder 2">
            <a:extLst>
              <a:ext uri="{FF2B5EF4-FFF2-40B4-BE49-F238E27FC236}">
                <a16:creationId xmlns:a16="http://schemas.microsoft.com/office/drawing/2014/main" id="{ACD7D842-73B9-40A3-ABB2-C428EB32B533}"/>
              </a:ext>
            </a:extLst>
          </p:cNvPr>
          <p:cNvSpPr>
            <a:spLocks noGrp="1"/>
          </p:cNvSpPr>
          <p:nvPr>
            <p:ph type="sldNum" sz="quarter" idx="12"/>
          </p:nvPr>
        </p:nvSpPr>
        <p:spPr/>
        <p:txBody>
          <a:bodyPr/>
          <a:lstStyle/>
          <a:p>
            <a:fld id="{B6F15528-21DE-4FAA-801E-634DDDAF4B2B}" type="slidenum">
              <a:rPr lang="en-US" smtClean="0"/>
              <a:pPr/>
              <a:t>7</a:t>
            </a:fld>
            <a:endParaRPr lang="en-US"/>
          </a:p>
        </p:txBody>
      </p:sp>
      <p:sp>
        <p:nvSpPr>
          <p:cNvPr id="6" name="Rectangle 3">
            <a:extLst>
              <a:ext uri="{FF2B5EF4-FFF2-40B4-BE49-F238E27FC236}">
                <a16:creationId xmlns:a16="http://schemas.microsoft.com/office/drawing/2014/main" id="{E8E6BB9E-9E63-4256-A299-A33CF3B2B58A}"/>
              </a:ext>
            </a:extLst>
          </p:cNvPr>
          <p:cNvSpPr txBox="1">
            <a:spLocks noChangeArrowheads="1"/>
          </p:cNvSpPr>
          <p:nvPr/>
        </p:nvSpPr>
        <p:spPr>
          <a:xfrm>
            <a:off x="197976" y="942107"/>
            <a:ext cx="4476857" cy="2459385"/>
          </a:xfrm>
          <a:prstGeom prst="rect">
            <a:avLst/>
          </a:prstGeom>
          <a:solidFill>
            <a:schemeClr val="tx2">
              <a:lumMod val="20000"/>
              <a:lumOff val="80000"/>
            </a:schemeClr>
          </a:solidFill>
        </p:spPr>
        <p:style>
          <a:lnRef idx="1">
            <a:schemeClr val="accent2"/>
          </a:lnRef>
          <a:fillRef idx="2">
            <a:schemeClr val="accent2"/>
          </a:fillRef>
          <a:effectRef idx="1">
            <a:schemeClr val="accent2"/>
          </a:effectRef>
          <a:fontRef idx="minor">
            <a:schemeClr val="dk1"/>
          </a:fontRef>
        </p:style>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350" defTabSz="209550">
              <a:buFontTx/>
              <a:buNone/>
            </a:pPr>
            <a:r>
              <a:rPr lang="ru-RU" altLang="en-US" sz="1600" b="1" i="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Директни корисници буџетских средстава:</a:t>
            </a:r>
          </a:p>
          <a:p>
            <a:pPr marL="0" indent="6350" defTabSz="209550">
              <a:buFontTx/>
              <a:buNone/>
            </a:pPr>
            <a:r>
              <a:rPr lang="ru-RU" altLang="en-US" sz="1600" dirty="0">
                <a:latin typeface="Cambria Math" panose="02040503050406030204" pitchFamily="18" charset="0"/>
                <a:ea typeface="Cambria Math" panose="02040503050406030204" pitchFamily="18" charset="0"/>
                <a:cs typeface="Arial" pitchFamily="34" charset="0"/>
              </a:rPr>
              <a:t>	</a:t>
            </a:r>
            <a:r>
              <a:rPr lang="ru-RU" altLang="en-US" sz="1600" b="1" dirty="0">
                <a:latin typeface="Cambria Math" panose="02040503050406030204" pitchFamily="18" charset="0"/>
                <a:ea typeface="Cambria Math" panose="02040503050406030204" pitchFamily="18" charset="0"/>
                <a:cs typeface="Arial" pitchFamily="34" charset="0"/>
              </a:rPr>
              <a:t>- Скупштина града Бора</a:t>
            </a:r>
          </a:p>
          <a:p>
            <a:pPr marL="0" indent="6350" defTabSz="209550">
              <a:buFontTx/>
              <a:buNone/>
            </a:pPr>
            <a:r>
              <a:rPr lang="ru-RU" altLang="en-US" sz="1600" b="1" dirty="0">
                <a:latin typeface="Cambria Math" panose="02040503050406030204" pitchFamily="18" charset="0"/>
                <a:ea typeface="Cambria Math" panose="02040503050406030204" pitchFamily="18" charset="0"/>
                <a:cs typeface="Arial" pitchFamily="34" charset="0"/>
              </a:rPr>
              <a:t>	- Градоначелник града Бора</a:t>
            </a:r>
          </a:p>
          <a:p>
            <a:pPr marL="0" indent="6350" defTabSz="209550">
              <a:buFontTx/>
              <a:buNone/>
            </a:pPr>
            <a:r>
              <a:rPr lang="ru-RU" altLang="en-US" sz="1600" b="1" dirty="0">
                <a:latin typeface="Cambria Math" panose="02040503050406030204" pitchFamily="18" charset="0"/>
                <a:ea typeface="Cambria Math" panose="02040503050406030204" pitchFamily="18" charset="0"/>
                <a:cs typeface="Arial" pitchFamily="34" charset="0"/>
              </a:rPr>
              <a:t>	- Градско веће града Бора</a:t>
            </a:r>
          </a:p>
          <a:p>
            <a:pPr marL="0" indent="6350" defTabSz="209550">
              <a:buFontTx/>
              <a:buNone/>
            </a:pPr>
            <a:r>
              <a:rPr lang="ru-RU" altLang="en-US" sz="1600" b="1" dirty="0">
                <a:latin typeface="Cambria Math" panose="02040503050406030204" pitchFamily="18" charset="0"/>
                <a:ea typeface="Cambria Math" panose="02040503050406030204" pitchFamily="18" charset="0"/>
                <a:cs typeface="Arial" pitchFamily="34" charset="0"/>
              </a:rPr>
              <a:t>	- Правобранилаштво града Бора</a:t>
            </a:r>
          </a:p>
          <a:p>
            <a:pPr marL="0" indent="6350" defTabSz="209550">
              <a:buFontTx/>
              <a:buNone/>
            </a:pPr>
            <a:r>
              <a:rPr lang="ru-RU" altLang="en-US" sz="1600" b="1" dirty="0">
                <a:latin typeface="Cambria Math" panose="02040503050406030204" pitchFamily="18" charset="0"/>
                <a:ea typeface="Cambria Math" panose="02040503050406030204" pitchFamily="18" charset="0"/>
                <a:cs typeface="Arial" pitchFamily="34" charset="0"/>
              </a:rPr>
              <a:t>	- Градска управа града Бора</a:t>
            </a:r>
          </a:p>
          <a:p>
            <a:pPr marL="0" indent="6350" defTabSz="209550">
              <a:buFontTx/>
              <a:buNone/>
            </a:pPr>
            <a:endParaRPr lang="ru-RU" altLang="en-US" sz="1600" b="1" dirty="0">
              <a:latin typeface="Cambria Math" panose="02040503050406030204" pitchFamily="18" charset="0"/>
              <a:ea typeface="Cambria Math" panose="02040503050406030204" pitchFamily="18" charset="0"/>
              <a:cs typeface="Arial" pitchFamily="34" charset="0"/>
            </a:endParaRPr>
          </a:p>
          <a:p>
            <a:pPr marL="0" indent="6350" defTabSz="209550">
              <a:buFontTx/>
              <a:buNone/>
            </a:pPr>
            <a:endParaRPr lang="sr-Latn-RS" altLang="en-US" sz="1600" dirty="0">
              <a:latin typeface="Cambria Math" panose="02040503050406030204" pitchFamily="18" charset="0"/>
              <a:ea typeface="Cambria Math" panose="02040503050406030204" pitchFamily="18" charset="0"/>
              <a:cs typeface="Calibri" panose="020F0502020204030204" pitchFamily="34" charset="0"/>
            </a:endParaRPr>
          </a:p>
        </p:txBody>
      </p:sp>
      <p:sp>
        <p:nvSpPr>
          <p:cNvPr id="7" name="Rectangle 4">
            <a:extLst>
              <a:ext uri="{FF2B5EF4-FFF2-40B4-BE49-F238E27FC236}">
                <a16:creationId xmlns:a16="http://schemas.microsoft.com/office/drawing/2014/main" id="{30BCF7F3-A532-4695-8BE1-1BC6CE96B0B9}"/>
              </a:ext>
            </a:extLst>
          </p:cNvPr>
          <p:cNvSpPr>
            <a:spLocks noChangeArrowheads="1"/>
          </p:cNvSpPr>
          <p:nvPr/>
        </p:nvSpPr>
        <p:spPr bwMode="auto">
          <a:xfrm>
            <a:off x="4982449" y="2010665"/>
            <a:ext cx="4038600" cy="3078324"/>
          </a:xfrm>
          <a:prstGeom prst="rect">
            <a:avLst/>
          </a:prstGeom>
          <a:solidFill>
            <a:schemeClr val="bg2">
              <a:lumMod val="90000"/>
            </a:schemeClr>
          </a:solidFill>
          <a:ln/>
        </p:spPr>
        <p:style>
          <a:lnRef idx="1">
            <a:schemeClr val="accent5"/>
          </a:lnRef>
          <a:fillRef idx="3">
            <a:schemeClr val="accent5"/>
          </a:fillRef>
          <a:effectRef idx="2">
            <a:schemeClr val="accent5"/>
          </a:effectRef>
          <a:fontRef idx="minor">
            <a:schemeClr val="lt1"/>
          </a:fontRef>
        </p:style>
        <p:txBody>
          <a:bodyPr/>
          <a:lstStyle>
            <a:lvl1pPr indent="6350" defTabSz="209550">
              <a:defRPr>
                <a:solidFill>
                  <a:schemeClr val="tx1"/>
                </a:solidFill>
                <a:latin typeface="Calibri" panose="020F0502020204030204" pitchFamily="34" charset="0"/>
              </a:defRPr>
            </a:lvl1pPr>
            <a:lvl2pPr marL="1108075" indent="-285750" defTabSz="209550">
              <a:defRPr>
                <a:solidFill>
                  <a:schemeClr val="tx1"/>
                </a:solidFill>
                <a:latin typeface="Calibri" panose="020F0502020204030204" pitchFamily="34" charset="0"/>
              </a:defRPr>
            </a:lvl2pPr>
            <a:lvl3pPr marL="1508125" indent="-228600" defTabSz="209550">
              <a:defRPr>
                <a:solidFill>
                  <a:schemeClr val="tx1"/>
                </a:solidFill>
                <a:latin typeface="Calibri" panose="020F0502020204030204" pitchFamily="34" charset="0"/>
              </a:defRPr>
            </a:lvl3pPr>
            <a:lvl4pPr marL="1965325" indent="-228600" defTabSz="209550">
              <a:defRPr>
                <a:solidFill>
                  <a:schemeClr val="tx1"/>
                </a:solidFill>
                <a:latin typeface="Calibri" panose="020F0502020204030204" pitchFamily="34" charset="0"/>
              </a:defRPr>
            </a:lvl4pPr>
            <a:lvl5pPr marL="2422525" indent="-228600" defTabSz="209550">
              <a:defRPr>
                <a:solidFill>
                  <a:schemeClr val="tx1"/>
                </a:solidFill>
                <a:latin typeface="Calibri" panose="020F0502020204030204" pitchFamily="34" charset="0"/>
              </a:defRPr>
            </a:lvl5pPr>
            <a:lvl6pPr marL="2879725" indent="-228600" defTabSz="209550" eaLnBrk="0" fontAlgn="base" hangingPunct="0">
              <a:spcBef>
                <a:spcPct val="0"/>
              </a:spcBef>
              <a:spcAft>
                <a:spcPct val="0"/>
              </a:spcAft>
              <a:defRPr>
                <a:solidFill>
                  <a:schemeClr val="tx1"/>
                </a:solidFill>
                <a:latin typeface="Calibri" panose="020F0502020204030204" pitchFamily="34" charset="0"/>
              </a:defRPr>
            </a:lvl6pPr>
            <a:lvl7pPr marL="3336925" indent="-228600" defTabSz="209550" eaLnBrk="0" fontAlgn="base" hangingPunct="0">
              <a:spcBef>
                <a:spcPct val="0"/>
              </a:spcBef>
              <a:spcAft>
                <a:spcPct val="0"/>
              </a:spcAft>
              <a:defRPr>
                <a:solidFill>
                  <a:schemeClr val="tx1"/>
                </a:solidFill>
                <a:latin typeface="Calibri" panose="020F0502020204030204" pitchFamily="34" charset="0"/>
              </a:defRPr>
            </a:lvl7pPr>
            <a:lvl8pPr marL="3794125" indent="-228600" defTabSz="209550" eaLnBrk="0" fontAlgn="base" hangingPunct="0">
              <a:spcBef>
                <a:spcPct val="0"/>
              </a:spcBef>
              <a:spcAft>
                <a:spcPct val="0"/>
              </a:spcAft>
              <a:defRPr>
                <a:solidFill>
                  <a:schemeClr val="tx1"/>
                </a:solidFill>
                <a:latin typeface="Calibri" panose="020F0502020204030204" pitchFamily="34" charset="0"/>
              </a:defRPr>
            </a:lvl8pPr>
            <a:lvl9pPr marL="4251325" indent="-228600" defTabSz="209550" eaLnBrk="0" fontAlgn="base" hangingPunct="0">
              <a:spcBef>
                <a:spcPct val="0"/>
              </a:spcBef>
              <a:spcAft>
                <a:spcPct val="0"/>
              </a:spcAft>
              <a:defRPr>
                <a:solidFill>
                  <a:schemeClr val="tx1"/>
                </a:solidFill>
                <a:latin typeface="Calibri" panose="020F0502020204030204" pitchFamily="34" charset="0"/>
              </a:defRPr>
            </a:lvl9pPr>
          </a:lstStyle>
          <a:p>
            <a:pPr>
              <a:spcBef>
                <a:spcPct val="20000"/>
              </a:spcBef>
            </a:pPr>
            <a:r>
              <a:rPr lang="ru-RU" altLang="en-US" sz="1600" b="1" i="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Индиректни корисници буџетских средстава:</a:t>
            </a:r>
          </a:p>
          <a:p>
            <a:pPr>
              <a:spcBef>
                <a:spcPct val="20000"/>
              </a:spcBef>
            </a:pPr>
            <a:r>
              <a:rPr lang="ru-RU" altLang="en-US" sz="1600" dirty="0">
                <a:latin typeface="Cambria Math" panose="02040503050406030204" pitchFamily="18" charset="0"/>
                <a:ea typeface="Cambria Math" panose="02040503050406030204" pitchFamily="18" charset="0"/>
                <a:cs typeface="Arial" pitchFamily="34" charset="0"/>
              </a:rPr>
              <a:t>	</a:t>
            </a:r>
            <a:r>
              <a:rPr lang="ru-RU" altLang="en-US" sz="1600" b="1" dirty="0">
                <a:latin typeface="Cambria Math" panose="02040503050406030204" pitchFamily="18" charset="0"/>
                <a:ea typeface="Cambria Math" panose="02040503050406030204" pitchFamily="18" charset="0"/>
                <a:cs typeface="Arial" pitchFamily="34" charset="0"/>
              </a:rPr>
              <a:t>- Народна библиотека </a:t>
            </a:r>
          </a:p>
          <a:p>
            <a:pPr>
              <a:spcBef>
                <a:spcPct val="20000"/>
              </a:spcBef>
            </a:pPr>
            <a:r>
              <a:rPr lang="ru-RU" altLang="en-US" sz="1600" b="1" dirty="0">
                <a:latin typeface="Cambria Math" panose="02040503050406030204" pitchFamily="18" charset="0"/>
                <a:ea typeface="Cambria Math" panose="02040503050406030204" pitchFamily="18" charset="0"/>
                <a:cs typeface="Arial" pitchFamily="34" charset="0"/>
              </a:rPr>
              <a:t>	- Музеј рударства и металургије</a:t>
            </a:r>
          </a:p>
          <a:p>
            <a:pPr>
              <a:spcBef>
                <a:spcPct val="20000"/>
              </a:spcBef>
            </a:pPr>
            <a:r>
              <a:rPr lang="ru-RU" altLang="en-US" sz="1600" b="1" dirty="0">
                <a:latin typeface="Cambria Math" panose="02040503050406030204" pitchFamily="18" charset="0"/>
                <a:ea typeface="Cambria Math" panose="02040503050406030204" pitchFamily="18" charset="0"/>
                <a:cs typeface="Arial" pitchFamily="34" charset="0"/>
              </a:rPr>
              <a:t>	- Центар за културу града Бора</a:t>
            </a:r>
          </a:p>
          <a:p>
            <a:pPr>
              <a:spcBef>
                <a:spcPct val="20000"/>
              </a:spcBef>
            </a:pPr>
            <a:r>
              <a:rPr lang="ru-RU" altLang="en-US" sz="1600" b="1" dirty="0">
                <a:latin typeface="Cambria Math" panose="02040503050406030204" pitchFamily="18" charset="0"/>
                <a:ea typeface="Cambria Math" panose="02040503050406030204" pitchFamily="18" charset="0"/>
                <a:cs typeface="Arial" pitchFamily="34" charset="0"/>
              </a:rPr>
              <a:t>	- Предшколска установа Бамби </a:t>
            </a:r>
          </a:p>
          <a:p>
            <a:pPr>
              <a:spcBef>
                <a:spcPct val="20000"/>
              </a:spcBef>
            </a:pPr>
            <a:r>
              <a:rPr lang="ru-RU" altLang="en-US" sz="1600" b="1" dirty="0">
                <a:latin typeface="Cambria Math" panose="02040503050406030204" pitchFamily="18" charset="0"/>
                <a:ea typeface="Cambria Math" panose="02040503050406030204" pitchFamily="18" charset="0"/>
                <a:cs typeface="Arial" pitchFamily="34" charset="0"/>
              </a:rPr>
              <a:t>     -Месне заједнице</a:t>
            </a:r>
          </a:p>
          <a:p>
            <a:pPr>
              <a:spcBef>
                <a:spcPct val="20000"/>
              </a:spcBef>
            </a:pPr>
            <a:r>
              <a:rPr lang="ru-RU" altLang="en-US" sz="1600" b="1" dirty="0">
                <a:latin typeface="Cambria Math" panose="02040503050406030204" pitchFamily="18" charset="0"/>
                <a:ea typeface="Cambria Math" panose="02040503050406030204" pitchFamily="18" charset="0"/>
                <a:cs typeface="Arial" pitchFamily="34" charset="0"/>
              </a:rPr>
              <a:t>	- Туристички организација </a:t>
            </a:r>
            <a:r>
              <a:rPr lang="sr-Cyrl-RS" altLang="en-US" sz="1600" b="1" dirty="0">
                <a:latin typeface="Cambria Math" panose="02040503050406030204" pitchFamily="18" charset="0"/>
                <a:ea typeface="Cambria Math" panose="02040503050406030204" pitchFamily="18" charset="0"/>
                <a:cs typeface="Arial" pitchFamily="34" charset="0"/>
              </a:rPr>
              <a:t>Бор</a:t>
            </a:r>
            <a:endParaRPr lang="ru-RU" altLang="en-US" sz="1600" b="1" dirty="0">
              <a:latin typeface="Cambria Math" panose="02040503050406030204" pitchFamily="18" charset="0"/>
              <a:ea typeface="Cambria Math" panose="02040503050406030204" pitchFamily="18" charset="0"/>
              <a:cs typeface="Arial" pitchFamily="34" charset="0"/>
            </a:endParaRPr>
          </a:p>
          <a:p>
            <a:pPr>
              <a:spcBef>
                <a:spcPct val="20000"/>
              </a:spcBef>
            </a:pPr>
            <a:r>
              <a:rPr lang="ru-RU" altLang="en-US" sz="1600" b="1" dirty="0">
                <a:latin typeface="Cambria Math" panose="02040503050406030204" pitchFamily="18" charset="0"/>
                <a:ea typeface="Cambria Math" panose="02040503050406030204" pitchFamily="18" charset="0"/>
                <a:cs typeface="Arial" pitchFamily="34" charset="0"/>
              </a:rPr>
              <a:t>	- Установа Спортски центар Бор</a:t>
            </a:r>
          </a:p>
          <a:p>
            <a:pPr>
              <a:spcBef>
                <a:spcPct val="20000"/>
              </a:spcBef>
            </a:pPr>
            <a:r>
              <a:rPr lang="ru-RU" altLang="en-US" sz="1600" b="1" dirty="0">
                <a:latin typeface="Cambria Math" panose="02040503050406030204" pitchFamily="18" charset="0"/>
                <a:ea typeface="Cambria Math" panose="02040503050406030204" pitchFamily="18" charset="0"/>
                <a:cs typeface="Calibri" panose="020F0502020204030204" pitchFamily="34" charset="0"/>
              </a:rPr>
              <a:t> </a:t>
            </a:r>
          </a:p>
          <a:p>
            <a:pPr>
              <a:spcBef>
                <a:spcPct val="20000"/>
              </a:spcBef>
            </a:pPr>
            <a:endParaRPr lang="ru-RU" altLang="en-US" sz="1600" dirty="0">
              <a:latin typeface="Cambria Math" panose="02040503050406030204" pitchFamily="18" charset="0"/>
              <a:ea typeface="Cambria Math" panose="02040503050406030204" pitchFamily="18" charset="0"/>
              <a:cs typeface="Calibri" panose="020F0502020204030204" pitchFamily="34" charset="0"/>
            </a:endParaRPr>
          </a:p>
          <a:p>
            <a:pPr>
              <a:spcBef>
                <a:spcPct val="20000"/>
              </a:spcBef>
            </a:pPr>
            <a:endParaRPr lang="ru-RU" altLang="en-US" sz="1600" dirty="0">
              <a:latin typeface="Cambria Math" panose="02040503050406030204" pitchFamily="18" charset="0"/>
              <a:ea typeface="Cambria Math" panose="02040503050406030204" pitchFamily="18" charset="0"/>
              <a:cs typeface="Calibri" panose="020F0502020204030204" pitchFamily="34" charset="0"/>
            </a:endParaRPr>
          </a:p>
          <a:p>
            <a:pPr>
              <a:spcBef>
                <a:spcPct val="20000"/>
              </a:spcBef>
            </a:pPr>
            <a:endParaRPr lang="ru-RU" altLang="en-US" sz="1600" dirty="0">
              <a:latin typeface="Cambria Math" panose="02040503050406030204" pitchFamily="18" charset="0"/>
              <a:ea typeface="Cambria Math" panose="02040503050406030204" pitchFamily="18" charset="0"/>
              <a:cs typeface="Calibri" panose="020F0502020204030204" pitchFamily="34" charset="0"/>
            </a:endParaRPr>
          </a:p>
        </p:txBody>
      </p:sp>
      <p:sp>
        <p:nvSpPr>
          <p:cNvPr id="8" name="Rectangle 5">
            <a:extLst>
              <a:ext uri="{FF2B5EF4-FFF2-40B4-BE49-F238E27FC236}">
                <a16:creationId xmlns:a16="http://schemas.microsoft.com/office/drawing/2014/main" id="{734B072C-B864-4B5A-A0CD-62430F9C1C63}"/>
              </a:ext>
            </a:extLst>
          </p:cNvPr>
          <p:cNvSpPr>
            <a:spLocks noChangeArrowheads="1"/>
          </p:cNvSpPr>
          <p:nvPr/>
        </p:nvSpPr>
        <p:spPr bwMode="auto">
          <a:xfrm>
            <a:off x="197975" y="3789040"/>
            <a:ext cx="4476858" cy="288032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lstStyle>
            <a:lvl1pPr indent="6350" defTabSz="209550">
              <a:defRPr>
                <a:solidFill>
                  <a:schemeClr val="tx1"/>
                </a:solidFill>
                <a:latin typeface="Calibri" panose="020F0502020204030204" pitchFamily="34" charset="0"/>
              </a:defRPr>
            </a:lvl1pPr>
            <a:lvl2pPr marL="1108075" indent="-285750" defTabSz="209550">
              <a:defRPr>
                <a:solidFill>
                  <a:schemeClr val="tx1"/>
                </a:solidFill>
                <a:latin typeface="Calibri" panose="020F0502020204030204" pitchFamily="34" charset="0"/>
              </a:defRPr>
            </a:lvl2pPr>
            <a:lvl3pPr marL="1508125" indent="-228600" defTabSz="209550">
              <a:defRPr>
                <a:solidFill>
                  <a:schemeClr val="tx1"/>
                </a:solidFill>
                <a:latin typeface="Calibri" panose="020F0502020204030204" pitchFamily="34" charset="0"/>
              </a:defRPr>
            </a:lvl3pPr>
            <a:lvl4pPr marL="1965325" indent="-228600" defTabSz="209550">
              <a:defRPr>
                <a:solidFill>
                  <a:schemeClr val="tx1"/>
                </a:solidFill>
                <a:latin typeface="Calibri" panose="020F0502020204030204" pitchFamily="34" charset="0"/>
              </a:defRPr>
            </a:lvl4pPr>
            <a:lvl5pPr marL="2422525" indent="-228600" defTabSz="209550">
              <a:defRPr>
                <a:solidFill>
                  <a:schemeClr val="tx1"/>
                </a:solidFill>
                <a:latin typeface="Calibri" panose="020F0502020204030204" pitchFamily="34" charset="0"/>
              </a:defRPr>
            </a:lvl5pPr>
            <a:lvl6pPr marL="2879725" indent="-228600" defTabSz="209550" eaLnBrk="0" fontAlgn="base" hangingPunct="0">
              <a:spcBef>
                <a:spcPct val="0"/>
              </a:spcBef>
              <a:spcAft>
                <a:spcPct val="0"/>
              </a:spcAft>
              <a:defRPr>
                <a:solidFill>
                  <a:schemeClr val="tx1"/>
                </a:solidFill>
                <a:latin typeface="Calibri" panose="020F0502020204030204" pitchFamily="34" charset="0"/>
              </a:defRPr>
            </a:lvl6pPr>
            <a:lvl7pPr marL="3336925" indent="-228600" defTabSz="209550" eaLnBrk="0" fontAlgn="base" hangingPunct="0">
              <a:spcBef>
                <a:spcPct val="0"/>
              </a:spcBef>
              <a:spcAft>
                <a:spcPct val="0"/>
              </a:spcAft>
              <a:defRPr>
                <a:solidFill>
                  <a:schemeClr val="tx1"/>
                </a:solidFill>
                <a:latin typeface="Calibri" panose="020F0502020204030204" pitchFamily="34" charset="0"/>
              </a:defRPr>
            </a:lvl7pPr>
            <a:lvl8pPr marL="3794125" indent="-228600" defTabSz="209550" eaLnBrk="0" fontAlgn="base" hangingPunct="0">
              <a:spcBef>
                <a:spcPct val="0"/>
              </a:spcBef>
              <a:spcAft>
                <a:spcPct val="0"/>
              </a:spcAft>
              <a:defRPr>
                <a:solidFill>
                  <a:schemeClr val="tx1"/>
                </a:solidFill>
                <a:latin typeface="Calibri" panose="020F0502020204030204" pitchFamily="34" charset="0"/>
              </a:defRPr>
            </a:lvl8pPr>
            <a:lvl9pPr marL="4251325" indent="-228600" defTabSz="209550" eaLnBrk="0" fontAlgn="base" hangingPunct="0">
              <a:spcBef>
                <a:spcPct val="0"/>
              </a:spcBef>
              <a:spcAft>
                <a:spcPct val="0"/>
              </a:spcAft>
              <a:defRPr>
                <a:solidFill>
                  <a:schemeClr val="tx1"/>
                </a:solidFill>
                <a:latin typeface="Calibri" panose="020F0502020204030204" pitchFamily="34" charset="0"/>
              </a:defRPr>
            </a:lvl9pPr>
          </a:lstStyle>
          <a:p>
            <a:pPr>
              <a:spcBef>
                <a:spcPct val="20000"/>
              </a:spcBef>
            </a:pPr>
            <a:r>
              <a:rPr lang="ru-RU" altLang="en-US" sz="1600" b="1" i="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cs typeface="Arial" pitchFamily="34" charset="0"/>
              </a:rPr>
              <a:t>Остали корисници јавних средстава:</a:t>
            </a:r>
          </a:p>
          <a:p>
            <a:pPr>
              <a:spcBef>
                <a:spcPct val="20000"/>
              </a:spcBef>
            </a:pPr>
            <a:r>
              <a:rPr lang="ru-RU" altLang="en-US" sz="1600" dirty="0">
                <a:latin typeface="Cambria Math" panose="02040503050406030204" pitchFamily="18" charset="0"/>
                <a:ea typeface="Cambria Math" panose="02040503050406030204" pitchFamily="18" charset="0"/>
                <a:cs typeface="Arial" pitchFamily="34" charset="0"/>
              </a:rPr>
              <a:t>	</a:t>
            </a:r>
            <a:r>
              <a:rPr lang="ru-RU" altLang="en-US" sz="1600" b="1" dirty="0">
                <a:latin typeface="Cambria Math" panose="02040503050406030204" pitchFamily="18" charset="0"/>
                <a:ea typeface="Cambria Math" panose="02040503050406030204" pitchFamily="18" charset="0"/>
                <a:cs typeface="Arial" pitchFamily="34" charset="0"/>
              </a:rPr>
              <a:t>- Образовне институције (школе)</a:t>
            </a:r>
          </a:p>
          <a:p>
            <a:pPr>
              <a:spcBef>
                <a:spcPct val="20000"/>
              </a:spcBef>
            </a:pPr>
            <a:r>
              <a:rPr lang="ru-RU" altLang="en-US" sz="1600" b="1" dirty="0">
                <a:latin typeface="Cambria Math" panose="02040503050406030204" pitchFamily="18" charset="0"/>
                <a:ea typeface="Cambria Math" panose="02040503050406030204" pitchFamily="18" charset="0"/>
                <a:cs typeface="Arial" pitchFamily="34" charset="0"/>
              </a:rPr>
              <a:t>	- Здравствене институције (Дом здравља)</a:t>
            </a:r>
          </a:p>
          <a:p>
            <a:pPr>
              <a:spcBef>
                <a:spcPct val="20000"/>
              </a:spcBef>
            </a:pPr>
            <a:r>
              <a:rPr lang="ru-RU" altLang="en-US" sz="1600" b="1" dirty="0">
                <a:latin typeface="Cambria Math" panose="02040503050406030204" pitchFamily="18" charset="0"/>
                <a:ea typeface="Cambria Math" panose="02040503050406030204" pitchFamily="18" charset="0"/>
                <a:cs typeface="Arial" pitchFamily="34" charset="0"/>
              </a:rPr>
              <a:t>	- Социјалне институције (Центар за социјални рад)</a:t>
            </a:r>
          </a:p>
          <a:p>
            <a:pPr>
              <a:spcBef>
                <a:spcPct val="20000"/>
              </a:spcBef>
            </a:pPr>
            <a:r>
              <a:rPr lang="ru-RU" altLang="en-US" sz="1600" b="1" dirty="0">
                <a:latin typeface="Cambria Math" panose="02040503050406030204" pitchFamily="18" charset="0"/>
                <a:ea typeface="Cambria Math" panose="02040503050406030204" pitchFamily="18" charset="0"/>
                <a:cs typeface="Arial" pitchFamily="34" charset="0"/>
              </a:rPr>
              <a:t>    - Историјски архив</a:t>
            </a:r>
          </a:p>
          <a:p>
            <a:pPr>
              <a:spcBef>
                <a:spcPct val="20000"/>
              </a:spcBef>
            </a:pPr>
            <a:r>
              <a:rPr lang="ru-RU" altLang="en-US" sz="1600" b="1" dirty="0">
                <a:latin typeface="Cambria Math" panose="02040503050406030204" pitchFamily="18" charset="0"/>
                <a:ea typeface="Cambria Math" panose="02040503050406030204" pitchFamily="18" charset="0"/>
                <a:cs typeface="Arial" pitchFamily="34" charset="0"/>
              </a:rPr>
              <a:t>	- Непрофитне организације (удружења грађана, невладине организације, итд.)</a:t>
            </a:r>
          </a:p>
          <a:p>
            <a:pPr>
              <a:spcBef>
                <a:spcPct val="20000"/>
              </a:spcBef>
            </a:pPr>
            <a:endParaRPr lang="ru-RU" altLang="en-US" sz="1600" b="1" dirty="0">
              <a:latin typeface="Cambria Math" panose="02040503050406030204" pitchFamily="18" charset="0"/>
              <a:ea typeface="Cambria Math" panose="02040503050406030204" pitchFamily="18" charset="0"/>
              <a:cs typeface="Calibri" panose="020F0502020204030204" pitchFamily="34" charset="0"/>
            </a:endParaRPr>
          </a:p>
          <a:p>
            <a:pPr>
              <a:spcBef>
                <a:spcPct val="20000"/>
              </a:spcBef>
            </a:pPr>
            <a:endParaRPr lang="ru-RU" altLang="en-US" sz="1600" dirty="0">
              <a:latin typeface="Cambria Math" panose="02040503050406030204" pitchFamily="18" charset="0"/>
              <a:ea typeface="Cambria Math" panose="02040503050406030204" pitchFamily="18" charset="0"/>
              <a:cs typeface="Calibri" panose="020F0502020204030204" pitchFamily="34" charset="0"/>
            </a:endParaRPr>
          </a:p>
          <a:p>
            <a:pPr>
              <a:spcBef>
                <a:spcPct val="20000"/>
              </a:spcBef>
            </a:pPr>
            <a:endParaRPr lang="ru-RU" altLang="en-US" sz="1600" dirty="0">
              <a:latin typeface="Cambria Math" panose="02040503050406030204" pitchFamily="18" charset="0"/>
              <a:ea typeface="Cambria Math" panose="02040503050406030204" pitchFamily="18" charset="0"/>
              <a:cs typeface="Calibri" panose="020F0502020204030204" pitchFamily="34" charset="0"/>
            </a:endParaRPr>
          </a:p>
          <a:p>
            <a:pPr>
              <a:spcBef>
                <a:spcPct val="20000"/>
              </a:spcBef>
            </a:pPr>
            <a:endParaRPr lang="ru-RU" altLang="en-US" sz="1600" dirty="0">
              <a:latin typeface="Cambria Math" panose="02040503050406030204" pitchFamily="18" charset="0"/>
              <a:ea typeface="Cambria Math" panose="02040503050406030204" pitchFamily="18" charset="0"/>
              <a:cs typeface="Calibri" panose="020F0502020204030204" pitchFamily="34" charset="0"/>
            </a:endParaRPr>
          </a:p>
        </p:txBody>
      </p:sp>
    </p:spTree>
    <p:extLst>
      <p:ext uri="{BB962C8B-B14F-4D97-AF65-F5344CB8AC3E}">
        <p14:creationId xmlns:p14="http://schemas.microsoft.com/office/powerpoint/2010/main" val="118711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2E84C-068A-4265-9064-DACC30E2D945}"/>
              </a:ext>
            </a:extLst>
          </p:cNvPr>
          <p:cNvSpPr>
            <a:spLocks noGrp="1"/>
          </p:cNvSpPr>
          <p:nvPr>
            <p:ph type="title"/>
          </p:nvPr>
        </p:nvSpPr>
        <p:spPr>
          <a:xfrm>
            <a:off x="609599" y="1268760"/>
            <a:ext cx="6626697" cy="4772602"/>
          </a:xfrm>
        </p:spPr>
        <p:txBody>
          <a:bodyPr>
            <a:normAutofit fontScale="90000"/>
          </a:bodyPr>
          <a:lstStyle/>
          <a:p>
            <a:pPr marL="0" marR="0" indent="720090">
              <a:lnSpc>
                <a:spcPct val="150000"/>
              </a:lnSpc>
              <a:spcBef>
                <a:spcPts val="0"/>
              </a:spcBef>
              <a:spcAft>
                <a:spcPts val="0"/>
              </a:spcAft>
            </a:pPr>
            <a:r>
              <a:rPr lang="sr-Cyrl-C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На основу члана 63. Закона о буџетском систему </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Одељење за финансије и јавне набавке </a:t>
            </a:r>
            <a:r>
              <a:rPr lang="sr-Latn-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je </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дана 17.5.2021. године упутило свим корисницима буџета града Бора позива за први ребаланс буџета града Бора за 2021. годину.</a:t>
            </a:r>
            <a:br>
              <a:rPr lang="en-US" sz="1800" b="1"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br>
            <a:r>
              <a:rPr lang="en-US" sz="1800" b="1"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Разлог израде ребаланса буџета је распоред суфицита након израде завршног рачуна буџета Града Бора за 202</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0</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 годину, пренетих неутрошени средстава из претходних година и нераспоређеног вишка прихода и примања из ранијих година. </a:t>
            </a:r>
            <a:br>
              <a:rPr lang="en-US" sz="1800" b="1"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br>
            <a:r>
              <a:rPr lang="en-US" sz="1800" b="1"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Arial" panose="020B0604020202020204" pitchFamily="34" charset="0"/>
              </a:rPr>
              <a:t>Још један од разлога израде ребаланса буџета је и делимично веће остварење планираних прихода у периоду од 1.1. до 30.4.2021. године.</a:t>
            </a:r>
            <a:br>
              <a:rPr lang="en-US" sz="1800" b="1"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effectLst>
                <a:outerShdw blurRad="38100" dist="38100" dir="2700000" algn="tl">
                  <a:srgbClr val="000000">
                    <a:alpha val="43137"/>
                  </a:srgbClr>
                </a:outerShdw>
              </a:effectLst>
            </a:endParaRPr>
          </a:p>
        </p:txBody>
      </p:sp>
      <p:sp>
        <p:nvSpPr>
          <p:cNvPr id="3" name="Slide Number Placeholder 2">
            <a:extLst>
              <a:ext uri="{FF2B5EF4-FFF2-40B4-BE49-F238E27FC236}">
                <a16:creationId xmlns:a16="http://schemas.microsoft.com/office/drawing/2014/main" id="{83237788-3C46-476B-A84D-ECEF63CB1601}"/>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836930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A6AEB-55B3-4715-A357-4C75F58B9E5D}"/>
              </a:ext>
            </a:extLst>
          </p:cNvPr>
          <p:cNvSpPr>
            <a:spLocks noGrp="1"/>
          </p:cNvSpPr>
          <p:nvPr>
            <p:ph type="title"/>
          </p:nvPr>
        </p:nvSpPr>
        <p:spPr>
          <a:xfrm>
            <a:off x="609601" y="260648"/>
            <a:ext cx="6347713" cy="6408712"/>
          </a:xfrm>
        </p:spPr>
        <p:txBody>
          <a:bodyPr>
            <a:normAutofit fontScale="90000"/>
          </a:bodyPr>
          <a:lstStyle/>
          <a:p>
            <a:pPr marL="0" marR="0" indent="457200">
              <a:lnSpc>
                <a:spcPct val="150000"/>
              </a:lnSpc>
              <a:spcBef>
                <a:spcPts val="0"/>
              </a:spcBef>
              <a:spcAft>
                <a:spcPts val="0"/>
              </a:spcAft>
            </a:pP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На</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основу</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позива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директни</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и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индирек</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т</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ни</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корисници</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су</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имали</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рок</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за</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доставу</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својих</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предлога</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финансијских</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планова</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до</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21.5</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.20</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21</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и 28.5.2021. </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г</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одине.</a:t>
            </a:r>
            <a:br>
              <a:rPr lang="en-US" sz="1800" b="1"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br>
            <a:r>
              <a:rPr lang="en-US" sz="1800" b="1"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На</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основу</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свих</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напред</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побројаних</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расположивих</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докумената</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и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достављених</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предлога</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измене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финансијских</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планова</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корисника</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средстава</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локалне</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власти</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од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стране</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стручних</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служби</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заједно</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са</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функционерима</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града</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Бора</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припремљен</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је</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Нацрт</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Одлуке</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измени и допуни Одлуке</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о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буџету</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града</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Бор</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а</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за</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20</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21</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годину</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a:t>
            </a:r>
            <a:br>
              <a:rPr lang="en-US" sz="1800" b="1"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br>
            <a:r>
              <a:rPr lang="en-US" sz="1800" b="1"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Јавне расправа о Нацрту одлуке одржана је од 8.6. до 22.6.2021. године. Пристигло је укупно 14 предлога на прописаним обрасцима од којих је 10 прихваћено у целости, 3 делимично а по једном ће се приступити изради предмера и предрачуна како би се реализовало у току године.</a:t>
            </a:r>
            <a:br>
              <a:rPr lang="en-US" sz="1800" b="1"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br>
            <a:r>
              <a:rPr lang="en-US" sz="1800" b="1"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Предлог</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Одлуке</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о измени и допуни Одлуке</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о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буџету</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града</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Бор</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а</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за</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20</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21</a:t>
            </a:r>
            <a:r>
              <a:rPr lang="en-U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г</a:t>
            </a:r>
            <a:r>
              <a:rPr lang="en-US" sz="1800" b="1" dirty="0" err="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одину</a:t>
            </a:r>
            <a:r>
              <a:rPr lang="sr-Cyrl-RS"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већи је у односу на усвојену Одлуку о буџету града Бора за 2021. годину за 17,32% односно за 394.584.496,00 динара.</a:t>
            </a:r>
            <a:br>
              <a:rPr lang="en-US" sz="1800" b="1"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br>
            <a:endParaRPr lang="en-US" b="1" dirty="0">
              <a:solidFill>
                <a:schemeClr val="tx1"/>
              </a:solidFill>
              <a:effectLst>
                <a:outerShdw blurRad="38100" dist="38100" dir="2700000" algn="tl">
                  <a:srgbClr val="000000">
                    <a:alpha val="43137"/>
                  </a:srgbClr>
                </a:outerShdw>
              </a:effectLst>
            </a:endParaRPr>
          </a:p>
        </p:txBody>
      </p:sp>
      <p:sp>
        <p:nvSpPr>
          <p:cNvPr id="3" name="Slide Number Placeholder 2">
            <a:extLst>
              <a:ext uri="{FF2B5EF4-FFF2-40B4-BE49-F238E27FC236}">
                <a16:creationId xmlns:a16="http://schemas.microsoft.com/office/drawing/2014/main" id="{0ED101CC-1D86-4962-B723-5875E87B5E76}"/>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68596558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set">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a:bevelT w="101600" h="25400" prst="softRound"/>
            <a:contourClr>
              <a:schemeClr val="phClr">
                <a:shade val="30000"/>
              </a:schemeClr>
            </a:contourClr>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5b7 xmlns="934e4f6f-c740-4e49-838d-10594e3f873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C1DB5488F8A3A4FBFF3F075976528E0" ma:contentTypeVersion="7" ma:contentTypeDescription="Create a new document." ma:contentTypeScope="" ma:versionID="2c04ddfa2f56fad5ccd768ef06c59c72">
  <xsd:schema xmlns:xsd="http://www.w3.org/2001/XMLSchema" xmlns:xs="http://www.w3.org/2001/XMLSchema" xmlns:p="http://schemas.microsoft.com/office/2006/metadata/properties" xmlns:ns2="934e4f6f-c740-4e49-838d-10594e3f873c" targetNamespace="http://schemas.microsoft.com/office/2006/metadata/properties" ma:root="true" ma:fieldsID="8130c621a27252918d73286d6f28d563" ns2:_="">
    <xsd:import namespace="934e4f6f-c740-4e49-838d-10594e3f873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p5b7"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4e4f6f-c740-4e49-838d-10594e3f87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p5b7" ma:index="14" nillable="true" ma:displayName="Number" ma:internalName="p5b7">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CF0692-5A2C-4794-9CAF-6478EEE9EEC6}">
  <ds:schemaRefs>
    <ds:schemaRef ds:uri="http://purl.org/dc/terms/"/>
    <ds:schemaRef ds:uri="http://schemas.microsoft.com/office/2006/metadata/properties"/>
    <ds:schemaRef ds:uri="http://purl.org/dc/elements/1.1/"/>
    <ds:schemaRef ds:uri="http://schemas.microsoft.com/office/infopath/2007/PartnerControls"/>
    <ds:schemaRef ds:uri="934e4f6f-c740-4e49-838d-10594e3f873c"/>
    <ds:schemaRef ds:uri="http://www.w3.org/XML/1998/namespace"/>
    <ds:schemaRef ds:uri="http://schemas.microsoft.com/office/2006/documentManagement/type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19139D4E-A633-45DF-BE44-F5A0ED2D976C}">
  <ds:schemaRefs>
    <ds:schemaRef ds:uri="http://schemas.microsoft.com/sharepoint/v3/contenttype/forms"/>
  </ds:schemaRefs>
</ds:datastoreItem>
</file>

<file path=customXml/itemProps3.xml><?xml version="1.0" encoding="utf-8"?>
<ds:datastoreItem xmlns:ds="http://schemas.openxmlformats.org/officeDocument/2006/customXml" ds:itemID="{B2D0BA65-3F88-4AB5-87A4-35CC7F6B16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4e4f6f-c740-4e49-838d-10594e3f87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6221</TotalTime>
  <Words>2069</Words>
  <Application>Microsoft Office PowerPoint</Application>
  <PresentationFormat>On-screen Show (4:3)</PresentationFormat>
  <Paragraphs>331</Paragraphs>
  <Slides>22</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22</vt:i4>
      </vt:variant>
    </vt:vector>
  </HeadingPairs>
  <TitlesOfParts>
    <vt:vector size="30" baseType="lpstr">
      <vt:lpstr>Arial</vt:lpstr>
      <vt:lpstr>Calibri</vt:lpstr>
      <vt:lpstr>Cambria Math</vt:lpstr>
      <vt:lpstr>Times New Roman</vt:lpstr>
      <vt:lpstr>Trebuchet MS</vt:lpstr>
      <vt:lpstr>Wingdings 3</vt:lpstr>
      <vt:lpstr>Custom Design</vt:lpstr>
      <vt:lpstr>Facet</vt:lpstr>
      <vt:lpstr>               ГРАД БОР</vt:lpstr>
      <vt:lpstr>На основу члана 31. став (1) тачка 2) подтачка (1), члана 36. став (3) и члана 40. Закона о буџетском систему („Службени гласник РСˮ, бр. 54/09, 73/10, 101/10, 101/11, 93/12, 62/13, 63/13- исправка, 108/13 и 142/14, 68/15-др. закон, 103/15, 99/16, 113/17, 95/18, 31/19 и 72/19), и Упутства за припрему одлуке о буџету локалне власти за 2021. годину и пројекције за 2022. и 2023. годину Министарства финансија Републике Србије број: 401-00-3386/2020-03 од 10. јула 2020. године, Одељење за финансије и јавне набавке Градске управе Града Бора донело је Упутство за припрему одлуке о буџету града Бора за 2021. и пројекција за 2022. и 2023. годину број: 400-272/2020-III/04 од 31.7.2020. године. </vt:lpstr>
      <vt:lpstr>Услед настале ситуације везане за пандемију заразне болести COVID-19, неопходно је да приликом припремања предлога финансијских планова сви буџетски корисници имају у виду финансирање свих мера из своје надлежности које су неопходне за спречавање појаве ширења и сузбијања ове заразне болести, као и да приликом планирања расхода сви корисници буџетских средстава изврше распоред средстава у односу на обавезе чије измирење је приоритетно. </vt:lpstr>
      <vt:lpstr>PowerPoint Presentation</vt:lpstr>
      <vt:lpstr>PowerPoint Presentation</vt:lpstr>
      <vt:lpstr>Изузетно, локална власт може планирати већи обим прихода, с тим што је у том случају дужна да у образложењу одлуке о буџету наведе разлоге за такво поступање, као и да образложи параметре (кретање запослености, просечне зараде, очекиване инвестиционе активности, промене у степену наплате пореза на имовину итд).</vt:lpstr>
      <vt:lpstr>Корисници који се финансирају из буџета</vt:lpstr>
      <vt:lpstr>На основу члана 63. Закона о буџетском систему Одељење за финансије и јавне набавке je дана 17.5.2021. године упутило свим корисницима буџета града Бора позива за први ребаланс буџета града Бора за 2021. годину.  Разлог израде ребаланса буџета је распоред суфицита након израде завршног рачуна буџета Града Бора за 2020. годину, пренетих неутрошени средстава из претходних година и нераспоређеног вишка прихода и примања из ранијих година.   Још један од разлога израде ребаланса буџета је и делимично веће остварење планираних прихода у периоду од 1.1. до 30.4.2021. године. </vt:lpstr>
      <vt:lpstr>На основу позива директни и индиректни корисници су имали рок за доставу својих предлога финансијских планова до 21.5.2021. и 28.5.2021. године.  На основу свих напред побројаних расположивих докумената и достављених предлога измене финансијских планова корисника средстава локалне власти од стране стручних служби заједно са функционерима града Бора припремљен је Нацрт Одлуке измени и допуни Одлуке о буџету града Бора за 2021. годину.  Јавне расправа о Нацрту одлуке одржана је од 8.6. до 22.6.2021. године. Пристигло је укупно 14 предлога на прописаним обрасцима од којих је 10 прихваћено у целости, 3 делимично а по једном ће се приступити изради предмера и предрачуна како би се реализовало у току године.  Предлог Одлуке о измени и допуни Одлуке о буџету града Бора за 2021. годину већи је у односу на усвојену Одлуку о буџету града Бора за 2021. годину за 17,32% односно за 394.584.496,00 динара. </vt:lpstr>
      <vt:lpstr>PowerPoint Presentation</vt:lpstr>
      <vt:lpstr>PowerPoint Presentation</vt:lpstr>
      <vt:lpstr>Упоредни преглед између опредељених износа по Програмима између Одлуке о буџету за 2021. године и износа по 1. ребалансу 2021. године</vt:lpstr>
      <vt:lpstr>PowerPoint Presentation</vt:lpstr>
      <vt:lpstr>Планирани расходи буџета по програмима</vt:lpstr>
      <vt:lpstr>PowerPoint Presentation</vt:lpstr>
      <vt:lpstr>PowerPoint Presentation</vt:lpstr>
      <vt:lpstr>Планирани расходи буџета расподељени по директним и индиректним буџетским корисницима</vt:lpstr>
      <vt:lpstr>Најважнији планирани пројекти од интереса за локалну заједницу</vt:lpstr>
      <vt:lpstr>Најважнији планирани пројекти од интереса за локалну заједницу</vt:lpstr>
      <vt:lpstr>Најважнији планирани пројекти од интереса за локалну заједницу</vt:lpstr>
      <vt:lpstr>ЗАКЉУЧАК</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ОПШТИНА КОВИН</dc:title>
  <dc:creator>stojkovici</dc:creator>
  <cp:lastModifiedBy>nacelnikFin</cp:lastModifiedBy>
  <cp:revision>524</cp:revision>
  <cp:lastPrinted>2018-09-13T11:26:26Z</cp:lastPrinted>
  <dcterms:created xsi:type="dcterms:W3CDTF">2006-08-16T00:00:00Z</dcterms:created>
  <dcterms:modified xsi:type="dcterms:W3CDTF">2021-07-12T06:39:14Z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0x0101002C1DB5488F8A3A4FBFF3F075976528E0</vt:lpwstr>
  </property>
</Properties>
</file>