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7" r:id="rId11"/>
    <p:sldId id="271" r:id="rId12"/>
    <p:sldId id="265" r:id="rId13"/>
    <p:sldId id="268" r:id="rId14"/>
    <p:sldId id="269" r:id="rId15"/>
    <p:sldId id="270" r:id="rId16"/>
    <p:sldId id="266" r:id="rId17"/>
    <p:sldId id="272"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77" autoAdjust="0"/>
  </p:normalViewPr>
  <p:slideViewPr>
    <p:cSldViewPr>
      <p:cViewPr varScale="1">
        <p:scale>
          <a:sx n="78" d="100"/>
          <a:sy n="78" d="100"/>
        </p:scale>
        <p:origin x="-1134" y="-102"/>
      </p:cViewPr>
      <p:guideLst>
        <p:guide orient="horz" pos="2160"/>
        <p:guide pos="2880"/>
      </p:guideLst>
    </p:cSldViewPr>
  </p:slideViewPr>
  <p:outlineViewPr>
    <p:cViewPr>
      <p:scale>
        <a:sx n="33" d="100"/>
        <a:sy n="33" d="100"/>
      </p:scale>
      <p:origin x="0" y="40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jubica%20Filipovic\Desktop\dev%20info\DI_Profil_Bor_EURSRB002002001001%20(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jubica%20Filipovic\Desktop\dev%20info\DI_Profil_Bor_EURSRB002002001001%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r-Latn-CS"/>
  <c:chart>
    <c:plotArea>
      <c:layout/>
      <c:barChart>
        <c:barDir val="col"/>
        <c:grouping val="clustered"/>
        <c:ser>
          <c:idx val="0"/>
          <c:order val="0"/>
          <c:tx>
            <c:strRef>
              <c:f>'EKO5'!$H$11</c:f>
              <c:strCache>
                <c:ptCount val="1"/>
                <c:pt idx="0">
                  <c:v> Struck off/terminated</c:v>
                </c:pt>
              </c:strCache>
            </c:strRef>
          </c:tx>
          <c:spPr>
            <a:solidFill>
              <a:srgbClr val="C0C0C0"/>
            </a:solidFill>
            <a:ln w="3175">
              <a:noFill/>
            </a:ln>
          </c:spPr>
          <c:dLbls>
            <c:numFmt formatCode="0" sourceLinked="0"/>
            <c:spPr>
              <a:solidFill>
                <a:sysClr val="window" lastClr="FFFFFF"/>
              </a:solidFill>
            </c:spPr>
            <c:txPr>
              <a:bodyPr/>
              <a:lstStyle/>
              <a:p>
                <a:pPr>
                  <a:defRPr lang="en-US" sz="1000" baseline="0">
                    <a:solidFill>
                      <a:srgbClr val="FF0000"/>
                    </a:solidFill>
                    <a:latin typeface="Arial" pitchFamily="34" charset="0"/>
                  </a:defRPr>
                </a:pPr>
                <a:endParaRPr lang="sr-Latn-CS"/>
              </a:p>
            </c:txPr>
            <c:showVal val="1"/>
            <c:extLst xmlns:c16r2="http://schemas.microsoft.com/office/drawing/2015/06/chart">
              <c:ext xmlns:c15="http://schemas.microsoft.com/office/drawing/2012/chart" uri="{CE6537A1-D6FC-4f65-9D91-7224C49458BB}">
                <c15:showLeaderLines val="0"/>
              </c:ext>
            </c:extLst>
          </c:dLbls>
          <c:cat>
            <c:numRef>
              <c:f>'EKO5'!$G$12:$G$14</c:f>
              <c:numCache>
                <c:formatCode>General</c:formatCode>
                <c:ptCount val="3"/>
                <c:pt idx="0">
                  <c:v>2016</c:v>
                </c:pt>
                <c:pt idx="1">
                  <c:v>2017</c:v>
                </c:pt>
                <c:pt idx="2">
                  <c:v>2018</c:v>
                </c:pt>
              </c:numCache>
            </c:numRef>
          </c:cat>
          <c:val>
            <c:numRef>
              <c:f>'EKO5'!$H$12:$H$14</c:f>
              <c:numCache>
                <c:formatCode>General</c:formatCode>
                <c:ptCount val="3"/>
                <c:pt idx="0">
                  <c:v>8</c:v>
                </c:pt>
                <c:pt idx="1">
                  <c:v>18</c:v>
                </c:pt>
                <c:pt idx="2">
                  <c:v>17</c:v>
                </c:pt>
              </c:numCache>
            </c:numRef>
          </c:val>
          <c:extLst xmlns:c16r2="http://schemas.microsoft.com/office/drawing/2015/06/chart">
            <c:ext xmlns:c16="http://schemas.microsoft.com/office/drawing/2014/chart" uri="{C3380CC4-5D6E-409C-BE32-E72D297353CC}">
              <c16:uniqueId val="{00000000-D710-4AB3-B400-C50C866959B2}"/>
            </c:ext>
          </c:extLst>
        </c:ser>
        <c:ser>
          <c:idx val="1"/>
          <c:order val="1"/>
          <c:tx>
            <c:strRef>
              <c:f>'EKO5'!$I$11</c:f>
              <c:strCache>
                <c:ptCount val="1"/>
                <c:pt idx="0">
                  <c:v> Newly─established</c:v>
                </c:pt>
              </c:strCache>
            </c:strRef>
          </c:tx>
          <c:spPr>
            <a:solidFill>
              <a:srgbClr val="78A0D0"/>
            </a:solidFill>
            <a:ln w="3175">
              <a:noFill/>
            </a:ln>
          </c:spPr>
          <c:dLbls>
            <c:numFmt formatCode="0" sourceLinked="0"/>
            <c:spPr>
              <a:solidFill>
                <a:sysClr val="window" lastClr="FFFFFF"/>
              </a:solidFill>
            </c:spPr>
            <c:txPr>
              <a:bodyPr/>
              <a:lstStyle/>
              <a:p>
                <a:pPr>
                  <a:defRPr lang="en-US" sz="1000">
                    <a:solidFill>
                      <a:srgbClr val="FF0000"/>
                    </a:solidFill>
                    <a:latin typeface="Arial" pitchFamily="34" charset="0"/>
                    <a:cs typeface="Arial" pitchFamily="34" charset="0"/>
                  </a:defRPr>
                </a:pPr>
                <a:endParaRPr lang="sr-Latn-CS"/>
              </a:p>
            </c:txPr>
            <c:showVal val="1"/>
            <c:extLst xmlns:c16r2="http://schemas.microsoft.com/office/drawing/2015/06/chart">
              <c:ext xmlns:c15="http://schemas.microsoft.com/office/drawing/2012/chart" uri="{CE6537A1-D6FC-4f65-9D91-7224C49458BB}">
                <c15:showLeaderLines val="0"/>
              </c:ext>
            </c:extLst>
          </c:dLbls>
          <c:cat>
            <c:numRef>
              <c:f>'EKO5'!$G$12:$G$14</c:f>
              <c:numCache>
                <c:formatCode>General</c:formatCode>
                <c:ptCount val="3"/>
                <c:pt idx="0">
                  <c:v>2016</c:v>
                </c:pt>
                <c:pt idx="1">
                  <c:v>2017</c:v>
                </c:pt>
                <c:pt idx="2">
                  <c:v>2018</c:v>
                </c:pt>
              </c:numCache>
            </c:numRef>
          </c:cat>
          <c:val>
            <c:numRef>
              <c:f>'EKO5'!$I$12:$I$14</c:f>
              <c:numCache>
                <c:formatCode>General</c:formatCode>
                <c:ptCount val="3"/>
                <c:pt idx="0">
                  <c:v>38</c:v>
                </c:pt>
                <c:pt idx="1">
                  <c:v>28</c:v>
                </c:pt>
                <c:pt idx="2">
                  <c:v>25</c:v>
                </c:pt>
              </c:numCache>
            </c:numRef>
          </c:val>
          <c:extLst xmlns:c16r2="http://schemas.microsoft.com/office/drawing/2015/06/chart">
            <c:ext xmlns:c16="http://schemas.microsoft.com/office/drawing/2014/chart" uri="{C3380CC4-5D6E-409C-BE32-E72D297353CC}">
              <c16:uniqueId val="{00000001-D710-4AB3-B400-C50C866959B2}"/>
            </c:ext>
          </c:extLst>
        </c:ser>
        <c:gapWidth val="46"/>
        <c:overlap val="-7"/>
        <c:axId val="52606848"/>
        <c:axId val="52608384"/>
      </c:barChart>
      <c:catAx>
        <c:axId val="52606848"/>
        <c:scaling>
          <c:orientation val="minMax"/>
        </c:scaling>
        <c:axPos val="b"/>
        <c:numFmt formatCode="General" sourceLinked="1"/>
        <c:majorTickMark val="none"/>
        <c:tickLblPos val="nextTo"/>
        <c:txPr>
          <a:bodyPr/>
          <a:lstStyle/>
          <a:p>
            <a:pPr>
              <a:defRPr lang="en-US" sz="1000" baseline="0">
                <a:latin typeface="Arial" pitchFamily="34" charset="0"/>
              </a:defRPr>
            </a:pPr>
            <a:endParaRPr lang="sr-Latn-CS"/>
          </a:p>
        </c:txPr>
        <c:crossAx val="52608384"/>
        <c:crosses val="autoZero"/>
        <c:auto val="1"/>
        <c:lblAlgn val="ctr"/>
        <c:lblOffset val="100"/>
      </c:catAx>
      <c:valAx>
        <c:axId val="52608384"/>
        <c:scaling>
          <c:orientation val="minMax"/>
          <c:min val="0"/>
        </c:scaling>
        <c:axPos val="l"/>
        <c:majorGridlines>
          <c:spPr>
            <a:ln w="6350">
              <a:solidFill>
                <a:schemeClr val="bg1">
                  <a:lumMod val="75000"/>
                </a:schemeClr>
              </a:solidFill>
            </a:ln>
          </c:spPr>
        </c:majorGridlines>
        <c:numFmt formatCode="0" sourceLinked="0"/>
        <c:majorTickMark val="none"/>
        <c:tickLblPos val="nextTo"/>
        <c:txPr>
          <a:bodyPr/>
          <a:lstStyle/>
          <a:p>
            <a:pPr>
              <a:defRPr lang="en-US" sz="1000" baseline="0">
                <a:latin typeface="Arial" pitchFamily="34" charset="0"/>
              </a:defRPr>
            </a:pPr>
            <a:endParaRPr lang="sr-Latn-CS"/>
          </a:p>
        </c:txPr>
        <c:crossAx val="52606848"/>
        <c:crosses val="autoZero"/>
        <c:crossBetween val="between"/>
      </c:valAx>
      <c:spPr>
        <a:ln>
          <a:solidFill>
            <a:srgbClr val="7F7F7F"/>
          </a:solidFill>
        </a:ln>
      </c:spPr>
    </c:plotArea>
    <c:legend>
      <c:legendPos val="b"/>
      <c:legendEntry>
        <c:idx val="1"/>
        <c:txPr>
          <a:bodyPr/>
          <a:lstStyle/>
          <a:p>
            <a:pPr>
              <a:defRPr lang="en-US" sz="1100">
                <a:solidFill>
                  <a:schemeClr val="bg1"/>
                </a:solidFill>
                <a:latin typeface="Arial" pitchFamily="34" charset="0"/>
                <a:cs typeface="Arial" pitchFamily="34" charset="0"/>
              </a:defRPr>
            </a:pPr>
            <a:endParaRPr lang="sr-Latn-CS"/>
          </a:p>
        </c:txPr>
      </c:legendEntry>
      <c:legendEntry>
        <c:idx val="0"/>
        <c:txPr>
          <a:bodyPr/>
          <a:lstStyle/>
          <a:p>
            <a:pPr>
              <a:defRPr lang="en-US" sz="1100">
                <a:solidFill>
                  <a:schemeClr val="bg1"/>
                </a:solidFill>
                <a:latin typeface="Arial" pitchFamily="34" charset="0"/>
                <a:cs typeface="Arial" pitchFamily="34" charset="0"/>
              </a:defRPr>
            </a:pPr>
            <a:endParaRPr lang="sr-Latn-CS"/>
          </a:p>
        </c:txPr>
      </c:legendEntry>
      <c:layout/>
      <c:txPr>
        <a:bodyPr/>
        <a:lstStyle/>
        <a:p>
          <a:pPr>
            <a:defRPr lang="en-US" sz="1100">
              <a:solidFill>
                <a:sysClr val="windowText" lastClr="000000"/>
              </a:solidFill>
              <a:latin typeface="Arial" pitchFamily="34" charset="0"/>
              <a:cs typeface="Arial" pitchFamily="34" charset="0"/>
            </a:defRPr>
          </a:pPr>
          <a:endParaRPr lang="sr-Latn-CS"/>
        </a:p>
      </c:txPr>
    </c:legend>
    <c:plotVisOnly val="1"/>
    <c:dispBlanksAs val="gap"/>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r-Latn-CS"/>
  <c:chart>
    <c:plotArea>
      <c:layout/>
      <c:barChart>
        <c:barDir val="col"/>
        <c:grouping val="clustered"/>
        <c:ser>
          <c:idx val="0"/>
          <c:order val="0"/>
          <c:tx>
            <c:strRef>
              <c:f>'EKO5'!$H$30</c:f>
              <c:strCache>
                <c:ptCount val="1"/>
                <c:pt idx="0">
                  <c:v> Struck off/terminated</c:v>
                </c:pt>
              </c:strCache>
            </c:strRef>
          </c:tx>
          <c:spPr>
            <a:solidFill>
              <a:srgbClr val="C0C0C0"/>
            </a:solidFill>
            <a:ln w="3175">
              <a:noFill/>
            </a:ln>
          </c:spPr>
          <c:dLbls>
            <c:numFmt formatCode="0" sourceLinked="0"/>
            <c:spPr>
              <a:solidFill>
                <a:sysClr val="window" lastClr="FFFFFF"/>
              </a:solidFill>
            </c:spPr>
            <c:txPr>
              <a:bodyPr/>
              <a:lstStyle/>
              <a:p>
                <a:pPr>
                  <a:defRPr lang="en-US" sz="1000" baseline="0">
                    <a:solidFill>
                      <a:srgbClr val="FF0000"/>
                    </a:solidFill>
                    <a:latin typeface="Arial" pitchFamily="34" charset="0"/>
                  </a:defRPr>
                </a:pPr>
                <a:endParaRPr lang="sr-Latn-CS"/>
              </a:p>
            </c:txPr>
            <c:showVal val="1"/>
            <c:extLst xmlns:c16r2="http://schemas.microsoft.com/office/drawing/2015/06/chart">
              <c:ext xmlns:c15="http://schemas.microsoft.com/office/drawing/2012/chart" uri="{CE6537A1-D6FC-4f65-9D91-7224C49458BB}">
                <c15:showLeaderLines val="0"/>
              </c:ext>
            </c:extLst>
          </c:dLbls>
          <c:cat>
            <c:numRef>
              <c:f>'EKO5'!$G$31:$G$33</c:f>
              <c:numCache>
                <c:formatCode>General</c:formatCode>
                <c:ptCount val="3"/>
                <c:pt idx="0">
                  <c:v>2016</c:v>
                </c:pt>
                <c:pt idx="1">
                  <c:v>2017</c:v>
                </c:pt>
                <c:pt idx="2">
                  <c:v>2018</c:v>
                </c:pt>
              </c:numCache>
            </c:numRef>
          </c:cat>
          <c:val>
            <c:numRef>
              <c:f>'EKO5'!$H$31:$H$33</c:f>
              <c:numCache>
                <c:formatCode>General</c:formatCode>
                <c:ptCount val="3"/>
                <c:pt idx="0">
                  <c:v>152</c:v>
                </c:pt>
                <c:pt idx="1">
                  <c:v>121</c:v>
                </c:pt>
                <c:pt idx="2">
                  <c:v>140</c:v>
                </c:pt>
              </c:numCache>
            </c:numRef>
          </c:val>
          <c:extLst xmlns:c16r2="http://schemas.microsoft.com/office/drawing/2015/06/chart">
            <c:ext xmlns:c16="http://schemas.microsoft.com/office/drawing/2014/chart" uri="{C3380CC4-5D6E-409C-BE32-E72D297353CC}">
              <c16:uniqueId val="{00000000-6363-4BE4-8A3C-FEECA37DDF7E}"/>
            </c:ext>
          </c:extLst>
        </c:ser>
        <c:ser>
          <c:idx val="1"/>
          <c:order val="1"/>
          <c:tx>
            <c:strRef>
              <c:f>'EKO5'!$I$30</c:f>
              <c:strCache>
                <c:ptCount val="1"/>
                <c:pt idx="0">
                  <c:v> Newly─established</c:v>
                </c:pt>
              </c:strCache>
            </c:strRef>
          </c:tx>
          <c:spPr>
            <a:solidFill>
              <a:srgbClr val="78A0D0"/>
            </a:solidFill>
            <a:ln w="3175">
              <a:noFill/>
            </a:ln>
          </c:spPr>
          <c:dLbls>
            <c:numFmt formatCode="0" sourceLinked="0"/>
            <c:spPr>
              <a:solidFill>
                <a:sysClr val="window" lastClr="FFFFFF"/>
              </a:solidFill>
            </c:spPr>
            <c:txPr>
              <a:bodyPr/>
              <a:lstStyle/>
              <a:p>
                <a:pPr>
                  <a:defRPr lang="en-US" sz="1000">
                    <a:solidFill>
                      <a:srgbClr val="FF0000"/>
                    </a:solidFill>
                    <a:latin typeface="Arial" pitchFamily="34" charset="0"/>
                    <a:cs typeface="Arial" pitchFamily="34" charset="0"/>
                  </a:defRPr>
                </a:pPr>
                <a:endParaRPr lang="sr-Latn-CS"/>
              </a:p>
            </c:txPr>
            <c:showVal val="1"/>
            <c:extLst xmlns:c16r2="http://schemas.microsoft.com/office/drawing/2015/06/chart">
              <c:ext xmlns:c15="http://schemas.microsoft.com/office/drawing/2012/chart" uri="{CE6537A1-D6FC-4f65-9D91-7224C49458BB}">
                <c15:showLeaderLines val="0"/>
              </c:ext>
            </c:extLst>
          </c:dLbls>
          <c:cat>
            <c:numRef>
              <c:f>'EKO5'!$G$31:$G$33</c:f>
              <c:numCache>
                <c:formatCode>General</c:formatCode>
                <c:ptCount val="3"/>
                <c:pt idx="0">
                  <c:v>2016</c:v>
                </c:pt>
                <c:pt idx="1">
                  <c:v>2017</c:v>
                </c:pt>
                <c:pt idx="2">
                  <c:v>2018</c:v>
                </c:pt>
              </c:numCache>
            </c:numRef>
          </c:cat>
          <c:val>
            <c:numRef>
              <c:f>'EKO5'!$I$31:$I$33</c:f>
              <c:numCache>
                <c:formatCode>General</c:formatCode>
                <c:ptCount val="3"/>
                <c:pt idx="0">
                  <c:v>151</c:v>
                </c:pt>
                <c:pt idx="1">
                  <c:v>176</c:v>
                </c:pt>
                <c:pt idx="2">
                  <c:v>172</c:v>
                </c:pt>
              </c:numCache>
            </c:numRef>
          </c:val>
          <c:extLst xmlns:c16r2="http://schemas.microsoft.com/office/drawing/2015/06/chart">
            <c:ext xmlns:c16="http://schemas.microsoft.com/office/drawing/2014/chart" uri="{C3380CC4-5D6E-409C-BE32-E72D297353CC}">
              <c16:uniqueId val="{00000001-6363-4BE4-8A3C-FEECA37DDF7E}"/>
            </c:ext>
          </c:extLst>
        </c:ser>
        <c:gapWidth val="46"/>
        <c:overlap val="-7"/>
        <c:axId val="53110272"/>
        <c:axId val="53111808"/>
      </c:barChart>
      <c:catAx>
        <c:axId val="53110272"/>
        <c:scaling>
          <c:orientation val="minMax"/>
        </c:scaling>
        <c:axPos val="b"/>
        <c:numFmt formatCode="General" sourceLinked="1"/>
        <c:majorTickMark val="none"/>
        <c:tickLblPos val="nextTo"/>
        <c:txPr>
          <a:bodyPr/>
          <a:lstStyle/>
          <a:p>
            <a:pPr>
              <a:defRPr lang="en-US" sz="1000" baseline="0">
                <a:latin typeface="Arial" pitchFamily="34" charset="0"/>
              </a:defRPr>
            </a:pPr>
            <a:endParaRPr lang="sr-Latn-CS"/>
          </a:p>
        </c:txPr>
        <c:crossAx val="53111808"/>
        <c:crosses val="autoZero"/>
        <c:auto val="1"/>
        <c:lblAlgn val="ctr"/>
        <c:lblOffset val="100"/>
      </c:catAx>
      <c:valAx>
        <c:axId val="53111808"/>
        <c:scaling>
          <c:orientation val="minMax"/>
          <c:min val="0"/>
        </c:scaling>
        <c:axPos val="l"/>
        <c:majorGridlines>
          <c:spPr>
            <a:ln w="6350">
              <a:solidFill>
                <a:schemeClr val="bg1">
                  <a:lumMod val="75000"/>
                </a:schemeClr>
              </a:solidFill>
            </a:ln>
          </c:spPr>
        </c:majorGridlines>
        <c:numFmt formatCode="0" sourceLinked="0"/>
        <c:majorTickMark val="none"/>
        <c:tickLblPos val="nextTo"/>
        <c:txPr>
          <a:bodyPr/>
          <a:lstStyle/>
          <a:p>
            <a:pPr>
              <a:defRPr lang="en-US" sz="1000" baseline="0">
                <a:latin typeface="Arial" pitchFamily="34" charset="0"/>
              </a:defRPr>
            </a:pPr>
            <a:endParaRPr lang="sr-Latn-CS"/>
          </a:p>
        </c:txPr>
        <c:crossAx val="53110272"/>
        <c:crosses val="autoZero"/>
        <c:crossBetween val="between"/>
        <c:majorUnit val="40"/>
      </c:valAx>
      <c:spPr>
        <a:ln>
          <a:solidFill>
            <a:srgbClr val="7F7F7F"/>
          </a:solidFill>
        </a:ln>
      </c:spPr>
    </c:plotArea>
    <c:legend>
      <c:legendPos val="b"/>
      <c:layout/>
      <c:txPr>
        <a:bodyPr/>
        <a:lstStyle/>
        <a:p>
          <a:pPr>
            <a:defRPr lang="en-US" sz="1100">
              <a:solidFill>
                <a:schemeClr val="bg1"/>
              </a:solidFill>
              <a:latin typeface="Arial" pitchFamily="34" charset="0"/>
              <a:cs typeface="Arial" pitchFamily="34" charset="0"/>
            </a:defRPr>
          </a:pPr>
          <a:endParaRPr lang="sr-Latn-CS"/>
        </a:p>
      </c:txPr>
    </c:legend>
    <c:plotVisOnly val="1"/>
    <c:dispBlanksAs val="gap"/>
  </c:chart>
  <c:spPr>
    <a:ln>
      <a:noFill/>
    </a:ln>
  </c:sp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1.04083E-16</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438" y="0"/>
          <a:ext cx="3929090" cy="494189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076191" cy="58095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C909CA-83EB-4BD9-8B11-CEDA241AFB3B}" type="datetimeFigureOut">
              <a:rPr lang="sr-Latn-CS" smtClean="0"/>
              <a:pPr/>
              <a:t>13.10.2020.</a:t>
            </a:fld>
            <a:endParaRPr lang="sr-Latn-C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5E034E-24D1-49DA-BEF5-1A34D7FF6E2B}" type="slidenum">
              <a:rPr lang="sr-Latn-CS" smtClean="0"/>
              <a:pPr/>
              <a:t>‹#›</a:t>
            </a:fld>
            <a:endParaRPr lang="sr-Latn-C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C70E621-B162-4585-A759-DA3B4065AC68}" type="datetimeFigureOut">
              <a:rPr lang="sr-Latn-CS" smtClean="0"/>
              <a:pPr/>
              <a:t>13.10.2020.</a:t>
            </a:fld>
            <a:endParaRPr lang="sr-Latn-C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DCEC67-B4E6-4525-BDD9-C0F2A42F7283}" type="slidenum">
              <a:rPr lang="sr-Latn-CS" smtClean="0"/>
              <a:pPr/>
              <a:t>‹#›</a:t>
            </a:fld>
            <a:endParaRPr lang="sr-Latn-C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sr-Latn-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5" name="Footer Placeholder 4"/>
          <p:cNvSpPr>
            <a:spLocks noGrp="1"/>
          </p:cNvSpPr>
          <p:nvPr>
            <p:ph type="ftr" sz="quarter" idx="11"/>
          </p:nvPr>
        </p:nvSpPr>
        <p:spPr/>
        <p:txBody>
          <a:bodyPr/>
          <a:lstStyle>
            <a:extLst/>
          </a:lstStyle>
          <a:p>
            <a:endParaRPr lang="sr-Latn-CS"/>
          </a:p>
        </p:txBody>
      </p:sp>
      <p:sp>
        <p:nvSpPr>
          <p:cNvPr id="6" name="Slide Number Placeholder 5"/>
          <p:cNvSpPr>
            <a:spLocks noGrp="1"/>
          </p:cNvSpPr>
          <p:nvPr>
            <p:ph type="sldNum" sz="quarter" idx="12"/>
          </p:nvPr>
        </p:nvSpPr>
        <p:spPr/>
        <p:txBody>
          <a:bodyPr/>
          <a:lstStyle>
            <a:extLst/>
          </a:lstStyle>
          <a:p>
            <a:fld id="{1CDCEC67-B4E6-4525-BDD9-C0F2A42F7283}" type="slidenum">
              <a:rPr lang="sr-Latn-CS" smtClean="0"/>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5" name="Footer Placeholder 4"/>
          <p:cNvSpPr>
            <a:spLocks noGrp="1"/>
          </p:cNvSpPr>
          <p:nvPr>
            <p:ph type="ftr" sz="quarter" idx="11"/>
          </p:nvPr>
        </p:nvSpPr>
        <p:spPr/>
        <p:txBody>
          <a:bodyPr/>
          <a:lstStyle>
            <a:extLst/>
          </a:lstStyle>
          <a:p>
            <a:endParaRPr lang="sr-Latn-CS"/>
          </a:p>
        </p:txBody>
      </p:sp>
      <p:sp>
        <p:nvSpPr>
          <p:cNvPr id="6" name="Slide Number Placeholder 5"/>
          <p:cNvSpPr>
            <a:spLocks noGrp="1"/>
          </p:cNvSpPr>
          <p:nvPr>
            <p:ph type="sldNum" sz="quarter" idx="12"/>
          </p:nvPr>
        </p:nvSpPr>
        <p:spPr/>
        <p:txBody>
          <a:bodyPr/>
          <a:lstStyle>
            <a:extLst/>
          </a:lstStyle>
          <a:p>
            <a:fld id="{1CDCEC67-B4E6-4525-BDD9-C0F2A42F7283}" type="slidenum">
              <a:rPr lang="sr-Latn-CS" smtClean="0"/>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5" name="Footer Placeholder 4"/>
          <p:cNvSpPr>
            <a:spLocks noGrp="1"/>
          </p:cNvSpPr>
          <p:nvPr>
            <p:ph type="ftr" sz="quarter" idx="11"/>
          </p:nvPr>
        </p:nvSpPr>
        <p:spPr/>
        <p:txBody>
          <a:bodyPr/>
          <a:lstStyle>
            <a:extLst/>
          </a:lstStyle>
          <a:p>
            <a:endParaRPr lang="sr-Latn-CS"/>
          </a:p>
        </p:txBody>
      </p:sp>
      <p:sp>
        <p:nvSpPr>
          <p:cNvPr id="6" name="Slide Number Placeholder 5"/>
          <p:cNvSpPr>
            <a:spLocks noGrp="1"/>
          </p:cNvSpPr>
          <p:nvPr>
            <p:ph type="sldNum" sz="quarter" idx="12"/>
          </p:nvPr>
        </p:nvSpPr>
        <p:spPr/>
        <p:txBody>
          <a:bodyPr/>
          <a:lstStyle>
            <a:extLst/>
          </a:lstStyle>
          <a:p>
            <a:fld id="{1CDCEC67-B4E6-4525-BDD9-C0F2A42F7283}" type="slidenum">
              <a:rPr lang="sr-Latn-CS" smtClean="0"/>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C70E621-B162-4585-A759-DA3B4065AC68}" type="datetimeFigureOut">
              <a:rPr lang="sr-Latn-CS" smtClean="0"/>
              <a:pPr/>
              <a:t>13.10.2020.</a:t>
            </a:fld>
            <a:endParaRPr lang="sr-Latn-C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DCEC67-B4E6-4525-BDD9-C0F2A42F7283}" type="slidenum">
              <a:rPr lang="sr-Latn-CS" smtClean="0"/>
              <a:pPr/>
              <a:t>‹#›</a:t>
            </a:fld>
            <a:endParaRPr lang="sr-Latn-C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6" name="Footer Placeholder 5"/>
          <p:cNvSpPr>
            <a:spLocks noGrp="1"/>
          </p:cNvSpPr>
          <p:nvPr>
            <p:ph type="ftr" sz="quarter" idx="11"/>
          </p:nvPr>
        </p:nvSpPr>
        <p:spPr/>
        <p:txBody>
          <a:bodyPr/>
          <a:lstStyle>
            <a:extLst/>
          </a:lstStyle>
          <a:p>
            <a:endParaRPr lang="sr-Latn-C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CDCEC67-B4E6-4525-BDD9-C0F2A42F7283}" type="slidenum">
              <a:rPr lang="sr-Latn-CS" smtClean="0"/>
              <a:pPr/>
              <a:t>‹#›</a:t>
            </a:fld>
            <a:endParaRPr lang="sr-Latn-C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8" name="Footer Placeholder 7"/>
          <p:cNvSpPr>
            <a:spLocks noGrp="1"/>
          </p:cNvSpPr>
          <p:nvPr>
            <p:ph type="ftr" sz="quarter" idx="11"/>
          </p:nvPr>
        </p:nvSpPr>
        <p:spPr/>
        <p:txBody>
          <a:bodyPr/>
          <a:lstStyle>
            <a:extLst/>
          </a:lstStyle>
          <a:p>
            <a:endParaRPr lang="sr-Latn-C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CDCEC67-B4E6-4525-BDD9-C0F2A42F7283}" type="slidenum">
              <a:rPr lang="sr-Latn-CS" smtClean="0"/>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4" name="Footer Placeholder 3"/>
          <p:cNvSpPr>
            <a:spLocks noGrp="1"/>
          </p:cNvSpPr>
          <p:nvPr>
            <p:ph type="ftr" sz="quarter" idx="11"/>
          </p:nvPr>
        </p:nvSpPr>
        <p:spPr/>
        <p:txBody>
          <a:bodyPr/>
          <a:lstStyle>
            <a:extLst/>
          </a:lstStyle>
          <a:p>
            <a:endParaRPr lang="sr-Latn-CS"/>
          </a:p>
        </p:txBody>
      </p:sp>
      <p:sp>
        <p:nvSpPr>
          <p:cNvPr id="5" name="Slide Number Placeholder 4"/>
          <p:cNvSpPr>
            <a:spLocks noGrp="1"/>
          </p:cNvSpPr>
          <p:nvPr>
            <p:ph type="sldNum" sz="quarter" idx="12"/>
          </p:nvPr>
        </p:nvSpPr>
        <p:spPr/>
        <p:txBody>
          <a:bodyPr/>
          <a:lstStyle>
            <a:extLst/>
          </a:lstStyle>
          <a:p>
            <a:fld id="{1CDCEC67-B4E6-4525-BDD9-C0F2A42F7283}" type="slidenum">
              <a:rPr lang="sr-Latn-CS" smtClean="0"/>
              <a:pPr/>
              <a:t>‹#›</a:t>
            </a:fld>
            <a:endParaRPr lang="sr-Latn-C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70E621-B162-4585-A759-DA3B4065AC68}" type="datetimeFigureOut">
              <a:rPr lang="sr-Latn-CS" smtClean="0"/>
              <a:pPr/>
              <a:t>13.10.2020.</a:t>
            </a:fld>
            <a:endParaRPr lang="sr-Latn-CS"/>
          </a:p>
        </p:txBody>
      </p:sp>
      <p:sp>
        <p:nvSpPr>
          <p:cNvPr id="3" name="Footer Placeholder 2"/>
          <p:cNvSpPr>
            <a:spLocks noGrp="1"/>
          </p:cNvSpPr>
          <p:nvPr>
            <p:ph type="ftr" sz="quarter" idx="11"/>
          </p:nvPr>
        </p:nvSpPr>
        <p:spPr/>
        <p:txBody>
          <a:bodyPr/>
          <a:lstStyle>
            <a:extLst/>
          </a:lstStyle>
          <a:p>
            <a:endParaRPr lang="sr-Latn-CS"/>
          </a:p>
        </p:txBody>
      </p:sp>
      <p:sp>
        <p:nvSpPr>
          <p:cNvPr id="4" name="Slide Number Placeholder 3"/>
          <p:cNvSpPr>
            <a:spLocks noGrp="1"/>
          </p:cNvSpPr>
          <p:nvPr>
            <p:ph type="sldNum" sz="quarter" idx="12"/>
          </p:nvPr>
        </p:nvSpPr>
        <p:spPr/>
        <p:txBody>
          <a:bodyPr/>
          <a:lstStyle>
            <a:extLst/>
          </a:lstStyle>
          <a:p>
            <a:fld id="{1CDCEC67-B4E6-4525-BDD9-C0F2A42F7283}" type="slidenum">
              <a:rPr lang="sr-Latn-CS" smtClean="0"/>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C70E621-B162-4585-A759-DA3B4065AC68}" type="datetimeFigureOut">
              <a:rPr lang="sr-Latn-CS" smtClean="0"/>
              <a:pPr/>
              <a:t>13.10.2020.</a:t>
            </a:fld>
            <a:endParaRPr lang="sr-Latn-C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DCEC67-B4E6-4525-BDD9-C0F2A42F7283}" type="slidenum">
              <a:rPr lang="sr-Latn-CS" smtClean="0"/>
              <a:pPr/>
              <a:t>‹#›</a:t>
            </a:fld>
            <a:endParaRPr lang="sr-Latn-C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C70E621-B162-4585-A759-DA3B4065AC68}" type="datetimeFigureOut">
              <a:rPr lang="sr-Latn-CS" smtClean="0"/>
              <a:pPr/>
              <a:t>13.10.2020.</a:t>
            </a:fld>
            <a:endParaRPr lang="sr-Latn-C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DCEC67-B4E6-4525-BDD9-C0F2A42F7283}" type="slidenum">
              <a:rPr lang="sr-Latn-CS" smtClean="0"/>
              <a:pPr/>
              <a:t>‹#›</a:t>
            </a:fld>
            <a:endParaRPr lang="sr-Latn-C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sr-Latn-C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C70E621-B162-4585-A759-DA3B4065AC68}" type="datetimeFigureOut">
              <a:rPr lang="sr-Latn-CS" smtClean="0"/>
              <a:pPr/>
              <a:t>13.10.2020.</a:t>
            </a:fld>
            <a:endParaRPr lang="sr-Latn-C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DCEC67-B4E6-4525-BDD9-C0F2A42F7283}" type="slidenum">
              <a:rPr lang="sr-Latn-CS" smtClean="0"/>
              <a:pPr/>
              <a:t>‹#›</a:t>
            </a:fld>
            <a:endParaRPr lang="sr-Latn-C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icbor.r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700078"/>
          </a:xfrm>
        </p:spPr>
        <p:txBody>
          <a:bodyPr>
            <a:normAutofit fontScale="90000"/>
          </a:bodyPr>
          <a:lstStyle/>
          <a:p>
            <a:r>
              <a:rPr lang="sr-Latn-CS" dirty="0" smtClean="0"/>
              <a:t>THE CITY OF BOR</a:t>
            </a:r>
            <a:endParaRPr lang="sr-Latn-CS" dirty="0"/>
          </a:p>
        </p:txBody>
      </p:sp>
      <p:pic>
        <p:nvPicPr>
          <p:cNvPr id="4" name="Picture 3" descr="61235489_110692356835502_200925038327627776_o.jpg"/>
          <p:cNvPicPr>
            <a:picLocks noChangeAspect="1"/>
          </p:cNvPicPr>
          <p:nvPr/>
        </p:nvPicPr>
        <p:blipFill>
          <a:blip r:embed="rId2"/>
          <a:stretch>
            <a:fillRect/>
          </a:stretch>
        </p:blipFill>
        <p:spPr>
          <a:xfrm>
            <a:off x="1928794" y="2786058"/>
            <a:ext cx="5491169" cy="3095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sz="2800" b="1" dirty="0" smtClean="0"/>
              <a:t>TABLE OF FINANCING OF PRIORITY MEASURES OF THE ACTIVE EMPLOYMENT POLICY FOR </a:t>
            </a:r>
            <a:r>
              <a:rPr lang="sr-Latn-CS" sz="2800" b="1" dirty="0" smtClean="0"/>
              <a:t>2020</a:t>
            </a:r>
            <a:r>
              <a:rPr lang="sr-Latn-CS" sz="2800" dirty="0" smtClean="0"/>
              <a:t/>
            </a:r>
            <a:br>
              <a:rPr lang="sr-Latn-CS" sz="2800" dirty="0" smtClean="0"/>
            </a:br>
            <a:endParaRPr lang="sr-Latn-CS" sz="2800" dirty="0"/>
          </a:p>
        </p:txBody>
      </p:sp>
      <p:sp>
        <p:nvSpPr>
          <p:cNvPr id="3" name="Content Placeholder 2"/>
          <p:cNvSpPr>
            <a:spLocks noGrp="1"/>
          </p:cNvSpPr>
          <p:nvPr>
            <p:ph idx="1"/>
          </p:nvPr>
        </p:nvSpPr>
        <p:spPr/>
        <p:txBody>
          <a:bodyPr>
            <a:normAutofit/>
          </a:bodyPr>
          <a:lstStyle/>
          <a:p>
            <a:pPr>
              <a:buNone/>
            </a:pPr>
            <a:endParaRPr lang="sr-Latn-CS" dirty="0"/>
          </a:p>
        </p:txBody>
      </p:sp>
      <p:graphicFrame>
        <p:nvGraphicFramePr>
          <p:cNvPr id="5" name="Table 4"/>
          <p:cNvGraphicFramePr>
            <a:graphicFrameLocks noGrp="1"/>
          </p:cNvGraphicFramePr>
          <p:nvPr/>
        </p:nvGraphicFramePr>
        <p:xfrm>
          <a:off x="1285852" y="1571610"/>
          <a:ext cx="7286676" cy="5099582"/>
        </p:xfrm>
        <a:graphic>
          <a:graphicData uri="http://schemas.openxmlformats.org/drawingml/2006/table">
            <a:tbl>
              <a:tblPr/>
              <a:tblGrid>
                <a:gridCol w="1988162"/>
                <a:gridCol w="1562046"/>
                <a:gridCol w="1103895"/>
                <a:gridCol w="1334776"/>
                <a:gridCol w="1297797"/>
              </a:tblGrid>
              <a:tr h="334558">
                <a:tc>
                  <a:txBody>
                    <a:bodyPr/>
                    <a:lstStyle/>
                    <a:p>
                      <a:pPr algn="ctr">
                        <a:lnSpc>
                          <a:spcPct val="115000"/>
                        </a:lnSpc>
                        <a:spcAft>
                          <a:spcPts val="1000"/>
                        </a:spcAft>
                      </a:pPr>
                      <a:r>
                        <a:rPr lang="sr-Latn-CS" sz="1000" b="1" dirty="0">
                          <a:solidFill>
                            <a:srgbClr val="000000"/>
                          </a:solidFill>
                          <a:latin typeface="Arial"/>
                          <a:ea typeface="Calibri"/>
                          <a:cs typeface="Times New Roman"/>
                        </a:rPr>
                        <a:t>measure</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b="1" dirty="0">
                          <a:solidFill>
                            <a:srgbClr val="000000"/>
                          </a:solidFill>
                          <a:latin typeface="Arial"/>
                          <a:ea typeface="Calibri"/>
                          <a:cs typeface="Times New Roman"/>
                        </a:rPr>
                        <a:t>Outcome / expected result</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b="1">
                          <a:solidFill>
                            <a:srgbClr val="000000"/>
                          </a:solidFill>
                          <a:latin typeface="Arial"/>
                          <a:ea typeface="Calibri"/>
                          <a:cs typeface="Times New Roman"/>
                        </a:rPr>
                        <a:t>Operators</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b="1">
                          <a:solidFill>
                            <a:srgbClr val="000000"/>
                          </a:solidFill>
                          <a:latin typeface="Arial"/>
                          <a:ea typeface="Calibri"/>
                          <a:cs typeface="Times New Roman"/>
                        </a:rPr>
                        <a:t>Source of finance</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b="1" dirty="0">
                          <a:solidFill>
                            <a:srgbClr val="000000"/>
                          </a:solidFill>
                          <a:latin typeface="Arial"/>
                          <a:ea typeface="Calibri"/>
                          <a:cs typeface="Times New Roman"/>
                        </a:rPr>
                        <a:t>Amount of funds</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57">
                <a:tc gridSpan="5">
                  <a:txBody>
                    <a:bodyPr/>
                    <a:lstStyle/>
                    <a:p>
                      <a:pPr algn="ctr">
                        <a:lnSpc>
                          <a:spcPct val="115000"/>
                        </a:lnSpc>
                        <a:spcAft>
                          <a:spcPts val="1000"/>
                        </a:spcAft>
                      </a:pPr>
                      <a:r>
                        <a:rPr lang="sr-Latn-CS" sz="1000" b="1" dirty="0">
                          <a:solidFill>
                            <a:srgbClr val="000000"/>
                          </a:solidFill>
                          <a:latin typeface="Arial"/>
                          <a:ea typeface="Calibri"/>
                          <a:cs typeface="Times New Roman"/>
                        </a:rPr>
                        <a:t>1. Measures to be co-financed by the Republic of Serbia</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CS"/>
                    </a:p>
                  </a:txBody>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1158542">
                <a:tc>
                  <a:txBody>
                    <a:bodyPr/>
                    <a:lstStyle/>
                    <a:p>
                      <a:pPr algn="ctr">
                        <a:lnSpc>
                          <a:spcPct val="115000"/>
                        </a:lnSpc>
                        <a:spcAft>
                          <a:spcPts val="1000"/>
                        </a:spcAft>
                      </a:pPr>
                      <a:r>
                        <a:rPr lang="sr-Latn-CS" sz="1000" dirty="0">
                          <a:solidFill>
                            <a:srgbClr val="000000"/>
                          </a:solidFill>
                          <a:latin typeface="Arial"/>
                          <a:ea typeface="Calibri"/>
                          <a:cs typeface="Times New Roman"/>
                        </a:rPr>
                        <a:t>1.1. incentive for self-employment</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About 45 people will register the activity</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National Employment Service</a:t>
                      </a:r>
                      <a:r>
                        <a:rPr lang="sr-Latn-CS" sz="1000" dirty="0">
                          <a:latin typeface="Calibri"/>
                          <a:ea typeface="Calibri"/>
                          <a:cs typeface="Times New Roman"/>
                        </a:rPr>
                        <a:t>,</a:t>
                      </a:r>
                    </a:p>
                    <a:p>
                      <a:pPr algn="ctr">
                        <a:lnSpc>
                          <a:spcPct val="115000"/>
                        </a:lnSpc>
                        <a:spcAft>
                          <a:spcPts val="1000"/>
                        </a:spcAft>
                      </a:pPr>
                      <a:r>
                        <a:rPr lang="sr-Latn-CS" sz="1000" dirty="0">
                          <a:solidFill>
                            <a:srgbClr val="000000"/>
                          </a:solidFill>
                          <a:latin typeface="Arial"/>
                          <a:ea typeface="Calibri"/>
                          <a:cs typeface="Times New Roman"/>
                        </a:rPr>
                        <a:t>Local economic development office</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city budget</a:t>
                      </a:r>
                      <a:endParaRPr lang="sr-Latn-CS" sz="1000" dirty="0">
                        <a:latin typeface="Calibri"/>
                        <a:ea typeface="Calibri"/>
                        <a:cs typeface="Times New Roman"/>
                      </a:endParaRPr>
                    </a:p>
                    <a:p>
                      <a:pPr algn="ctr">
                        <a:lnSpc>
                          <a:spcPct val="115000"/>
                        </a:lnSpc>
                        <a:spcAft>
                          <a:spcPts val="1000"/>
                        </a:spcAft>
                      </a:pPr>
                      <a:r>
                        <a:rPr lang="sr-Latn-CS" sz="1000" dirty="0">
                          <a:solidFill>
                            <a:srgbClr val="000000"/>
                          </a:solidFill>
                          <a:latin typeface="Arial"/>
                          <a:ea typeface="Calibri"/>
                          <a:cs typeface="Times New Roman"/>
                        </a:rPr>
                        <a:t>the budget of the republic</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5.000.000,00</a:t>
                      </a:r>
                      <a:endParaRPr lang="sr-Latn-CS" sz="1000" dirty="0">
                        <a:latin typeface="Calibri"/>
                        <a:ea typeface="Calibri"/>
                        <a:cs typeface="Times New Roman"/>
                      </a:endParaRPr>
                    </a:p>
                    <a:p>
                      <a:pPr algn="ctr">
                        <a:lnSpc>
                          <a:spcPct val="115000"/>
                        </a:lnSpc>
                        <a:spcAft>
                          <a:spcPts val="1000"/>
                        </a:spcAft>
                      </a:pPr>
                      <a:r>
                        <a:rPr lang="sr-Latn-CS" sz="1000" dirty="0">
                          <a:solidFill>
                            <a:srgbClr val="000000"/>
                          </a:solidFill>
                          <a:latin typeface="Arial"/>
                          <a:ea typeface="Calibri"/>
                          <a:cs typeface="Times New Roman"/>
                        </a:rPr>
                        <a:t>+</a:t>
                      </a:r>
                      <a:endParaRPr lang="sr-Latn-CS" sz="1000" dirty="0">
                        <a:latin typeface="Calibri"/>
                        <a:ea typeface="Calibri"/>
                        <a:cs typeface="Times New Roman"/>
                      </a:endParaRPr>
                    </a:p>
                    <a:p>
                      <a:pPr algn="ctr">
                        <a:lnSpc>
                          <a:spcPct val="115000"/>
                        </a:lnSpc>
                        <a:spcAft>
                          <a:spcPts val="1000"/>
                        </a:spcAft>
                      </a:pPr>
                      <a:r>
                        <a:rPr lang="sr-Latn-CS" sz="1000" dirty="0">
                          <a:solidFill>
                            <a:srgbClr val="000000"/>
                          </a:solidFill>
                          <a:latin typeface="Arial"/>
                          <a:ea typeface="Calibri"/>
                          <a:cs typeface="Times New Roman"/>
                        </a:rPr>
                        <a:t>4.090.909,09</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61">
                <a:tc gridSpan="5">
                  <a:txBody>
                    <a:bodyPr/>
                    <a:lstStyle/>
                    <a:p>
                      <a:pPr algn="ctr">
                        <a:lnSpc>
                          <a:spcPct val="115000"/>
                        </a:lnSpc>
                        <a:spcAft>
                          <a:spcPts val="1000"/>
                        </a:spcAft>
                      </a:pPr>
                      <a:r>
                        <a:rPr lang="sr-Latn-CS" sz="1000" b="1" dirty="0">
                          <a:solidFill>
                            <a:srgbClr val="000000"/>
                          </a:solidFill>
                          <a:latin typeface="Arial"/>
                          <a:ea typeface="Calibri"/>
                          <a:cs typeface="Times New Roman"/>
                        </a:rPr>
                        <a:t>2. Measures to be self</a:t>
                      </a:r>
                      <a:endParaRPr lang="sr-Latn-CS" sz="1000" dirty="0">
                        <a:latin typeface="Calibri"/>
                        <a:ea typeface="Calibri"/>
                        <a:cs typeface="Times New Roman"/>
                      </a:endParaRPr>
                    </a:p>
                  </a:txBody>
                  <a:tcPr marL="47338" marR="4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CS"/>
                    </a:p>
                  </a:txBody>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1158542">
                <a:tc>
                  <a:txBody>
                    <a:bodyPr/>
                    <a:lstStyle/>
                    <a:p>
                      <a:pPr algn="ctr">
                        <a:lnSpc>
                          <a:spcPct val="115000"/>
                        </a:lnSpc>
                        <a:spcAft>
                          <a:spcPts val="1000"/>
                        </a:spcAft>
                      </a:pPr>
                      <a:r>
                        <a:rPr lang="sr-Latn-CS" sz="1000">
                          <a:solidFill>
                            <a:srgbClr val="000000"/>
                          </a:solidFill>
                          <a:latin typeface="Arial"/>
                          <a:ea typeface="Calibri"/>
                          <a:cs typeface="Times New Roman"/>
                        </a:rPr>
                        <a:t>2.1. public works</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About 150 people</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National Employment Service</a:t>
                      </a:r>
                      <a:r>
                        <a:rPr lang="sr-Latn-CS" sz="1000" dirty="0">
                          <a:latin typeface="Calibri"/>
                          <a:ea typeface="Calibri"/>
                          <a:cs typeface="Times New Roman"/>
                        </a:rPr>
                        <a:t>,</a:t>
                      </a:r>
                    </a:p>
                    <a:p>
                      <a:pPr algn="ctr">
                        <a:lnSpc>
                          <a:spcPct val="115000"/>
                        </a:lnSpc>
                        <a:spcAft>
                          <a:spcPts val="1000"/>
                        </a:spcAft>
                      </a:pPr>
                      <a:r>
                        <a:rPr lang="sr-Latn-CS" sz="1000" dirty="0">
                          <a:solidFill>
                            <a:srgbClr val="000000"/>
                          </a:solidFill>
                          <a:latin typeface="Arial"/>
                          <a:ea typeface="Calibri"/>
                          <a:cs typeface="Times New Roman"/>
                        </a:rPr>
                        <a:t>Local economic development office</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city budget</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a:solidFill>
                            <a:srgbClr val="000000"/>
                          </a:solidFill>
                          <a:latin typeface="Arial"/>
                          <a:ea typeface="Calibri"/>
                          <a:cs typeface="Times New Roman"/>
                        </a:rPr>
                        <a:t>17.500.000,00</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542">
                <a:tc>
                  <a:txBody>
                    <a:bodyPr/>
                    <a:lstStyle/>
                    <a:p>
                      <a:pPr algn="ctr">
                        <a:lnSpc>
                          <a:spcPct val="115000"/>
                        </a:lnSpc>
                        <a:spcAft>
                          <a:spcPts val="1000"/>
                        </a:spcAft>
                      </a:pPr>
                      <a:r>
                        <a:rPr lang="sr-Latn-CS" sz="1000">
                          <a:solidFill>
                            <a:srgbClr val="000000"/>
                          </a:solidFill>
                          <a:latin typeface="Arial"/>
                          <a:ea typeface="Calibri"/>
                          <a:cs typeface="Times New Roman"/>
                        </a:rPr>
                        <a:t>2.2. professional practice</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a:solidFill>
                            <a:srgbClr val="000000"/>
                          </a:solidFill>
                          <a:latin typeface="Arial"/>
                          <a:ea typeface="Calibri"/>
                          <a:cs typeface="Times New Roman"/>
                        </a:rPr>
                        <a:t>About 65 people</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National Employment Service</a:t>
                      </a:r>
                      <a:r>
                        <a:rPr lang="sr-Latn-CS" sz="1000" dirty="0">
                          <a:latin typeface="Calibri"/>
                          <a:ea typeface="Calibri"/>
                          <a:cs typeface="Times New Roman"/>
                        </a:rPr>
                        <a:t>,</a:t>
                      </a:r>
                    </a:p>
                    <a:p>
                      <a:pPr algn="ctr">
                        <a:lnSpc>
                          <a:spcPct val="115000"/>
                        </a:lnSpc>
                        <a:spcAft>
                          <a:spcPts val="1000"/>
                        </a:spcAft>
                      </a:pPr>
                      <a:r>
                        <a:rPr lang="sr-Latn-CS" sz="1000" dirty="0">
                          <a:solidFill>
                            <a:srgbClr val="000000"/>
                          </a:solidFill>
                          <a:latin typeface="Arial"/>
                          <a:ea typeface="Calibri"/>
                          <a:cs typeface="Times New Roman"/>
                        </a:rPr>
                        <a:t>Local economic development office</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city budget</a:t>
                      </a:r>
                      <a:r>
                        <a:rPr lang="sr-Latn-CS" sz="1000" dirty="0">
                          <a:latin typeface="Calibri"/>
                          <a:ea typeface="Calibri"/>
                          <a:cs typeface="Times New Roman"/>
                        </a:rPr>
                        <a:t> </a:t>
                      </a: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7.500.000,00</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961">
                <a:tc>
                  <a:txBody>
                    <a:bodyPr/>
                    <a:lstStyle/>
                    <a:p>
                      <a:pPr algn="ctr">
                        <a:lnSpc>
                          <a:spcPct val="115000"/>
                        </a:lnSpc>
                        <a:spcAft>
                          <a:spcPts val="1000"/>
                        </a:spcAft>
                      </a:pPr>
                      <a:r>
                        <a:rPr lang="sr-Latn-CS" sz="1000">
                          <a:solidFill>
                            <a:srgbClr val="000000"/>
                          </a:solidFill>
                          <a:latin typeface="Arial"/>
                          <a:ea typeface="Calibri"/>
                          <a:cs typeface="Times New Roman"/>
                        </a:rPr>
                        <a:t>total:</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a:solidFill>
                            <a:srgbClr val="000000"/>
                          </a:solidFill>
                          <a:latin typeface="Arial"/>
                          <a:ea typeface="Calibri"/>
                          <a:cs typeface="Times New Roman"/>
                        </a:rPr>
                        <a:t>About 260 people</a:t>
                      </a:r>
                      <a:endParaRPr lang="sr-Latn-CS" sz="100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sr-Latn-CS" sz="1000">
                        <a:solidFill>
                          <a:srgbClr val="000000"/>
                        </a:solidFill>
                        <a:latin typeface="Arial"/>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city budget</a:t>
                      </a:r>
                      <a:endParaRPr lang="sr-Latn-CS" sz="1000" dirty="0">
                        <a:latin typeface="Calibri"/>
                        <a:ea typeface="Calibri"/>
                        <a:cs typeface="Times New Roman"/>
                      </a:endParaRPr>
                    </a:p>
                    <a:p>
                      <a:pPr>
                        <a:lnSpc>
                          <a:spcPct val="115000"/>
                        </a:lnSpc>
                        <a:spcAft>
                          <a:spcPts val="1000"/>
                        </a:spcAft>
                      </a:pPr>
                      <a:r>
                        <a:rPr lang="sr-Latn-CS" sz="1000" dirty="0">
                          <a:solidFill>
                            <a:srgbClr val="000000"/>
                          </a:solidFill>
                          <a:latin typeface="Arial"/>
                          <a:ea typeface="Calibri"/>
                          <a:cs typeface="Times New Roman"/>
                        </a:rPr>
                        <a:t>the budget of the republic</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sr-Latn-CS" sz="1000" dirty="0">
                          <a:solidFill>
                            <a:srgbClr val="000000"/>
                          </a:solidFill>
                          <a:latin typeface="Arial"/>
                          <a:ea typeface="Calibri"/>
                          <a:cs typeface="Times New Roman"/>
                        </a:rPr>
                        <a:t>30.000.000,00</a:t>
                      </a:r>
                      <a:endParaRPr lang="sr-Latn-CS" sz="1000" dirty="0">
                        <a:latin typeface="Calibri"/>
                        <a:ea typeface="Calibri"/>
                        <a:cs typeface="Times New Roman"/>
                      </a:endParaRPr>
                    </a:p>
                    <a:p>
                      <a:pPr algn="ctr">
                        <a:lnSpc>
                          <a:spcPct val="115000"/>
                        </a:lnSpc>
                        <a:spcAft>
                          <a:spcPts val="1000"/>
                        </a:spcAft>
                      </a:pPr>
                      <a:r>
                        <a:rPr lang="sr-Latn-CS" sz="1000" dirty="0">
                          <a:solidFill>
                            <a:srgbClr val="000000"/>
                          </a:solidFill>
                          <a:latin typeface="Arial"/>
                          <a:ea typeface="Calibri"/>
                          <a:cs typeface="Times New Roman"/>
                        </a:rPr>
                        <a:t>+</a:t>
                      </a:r>
                      <a:endParaRPr lang="sr-Latn-CS" sz="1000" dirty="0">
                        <a:latin typeface="Calibri"/>
                        <a:ea typeface="Calibri"/>
                        <a:cs typeface="Times New Roman"/>
                      </a:endParaRPr>
                    </a:p>
                    <a:p>
                      <a:pPr algn="ctr">
                        <a:lnSpc>
                          <a:spcPct val="115000"/>
                        </a:lnSpc>
                        <a:spcAft>
                          <a:spcPts val="1000"/>
                        </a:spcAft>
                      </a:pPr>
                      <a:r>
                        <a:rPr lang="sr-Cyrl-CS" sz="1000" dirty="0">
                          <a:solidFill>
                            <a:srgbClr val="000000"/>
                          </a:solidFill>
                          <a:latin typeface="Arial"/>
                          <a:ea typeface="Calibri"/>
                          <a:cs typeface="Times New Roman"/>
                        </a:rPr>
                        <a:t>4.090.909,09</a:t>
                      </a:r>
                      <a:endParaRPr lang="sr-Latn-CS" sz="1000" dirty="0">
                        <a:latin typeface="Calibri"/>
                        <a:ea typeface="Calibri"/>
                        <a:cs typeface="Times New Roman"/>
                      </a:endParaRPr>
                    </a:p>
                  </a:txBody>
                  <a:tcPr marL="47338" marR="47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04800"/>
            <a:ext cx="8323584" cy="762000"/>
          </a:xfrm>
        </p:spPr>
        <p:txBody>
          <a:bodyPr>
            <a:normAutofit/>
          </a:bodyPr>
          <a:lstStyle/>
          <a:p>
            <a:r>
              <a:rPr lang="sr-Latn-CS" sz="2500" dirty="0" smtClean="0"/>
              <a:t>BUSINESS INCUBATOR CENTER BOR</a:t>
            </a:r>
            <a:endParaRPr lang="sr-Latn-CS" sz="2500" dirty="0"/>
          </a:p>
        </p:txBody>
      </p:sp>
      <p:sp>
        <p:nvSpPr>
          <p:cNvPr id="5" name="Text Placeholder 4"/>
          <p:cNvSpPr>
            <a:spLocks noGrp="1"/>
          </p:cNvSpPr>
          <p:nvPr>
            <p:ph type="body" idx="2"/>
          </p:nvPr>
        </p:nvSpPr>
        <p:spPr/>
        <p:txBody>
          <a:bodyPr/>
          <a:lstStyle/>
          <a:p>
            <a:r>
              <a:rPr lang="sr-Latn-CS" dirty="0" smtClean="0"/>
              <a:t>Address: Nade Dimic bb, 19210 Bor</a:t>
            </a:r>
          </a:p>
          <a:p>
            <a:r>
              <a:rPr lang="sr-Latn-CS" u="sng" dirty="0" smtClean="0">
                <a:hlinkClick r:id="rId2"/>
              </a:rPr>
              <a:t>www.bicbor.rs</a:t>
            </a:r>
            <a:r>
              <a:rPr lang="sr-Latn-CS" dirty="0" smtClean="0"/>
              <a:t> </a:t>
            </a:r>
          </a:p>
          <a:p>
            <a:endParaRPr lang="sr-Latn-CS" dirty="0"/>
          </a:p>
        </p:txBody>
      </p:sp>
      <p:sp>
        <p:nvSpPr>
          <p:cNvPr id="4" name="Content Placeholder 3"/>
          <p:cNvSpPr>
            <a:spLocks noGrp="1"/>
          </p:cNvSpPr>
          <p:nvPr>
            <p:ph sz="half" idx="1"/>
          </p:nvPr>
        </p:nvSpPr>
        <p:spPr/>
        <p:txBody>
          <a:bodyPr>
            <a:normAutofit fontScale="70000" lnSpcReduction="20000"/>
          </a:bodyPr>
          <a:lstStyle/>
          <a:p>
            <a:r>
              <a:rPr lang="sr-Latn-CS" dirty="0" smtClean="0"/>
              <a:t>Professional Services:</a:t>
            </a:r>
          </a:p>
          <a:p>
            <a:pPr>
              <a:buNone/>
            </a:pPr>
            <a:endParaRPr lang="sr-Latn-CS" dirty="0" smtClean="0"/>
          </a:p>
          <a:p>
            <a:pPr lvl="1"/>
            <a:r>
              <a:rPr lang="sr-Latn-CS" dirty="0" smtClean="0"/>
              <a:t> Assistance in developing a business plan</a:t>
            </a:r>
          </a:p>
          <a:p>
            <a:pPr lvl="1"/>
            <a:r>
              <a:rPr lang="sr-Latn-CS" dirty="0" smtClean="0"/>
              <a:t> Marketing assistance</a:t>
            </a:r>
          </a:p>
          <a:p>
            <a:pPr lvl="1"/>
            <a:r>
              <a:rPr lang="sr-Latn-CS" dirty="0" smtClean="0"/>
              <a:t> Legal aid</a:t>
            </a:r>
          </a:p>
          <a:p>
            <a:pPr lvl="1"/>
            <a:r>
              <a:rPr lang="sr-Latn-CS" dirty="0" smtClean="0"/>
              <a:t> Joint administration</a:t>
            </a:r>
          </a:p>
          <a:p>
            <a:pPr lvl="1"/>
            <a:r>
              <a:rPr lang="sr-Latn-CS" dirty="0" smtClean="0"/>
              <a:t> Centralized data bank</a:t>
            </a:r>
          </a:p>
          <a:p>
            <a:pPr lvl="1"/>
            <a:r>
              <a:rPr lang="sr-Latn-CS" dirty="0" smtClean="0"/>
              <a:t> Business advice</a:t>
            </a:r>
          </a:p>
          <a:p>
            <a:pPr lvl="1"/>
            <a:r>
              <a:rPr lang="sr-Latn-CS" dirty="0" smtClean="0"/>
              <a:t> Organization of seminars and conferences with representatives of business communities, banks, government representatives,</a:t>
            </a:r>
          </a:p>
          <a:p>
            <a:pPr lvl="1"/>
            <a:r>
              <a:rPr lang="sr-Latn-CS" dirty="0" smtClean="0"/>
              <a:t> Management and workforce training</a:t>
            </a:r>
          </a:p>
          <a:p>
            <a:pPr lvl="1"/>
            <a:r>
              <a:rPr lang="sr-Latn-CS" dirty="0" smtClean="0"/>
              <a:t> Training and consulting, courses in various fields and entrepreneurship</a:t>
            </a:r>
          </a:p>
          <a:p>
            <a:endParaRPr lang="sr-Latn-C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sr-Latn-CS" dirty="0" smtClean="0"/>
              <a:t>Investment potential based on natural resources •</a:t>
            </a:r>
            <a:endParaRPr lang="sr-Latn-CS" dirty="0"/>
          </a:p>
        </p:txBody>
      </p:sp>
      <p:sp>
        <p:nvSpPr>
          <p:cNvPr id="8" name="Content Placeholder 7"/>
          <p:cNvSpPr>
            <a:spLocks noGrp="1"/>
          </p:cNvSpPr>
          <p:nvPr>
            <p:ph idx="1"/>
          </p:nvPr>
        </p:nvSpPr>
        <p:spPr/>
        <p:txBody>
          <a:bodyPr/>
          <a:lstStyle/>
          <a:p>
            <a:r>
              <a:rPr lang="sr-Latn-CS" dirty="0" smtClean="0"/>
              <a:t>Mining and processing of ores</a:t>
            </a:r>
          </a:p>
          <a:p>
            <a:r>
              <a:rPr lang="sr-Latn-CS" dirty="0" smtClean="0"/>
              <a:t>Investments in improvement of tourist capacities (Brestovac Spa, Bor Lake, Zlot Cave, Dubašnica, Crni vrh, Stol ...) </a:t>
            </a:r>
          </a:p>
          <a:p>
            <a:r>
              <a:rPr lang="sr-Latn-CS" dirty="0" smtClean="0"/>
              <a:t> Agriculture and beekeeping</a:t>
            </a:r>
          </a:p>
          <a:p>
            <a:r>
              <a:rPr lang="sr-Latn-CS" dirty="0" smtClean="0"/>
              <a:t> Investment in the timber industry</a:t>
            </a:r>
          </a:p>
          <a:p>
            <a:r>
              <a:rPr lang="sr-Latn-CS" dirty="0" smtClean="0"/>
              <a:t> Biomass production </a:t>
            </a:r>
          </a:p>
          <a:p>
            <a:r>
              <a:rPr lang="sr-Latn-CS" dirty="0" smtClean="0"/>
              <a:t> Furniture production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 potential in agriculture</a:t>
            </a:r>
            <a:endParaRPr lang="sr-Latn-CS" dirty="0"/>
          </a:p>
        </p:txBody>
      </p:sp>
      <p:sp>
        <p:nvSpPr>
          <p:cNvPr id="3" name="Content Placeholder 2"/>
          <p:cNvSpPr>
            <a:spLocks noGrp="1"/>
          </p:cNvSpPr>
          <p:nvPr>
            <p:ph idx="1"/>
          </p:nvPr>
        </p:nvSpPr>
        <p:spPr/>
        <p:txBody>
          <a:bodyPr>
            <a:normAutofit fontScale="85000" lnSpcReduction="20000"/>
          </a:bodyPr>
          <a:lstStyle/>
          <a:p>
            <a:r>
              <a:rPr lang="en-US" dirty="0" smtClean="0"/>
              <a:t>On the territory of Bor, there are relatively favorable conditions for growing fruit, primarily kernel and bony. The dominant fruit species are plum and then apple. Most of the products are used for their own consumption or for processing and a smaller part is sold at a green market in Bor.</a:t>
            </a:r>
            <a:endParaRPr lang="sr-Cyrl-RS" dirty="0" smtClean="0"/>
          </a:p>
          <a:p>
            <a:r>
              <a:rPr lang="en-US" dirty="0" smtClean="0"/>
              <a:t>There are also relatively favorable conditions for viticulture, but very small varieties are cultivated, so with insufficient knowledge of production technology and lack of quality equipment, even the average quality of wine produced (most grapes are processed into wine for their own use) enviable level.</a:t>
            </a:r>
            <a:endParaRPr lang="sr-Latn-C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 potential in agriculture</a:t>
            </a:r>
            <a:endParaRPr lang="sr-Latn-CS" dirty="0"/>
          </a:p>
        </p:txBody>
      </p:sp>
      <p:sp>
        <p:nvSpPr>
          <p:cNvPr id="3" name="Content Placeholder 2"/>
          <p:cNvSpPr>
            <a:spLocks noGrp="1"/>
          </p:cNvSpPr>
          <p:nvPr>
            <p:ph idx="1"/>
          </p:nvPr>
        </p:nvSpPr>
        <p:spPr/>
        <p:txBody>
          <a:bodyPr/>
          <a:lstStyle/>
          <a:p>
            <a:r>
              <a:rPr lang="en-US" dirty="0" smtClean="0"/>
              <a:t>The city of Bor has good geographical and climatic conditions for the development of livestock. It has numerous meadows and pastures and arable land for the production of forage and arable crops, which are used for livestock feed. Smaller producers find it difficult to market their products to dairy and slaughterhouse industries, so there is a need for association.</a:t>
            </a:r>
            <a:endParaRPr lang="sr-Latn-C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 potential in agriculture</a:t>
            </a:r>
            <a:endParaRPr lang="sr-Latn-CS" dirty="0"/>
          </a:p>
        </p:txBody>
      </p:sp>
      <p:sp>
        <p:nvSpPr>
          <p:cNvPr id="3" name="Content Placeholder 2"/>
          <p:cNvSpPr>
            <a:spLocks noGrp="1"/>
          </p:cNvSpPr>
          <p:nvPr>
            <p:ph idx="1"/>
          </p:nvPr>
        </p:nvSpPr>
        <p:spPr/>
        <p:txBody>
          <a:bodyPr>
            <a:normAutofit fontScale="85000" lnSpcReduction="20000"/>
          </a:bodyPr>
          <a:lstStyle/>
          <a:p>
            <a:r>
              <a:rPr lang="en-US" dirty="0" smtClean="0"/>
              <a:t>In one part of the territory of the town of Bor (</a:t>
            </a:r>
            <a:r>
              <a:rPr lang="en-US" dirty="0" err="1" smtClean="0"/>
              <a:t>Gornjane</a:t>
            </a:r>
            <a:r>
              <a:rPr lang="en-US" dirty="0" smtClean="0"/>
              <a:t>, </a:t>
            </a:r>
            <a:r>
              <a:rPr lang="en-US" dirty="0" err="1" smtClean="0"/>
              <a:t>Tanda</a:t>
            </a:r>
            <a:r>
              <a:rPr lang="en-US" dirty="0" smtClean="0"/>
              <a:t>, Luka, </a:t>
            </a:r>
            <a:r>
              <a:rPr lang="en-US" dirty="0" err="1" smtClean="0"/>
              <a:t>Zlot</a:t>
            </a:r>
            <a:r>
              <a:rPr lang="en-US" dirty="0" smtClean="0"/>
              <a:t>, part of </a:t>
            </a:r>
            <a:r>
              <a:rPr lang="en-US" dirty="0" err="1" smtClean="0"/>
              <a:t>Bučje</a:t>
            </a:r>
            <a:r>
              <a:rPr lang="en-US" dirty="0" smtClean="0"/>
              <a:t>, part of </a:t>
            </a:r>
            <a:r>
              <a:rPr lang="en-US" dirty="0" err="1" smtClean="0"/>
              <a:t>Šarbanovac</a:t>
            </a:r>
            <a:r>
              <a:rPr lang="en-US" dirty="0" smtClean="0"/>
              <a:t> and part of </a:t>
            </a:r>
            <a:r>
              <a:rPr lang="en-US" dirty="0" err="1" smtClean="0"/>
              <a:t>Metovnica</a:t>
            </a:r>
            <a:r>
              <a:rPr lang="en-US" dirty="0" smtClean="0"/>
              <a:t>) there are suitable conditions for organic production. There are currently no certified organic farmers.</a:t>
            </a:r>
            <a:endParaRPr lang="sr-Cyrl-RS" dirty="0" smtClean="0"/>
          </a:p>
          <a:p>
            <a:pPr>
              <a:buNone/>
            </a:pPr>
            <a:endParaRPr lang="en-US" dirty="0" smtClean="0"/>
          </a:p>
          <a:p>
            <a:r>
              <a:rPr lang="en-US" dirty="0" smtClean="0"/>
              <a:t>Some progress has been made in beekeeping associations, which often hold lectures for their members, organize sales exhibitions of their products, and whose members have recently been packing honey in high quality and recognizable packaging of the Association of Beekeeping Organizations of Serbia.</a:t>
            </a:r>
            <a:endParaRPr lang="sr-Latn-C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2800" dirty="0" smtClean="0"/>
              <a:t>Tabular presentation of planned financial resources for agriculture </a:t>
            </a:r>
            <a:r>
              <a:rPr lang="sr-Latn-CS" sz="2800" smtClean="0"/>
              <a:t>in </a:t>
            </a:r>
            <a:r>
              <a:rPr lang="sr-Latn-CS" sz="2800" smtClean="0"/>
              <a:t>2020</a:t>
            </a:r>
            <a:endParaRPr lang="sr-Latn-CS" sz="2800" dirty="0"/>
          </a:p>
        </p:txBody>
      </p:sp>
      <p:sp>
        <p:nvSpPr>
          <p:cNvPr id="3" name="Content Placeholder 2"/>
          <p:cNvSpPr>
            <a:spLocks noGrp="1"/>
          </p:cNvSpPr>
          <p:nvPr>
            <p:ph idx="1"/>
          </p:nvPr>
        </p:nvSpPr>
        <p:spPr/>
        <p:txBody>
          <a:bodyPr/>
          <a:lstStyle/>
          <a:p>
            <a:pPr>
              <a:buNone/>
            </a:pPr>
            <a:r>
              <a:rPr lang="sr-Cyrl-RS" dirty="0" smtClean="0"/>
              <a:t> </a:t>
            </a:r>
            <a:endParaRPr lang="sr-Latn-CS" dirty="0"/>
          </a:p>
        </p:txBody>
      </p:sp>
      <p:graphicFrame>
        <p:nvGraphicFramePr>
          <p:cNvPr id="6149" name="Object 5"/>
          <p:cNvGraphicFramePr>
            <a:graphicFrameLocks noChangeAspect="1"/>
          </p:cNvGraphicFramePr>
          <p:nvPr/>
        </p:nvGraphicFramePr>
        <p:xfrm>
          <a:off x="1423988" y="1920875"/>
          <a:ext cx="6858000" cy="3840163"/>
        </p:xfrm>
        <a:graphic>
          <a:graphicData uri="http://schemas.openxmlformats.org/presentationml/2006/ole">
            <p:oleObj spid="_x0000_s6149" name="Document" r:id="rId3" imgW="6264939" imgH="3429198" progId="Word.Document.12">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0"/>
            <a:ext cx="8858250" cy="3214688"/>
          </a:xfrm>
        </p:spPr>
        <p:txBody>
          <a:bodyPr>
            <a:normAutofit fontScale="90000"/>
          </a:bodyPr>
          <a:lstStyle/>
          <a:p>
            <a:pPr algn="ctr"/>
            <a:r>
              <a:rPr lang="sr-Latn-CS" dirty="0" smtClean="0">
                <a:solidFill>
                  <a:schemeClr val="accent1"/>
                </a:solidFill>
              </a:rPr>
              <a:t>CITY OF BOR</a:t>
            </a:r>
            <a:r>
              <a:rPr lang="sr-Latn-CS" dirty="0" smtClean="0"/>
              <a:t/>
            </a:r>
            <a:br>
              <a:rPr lang="sr-Latn-CS" dirty="0" smtClean="0"/>
            </a:br>
            <a:r>
              <a:rPr lang="sr-Latn-CS" i="1" dirty="0" smtClean="0">
                <a:solidFill>
                  <a:schemeClr val="accent3">
                    <a:lumMod val="75000"/>
                  </a:schemeClr>
                </a:solidFill>
              </a:rPr>
              <a:t>LOCAL ECONOMIC DEVELOPMENT OFFICE</a:t>
            </a:r>
            <a:br>
              <a:rPr lang="sr-Latn-CS" i="1" dirty="0" smtClean="0">
                <a:solidFill>
                  <a:schemeClr val="accent3">
                    <a:lumMod val="75000"/>
                  </a:schemeClr>
                </a:solidFill>
              </a:rPr>
            </a:br>
            <a:r>
              <a:rPr lang="sr-Latn-CS" dirty="0" smtClean="0"/>
              <a:t/>
            </a:r>
            <a:br>
              <a:rPr lang="sr-Latn-CS" dirty="0" smtClean="0"/>
            </a:br>
            <a:r>
              <a:rPr lang="en-US" sz="2000" dirty="0" smtClean="0">
                <a:solidFill>
                  <a:schemeClr val="accent3">
                    <a:lumMod val="75000"/>
                  </a:schemeClr>
                </a:solidFill>
                <a:latin typeface="Arial Black" pitchFamily="34" charset="0"/>
              </a:rPr>
              <a:t>Mo</a:t>
            </a:r>
            <a:r>
              <a:rPr lang="sr-Latn-CS" sz="2000" dirty="0" smtClean="0">
                <a:solidFill>
                  <a:schemeClr val="accent3">
                    <a:lumMod val="75000"/>
                  </a:schemeClr>
                </a:solidFill>
                <a:latin typeface="Arial Black" pitchFamily="34" charset="0"/>
              </a:rPr>
              <a:t>š</a:t>
            </a:r>
            <a:r>
              <a:rPr lang="en-US" sz="2000" dirty="0" smtClean="0">
                <a:solidFill>
                  <a:schemeClr val="accent3">
                    <a:lumMod val="75000"/>
                  </a:schemeClr>
                </a:solidFill>
                <a:latin typeface="Arial Black" pitchFamily="34" charset="0"/>
              </a:rPr>
              <a:t>e </a:t>
            </a:r>
            <a:r>
              <a:rPr lang="en-US" sz="2000" dirty="0" err="1" smtClean="0">
                <a:solidFill>
                  <a:schemeClr val="accent3">
                    <a:lumMod val="75000"/>
                  </a:schemeClr>
                </a:solidFill>
                <a:latin typeface="Arial Black" pitchFamily="34" charset="0"/>
              </a:rPr>
              <a:t>Pijade</a:t>
            </a:r>
            <a:r>
              <a:rPr lang="en-US" sz="2000" dirty="0" smtClean="0">
                <a:solidFill>
                  <a:schemeClr val="accent3">
                    <a:lumMod val="75000"/>
                  </a:schemeClr>
                </a:solidFill>
                <a:latin typeface="Arial Black" pitchFamily="34" charset="0"/>
              </a:rPr>
              <a:t> Street No.3</a:t>
            </a:r>
            <a:br>
              <a:rPr lang="en-US" sz="2000" dirty="0" smtClean="0">
                <a:solidFill>
                  <a:schemeClr val="accent3">
                    <a:lumMod val="75000"/>
                  </a:schemeClr>
                </a:solidFill>
                <a:latin typeface="Arial Black" pitchFamily="34" charset="0"/>
              </a:rPr>
            </a:br>
            <a:r>
              <a:rPr lang="en-US" sz="2000" dirty="0" smtClean="0">
                <a:solidFill>
                  <a:schemeClr val="accent3">
                    <a:lumMod val="75000"/>
                  </a:schemeClr>
                </a:solidFill>
                <a:latin typeface="Arial Black" pitchFamily="34" charset="0"/>
              </a:rPr>
              <a:t>19210 Bor</a:t>
            </a:r>
            <a:br>
              <a:rPr lang="en-US" sz="2000" dirty="0" smtClean="0">
                <a:solidFill>
                  <a:schemeClr val="accent3">
                    <a:lumMod val="75000"/>
                  </a:schemeClr>
                </a:solidFill>
                <a:latin typeface="Arial Black" pitchFamily="34" charset="0"/>
              </a:rPr>
            </a:br>
            <a:r>
              <a:rPr lang="en-US" sz="2000" dirty="0" smtClean="0">
                <a:solidFill>
                  <a:schemeClr val="accent3">
                    <a:lumMod val="75000"/>
                  </a:schemeClr>
                </a:solidFill>
                <a:latin typeface="Arial Black" pitchFamily="34" charset="0"/>
              </a:rPr>
              <a:t>Phone: (030) 423-255 ext 160</a:t>
            </a:r>
            <a:endParaRPr lang="sr-Latn-CS" sz="2000" dirty="0">
              <a:solidFill>
                <a:schemeClr val="accent3">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 of the </a:t>
            </a:r>
            <a:r>
              <a:rPr lang="sr-Latn-CS" dirty="0" smtClean="0"/>
              <a:t>City</a:t>
            </a:r>
            <a:r>
              <a:rPr lang="en-US" dirty="0" smtClean="0"/>
              <a:t> of Bor</a:t>
            </a:r>
            <a:endParaRPr lang="sr-Latn-CS" dirty="0"/>
          </a:p>
        </p:txBody>
      </p:sp>
      <p:sp>
        <p:nvSpPr>
          <p:cNvPr id="3" name="Content Placeholder 2"/>
          <p:cNvSpPr>
            <a:spLocks noGrp="1"/>
          </p:cNvSpPr>
          <p:nvPr>
            <p:ph sz="half" idx="1"/>
          </p:nvPr>
        </p:nvSpPr>
        <p:spPr>
          <a:xfrm>
            <a:off x="457200" y="1645920"/>
            <a:ext cx="4038600" cy="4854914"/>
          </a:xfrm>
        </p:spPr>
        <p:txBody>
          <a:bodyPr>
            <a:normAutofit fontScale="62500" lnSpcReduction="20000"/>
          </a:bodyPr>
          <a:lstStyle/>
          <a:p>
            <a:r>
              <a:rPr lang="sr-Latn-CS" dirty="0" smtClean="0"/>
              <a:t>The City of Bor is located in the east of the Republic of Serbia, between the City of Zajecar  and municipalities  Negotin,  Majdanpek and Žagubica,  Despotovac and Boljevac. </a:t>
            </a:r>
          </a:p>
          <a:p>
            <a:pPr>
              <a:buNone/>
            </a:pPr>
            <a:endParaRPr lang="sr-Latn-CS" dirty="0" smtClean="0"/>
          </a:p>
          <a:p>
            <a:r>
              <a:rPr lang="sr-Latn-CS" dirty="0" smtClean="0"/>
              <a:t>The proximity </a:t>
            </a:r>
            <a:r>
              <a:rPr lang="sr-Latn-CS" smtClean="0"/>
              <a:t>of borders </a:t>
            </a:r>
            <a:r>
              <a:rPr lang="sr-Latn-CS" dirty="0" smtClean="0"/>
              <a:t>with Bulgaria and Romania is characteristic. </a:t>
            </a:r>
          </a:p>
          <a:p>
            <a:pPr>
              <a:buNone/>
            </a:pPr>
            <a:endParaRPr lang="sr-Latn-CS" dirty="0" smtClean="0"/>
          </a:p>
          <a:p>
            <a:r>
              <a:rPr lang="sr-Latn-CS" dirty="0" smtClean="0"/>
              <a:t>Most of the territory is mountainous. It belongs to the Timok or Danube basin. </a:t>
            </a:r>
          </a:p>
          <a:p>
            <a:pPr>
              <a:buNone/>
            </a:pPr>
            <a:endParaRPr lang="sr-Latn-CS" dirty="0" smtClean="0"/>
          </a:p>
          <a:p>
            <a:r>
              <a:rPr lang="sr-Latn-CS" dirty="0" smtClean="0"/>
              <a:t>The City of Bor belongs to the Bor district and covers an area of ​​856 km2 with a population of 48,615 (according to the 2011. census) or 57 inhabitants per km2.</a:t>
            </a:r>
          </a:p>
          <a:p>
            <a:endParaRPr lang="sr-Latn-CS" dirty="0"/>
          </a:p>
        </p:txBody>
      </p:sp>
      <p:pic>
        <p:nvPicPr>
          <p:cNvPr id="6" name="Content Placeholder 5"/>
          <p:cNvPicPr>
            <a:picLocks noGrp="1"/>
          </p:cNvPicPr>
          <p:nvPr>
            <p:ph sz="half" idx="2"/>
          </p:nvPr>
        </p:nvPicPr>
        <p:blipFill>
          <a:blip r:embed="rId2"/>
          <a:stretch>
            <a:fillRect/>
          </a:stretch>
        </p:blipFill>
        <p:spPr bwMode="auto">
          <a:xfrm>
            <a:off x="4648200" y="1762762"/>
            <a:ext cx="4038600" cy="429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the </a:t>
            </a:r>
            <a:r>
              <a:rPr lang="sr-Latn-CS" dirty="0" smtClean="0"/>
              <a:t>City</a:t>
            </a:r>
            <a:r>
              <a:rPr lang="en-US" dirty="0" smtClean="0"/>
              <a:t> of Bor</a:t>
            </a:r>
            <a:endParaRPr lang="sr-Latn-CS" dirty="0"/>
          </a:p>
        </p:txBody>
      </p:sp>
      <p:sp>
        <p:nvSpPr>
          <p:cNvPr id="3" name="Content Placeholder 2"/>
          <p:cNvSpPr>
            <a:spLocks noGrp="1"/>
          </p:cNvSpPr>
          <p:nvPr>
            <p:ph idx="1"/>
          </p:nvPr>
        </p:nvSpPr>
        <p:spPr>
          <a:xfrm>
            <a:off x="457200" y="1357298"/>
            <a:ext cx="8229600" cy="4952062"/>
          </a:xfrm>
        </p:spPr>
        <p:txBody>
          <a:bodyPr>
            <a:normAutofit/>
          </a:bodyPr>
          <a:lstStyle/>
          <a:p>
            <a:r>
              <a:rPr lang="sr-Latn-CS" sz="2000" dirty="0" smtClean="0"/>
              <a:t>Connection with the main road - highway E-75 (Belgrade - Skopje) is possible over 4 routes, namely: 87 km long via Boljevac and Paracin; 150 km long road through Zajecar, Knjazevac and Nis, the road through Žagubica, Kučevo and Požarevac about 158 km long, and the road across Zagrađe and Miloševa kula, about 205 km long.</a:t>
            </a:r>
          </a:p>
          <a:p>
            <a:pPr>
              <a:buNone/>
            </a:pPr>
            <a:endParaRPr lang="sr-Latn-CS" dirty="0"/>
          </a:p>
        </p:txBody>
      </p:sp>
      <p:graphicFrame>
        <p:nvGraphicFramePr>
          <p:cNvPr id="1027" name="Object 3"/>
          <p:cNvGraphicFramePr>
            <a:graphicFrameLocks noChangeAspect="1"/>
          </p:cNvGraphicFramePr>
          <p:nvPr/>
        </p:nvGraphicFramePr>
        <p:xfrm>
          <a:off x="1785918" y="3143248"/>
          <a:ext cx="5418602" cy="3416308"/>
        </p:xfrm>
        <a:graphic>
          <a:graphicData uri="http://schemas.openxmlformats.org/presentationml/2006/ole">
            <p:oleObj spid="_x0000_s1027" name="Document" r:id="rId3" imgW="7209093" imgH="4545152" progId="Word.Documen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Location of the </a:t>
            </a:r>
            <a:r>
              <a:rPr lang="sr-Latn-CS" dirty="0" smtClean="0"/>
              <a:t>City</a:t>
            </a:r>
            <a:r>
              <a:rPr lang="en-US" dirty="0" smtClean="0"/>
              <a:t> of Bor</a:t>
            </a:r>
            <a:endParaRPr lang="sr-Latn-CS" dirty="0"/>
          </a:p>
        </p:txBody>
      </p:sp>
      <p:sp>
        <p:nvSpPr>
          <p:cNvPr id="3" name="Content Placeholder 2"/>
          <p:cNvSpPr>
            <a:spLocks noGrp="1"/>
          </p:cNvSpPr>
          <p:nvPr>
            <p:ph idx="1"/>
          </p:nvPr>
        </p:nvSpPr>
        <p:spPr/>
        <p:txBody>
          <a:bodyPr>
            <a:normAutofit fontScale="62500" lnSpcReduction="20000"/>
          </a:bodyPr>
          <a:lstStyle/>
          <a:p>
            <a:r>
              <a:rPr lang="sr-Latn-CS" dirty="0" smtClean="0"/>
              <a:t>By its natural features, Bor and its surrounding are one of the most interesting geographical units in Serbia due to its geographical characteristics, morphology and geology of the ground, climatic conditions and complex historical development of the living world.</a:t>
            </a:r>
          </a:p>
          <a:p>
            <a:pPr>
              <a:buNone/>
            </a:pPr>
            <a:endParaRPr lang="sr-Latn-CS" dirty="0" smtClean="0"/>
          </a:p>
          <a:p>
            <a:r>
              <a:rPr lang="sr-Latn-CS" dirty="0" smtClean="0"/>
              <a:t>The natural resources of Bor include, not only deposits of copper and gold rich in ores, but also oases of untouched nature in its immediate vicinity. The western part of Bor Municipality belongs to the mountain complex of South Kučaj. Due to its attractiveness and variety of surface forms of relief, the karst surface of Dubašnica stands out, with an area of about 70 km2. Zlot caves and canyon of Zlot river,  are characterized by the presence of rare species of flora and fauna. Lazar's cave is arranged for tourist visits.</a:t>
            </a:r>
          </a:p>
          <a:p>
            <a:pPr>
              <a:buNone/>
            </a:pPr>
            <a:endParaRPr lang="sr-Latn-CS" dirty="0" smtClean="0"/>
          </a:p>
          <a:p>
            <a:r>
              <a:rPr lang="sr-Latn-CS" dirty="0" smtClean="0"/>
              <a:t>The eastern part is covered by the mountains : Mali and Veliki Krš, Stol,  Deli Jovan  and the Gornjane plateau. The area of these predominantly limestone ridges and areas is about 50 km2.</a:t>
            </a:r>
          </a:p>
          <a:p>
            <a:pPr>
              <a:buNone/>
            </a:pPr>
            <a:endParaRPr lang="sr-Latn-C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sr-Latn-CS" dirty="0" smtClean="0"/>
              <a:t>CITY OF BOR - POPULATION</a:t>
            </a:r>
            <a:endParaRPr lang="sr-Latn-CS" dirty="0"/>
          </a:p>
        </p:txBody>
      </p:sp>
      <p:sp>
        <p:nvSpPr>
          <p:cNvPr id="5" name="Content Placeholder 4"/>
          <p:cNvSpPr>
            <a:spLocks noGrp="1"/>
          </p:cNvSpPr>
          <p:nvPr>
            <p:ph idx="1"/>
          </p:nvPr>
        </p:nvSpPr>
        <p:spPr/>
        <p:txBody>
          <a:bodyPr/>
          <a:lstStyle/>
          <a:p>
            <a:r>
              <a:rPr lang="sr-Latn-CS" sz="2000" dirty="0" smtClean="0"/>
              <a:t>The results of the census in 2011. show that 48,615 people live in Bor Municipality (they account for 0, 7% of the total population of Serbia and 38, 1% of Bor District).</a:t>
            </a:r>
          </a:p>
          <a:p>
            <a:pPr>
              <a:buNone/>
            </a:pPr>
            <a:endParaRPr lang="sr-Latn-CS" sz="2000" dirty="0" smtClean="0"/>
          </a:p>
          <a:p>
            <a:r>
              <a:rPr lang="en-US" sz="2000" dirty="0" smtClean="0"/>
              <a:t>The </a:t>
            </a:r>
            <a:r>
              <a:rPr lang="sr-Latn-CS" sz="2000" dirty="0" smtClean="0"/>
              <a:t>City</a:t>
            </a:r>
            <a:r>
              <a:rPr lang="en-US" sz="2000" dirty="0" smtClean="0"/>
              <a:t> of Bor consists of the central settlement and the headquarters of the </a:t>
            </a:r>
            <a:r>
              <a:rPr lang="sr-Latn-CS" sz="2000" dirty="0" smtClean="0"/>
              <a:t>City</a:t>
            </a:r>
            <a:r>
              <a:rPr lang="en-US" sz="2000" dirty="0" smtClean="0"/>
              <a:t> - the urban settlement Bor and 12 villages: </a:t>
            </a:r>
            <a:r>
              <a:rPr lang="en-US" sz="2000" dirty="0" err="1" smtClean="0"/>
              <a:t>Gornjane</a:t>
            </a:r>
            <a:r>
              <a:rPr lang="en-US" sz="2000" dirty="0" smtClean="0"/>
              <a:t>, </a:t>
            </a:r>
            <a:r>
              <a:rPr lang="en-US" sz="2000" dirty="0" err="1" smtClean="0"/>
              <a:t>Tanda</a:t>
            </a:r>
            <a:r>
              <a:rPr lang="en-US" sz="2000" dirty="0" smtClean="0"/>
              <a:t>, Luka, </a:t>
            </a:r>
            <a:r>
              <a:rPr lang="en-US" sz="2000" dirty="0" err="1" smtClean="0"/>
              <a:t>Krivelj</a:t>
            </a:r>
            <a:r>
              <a:rPr lang="en-US" sz="2000" dirty="0" smtClean="0"/>
              <a:t>, </a:t>
            </a:r>
            <a:r>
              <a:rPr lang="en-US" sz="2000" dirty="0" err="1" smtClean="0"/>
              <a:t>Bučje</a:t>
            </a:r>
            <a:r>
              <a:rPr lang="en-US" sz="2000" dirty="0" smtClean="0"/>
              <a:t>, </a:t>
            </a:r>
            <a:r>
              <a:rPr lang="en-US" sz="2000" dirty="0" err="1" smtClean="0"/>
              <a:t>Ostrelj</a:t>
            </a:r>
            <a:r>
              <a:rPr lang="en-US" sz="2000" dirty="0" smtClean="0"/>
              <a:t>, </a:t>
            </a:r>
            <a:r>
              <a:rPr lang="en-US" sz="2000" dirty="0" err="1" smtClean="0"/>
              <a:t>Donja</a:t>
            </a:r>
            <a:r>
              <a:rPr lang="en-US" sz="2000" dirty="0" smtClean="0"/>
              <a:t> </a:t>
            </a:r>
            <a:r>
              <a:rPr lang="en-US" sz="2000" dirty="0" err="1" smtClean="0"/>
              <a:t>Bela</a:t>
            </a:r>
            <a:r>
              <a:rPr lang="en-US" sz="2000" dirty="0" smtClean="0"/>
              <a:t> </a:t>
            </a:r>
            <a:r>
              <a:rPr lang="en-US" sz="2000" dirty="0" err="1" smtClean="0"/>
              <a:t>Reka</a:t>
            </a:r>
            <a:r>
              <a:rPr lang="en-US" sz="2000" dirty="0" smtClean="0"/>
              <a:t>, </a:t>
            </a:r>
            <a:r>
              <a:rPr lang="en-US" sz="2000" dirty="0" err="1" smtClean="0"/>
              <a:t>Brestovac</a:t>
            </a:r>
            <a:r>
              <a:rPr lang="en-US" sz="2000" dirty="0" smtClean="0"/>
              <a:t>, </a:t>
            </a:r>
            <a:r>
              <a:rPr lang="en-US" sz="2000" dirty="0" err="1" smtClean="0"/>
              <a:t>Slatina</a:t>
            </a:r>
            <a:r>
              <a:rPr lang="en-US" sz="2000" dirty="0" smtClean="0"/>
              <a:t>, </a:t>
            </a:r>
            <a:r>
              <a:rPr lang="en-US" sz="2000" dirty="0" err="1" smtClean="0"/>
              <a:t>Zlot</a:t>
            </a:r>
            <a:r>
              <a:rPr lang="en-US" sz="2000" dirty="0" smtClean="0"/>
              <a:t>, </a:t>
            </a:r>
            <a:r>
              <a:rPr lang="en-US" sz="2000" dirty="0" err="1" smtClean="0"/>
              <a:t>Šarbanovac</a:t>
            </a:r>
            <a:r>
              <a:rPr lang="en-US" sz="2000" dirty="0" smtClean="0"/>
              <a:t> and </a:t>
            </a:r>
            <a:r>
              <a:rPr lang="en-US" sz="2000" dirty="0" err="1" smtClean="0"/>
              <a:t>Metovnica</a:t>
            </a:r>
            <a:r>
              <a:rPr lang="en-US" sz="2000" dirty="0" smtClean="0"/>
              <a:t>. </a:t>
            </a:r>
            <a:endParaRPr lang="sr-Latn-CS" sz="2000" dirty="0" smtClean="0"/>
          </a:p>
          <a:p>
            <a:endParaRPr lang="sr-Latn-CS" sz="2000" dirty="0" smtClean="0"/>
          </a:p>
          <a:p>
            <a:r>
              <a:rPr lang="en-US" sz="2000" dirty="0" smtClean="0"/>
              <a:t>The </a:t>
            </a:r>
            <a:r>
              <a:rPr lang="sr-Latn-CS" sz="2000" dirty="0" smtClean="0"/>
              <a:t>City </a:t>
            </a:r>
            <a:r>
              <a:rPr lang="en-US" sz="2000" dirty="0" smtClean="0"/>
              <a:t>of Bor is also the seat of the Bor district, which, in addition to Bor, consists of the municipalities of </a:t>
            </a:r>
            <a:r>
              <a:rPr lang="en-US" sz="2000" dirty="0" err="1" smtClean="0"/>
              <a:t>Kladovo</a:t>
            </a:r>
            <a:r>
              <a:rPr lang="en-US" sz="2000" dirty="0" smtClean="0"/>
              <a:t>, </a:t>
            </a:r>
            <a:r>
              <a:rPr lang="en-US" sz="2000" dirty="0" err="1" smtClean="0"/>
              <a:t>Majdanpek</a:t>
            </a:r>
            <a:r>
              <a:rPr lang="en-US" sz="2000" dirty="0" smtClean="0"/>
              <a:t> and </a:t>
            </a:r>
            <a:r>
              <a:rPr lang="en-US" sz="2000" dirty="0" err="1" smtClean="0"/>
              <a:t>Negotin</a:t>
            </a:r>
            <a:r>
              <a:rPr lang="en-US" sz="2000" dirty="0" smtClean="0"/>
              <a:t>.</a:t>
            </a:r>
            <a:endParaRPr lang="sr-Latn-CS" sz="2000" dirty="0" smtClean="0"/>
          </a:p>
          <a:p>
            <a:endParaRPr lang="sr-Latn-C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population, households and apartments in 2011</a:t>
            </a:r>
            <a:r>
              <a:rPr lang="sr-Latn-CS" sz="2400" dirty="0" smtClean="0"/>
              <a:t>.</a:t>
            </a:r>
            <a:endParaRPr lang="sr-Latn-CS" sz="2400" dirty="0"/>
          </a:p>
        </p:txBody>
      </p:sp>
      <p:sp>
        <p:nvSpPr>
          <p:cNvPr id="5" name="Content Placeholder 4"/>
          <p:cNvSpPr>
            <a:spLocks noGrp="1"/>
          </p:cNvSpPr>
          <p:nvPr>
            <p:ph idx="1"/>
          </p:nvPr>
        </p:nvSpPr>
        <p:spPr/>
        <p:txBody>
          <a:bodyPr/>
          <a:lstStyle/>
          <a:p>
            <a:pPr>
              <a:buNone/>
            </a:pPr>
            <a:r>
              <a:rPr lang="sr-Cyrl-RS" dirty="0" smtClean="0"/>
              <a:t> </a:t>
            </a:r>
            <a:endParaRPr lang="sr-Latn-CS" dirty="0"/>
          </a:p>
        </p:txBody>
      </p:sp>
      <p:graphicFrame>
        <p:nvGraphicFramePr>
          <p:cNvPr id="3076" name="Object 4"/>
          <p:cNvGraphicFramePr>
            <a:graphicFrameLocks noChangeAspect="1"/>
          </p:cNvGraphicFramePr>
          <p:nvPr/>
        </p:nvGraphicFramePr>
        <p:xfrm>
          <a:off x="1428728" y="1643050"/>
          <a:ext cx="6189685" cy="4509799"/>
        </p:xfrm>
        <a:graphic>
          <a:graphicData uri="http://schemas.openxmlformats.org/presentationml/2006/ole">
            <p:oleObj spid="_x0000_s3076" name="Document" r:id="rId3" imgW="6124843" imgH="5711727"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EMPLOYMENT AND EARNINGS</a:t>
            </a:r>
            <a:br>
              <a:rPr lang="sr-Latn-CS" dirty="0" smtClean="0"/>
            </a:br>
            <a:endParaRPr lang="sr-Latn-CS" dirty="0"/>
          </a:p>
        </p:txBody>
      </p:sp>
      <p:sp>
        <p:nvSpPr>
          <p:cNvPr id="3" name="Content Placeholder 2"/>
          <p:cNvSpPr>
            <a:spLocks noGrp="1"/>
          </p:cNvSpPr>
          <p:nvPr>
            <p:ph idx="1"/>
          </p:nvPr>
        </p:nvSpPr>
        <p:spPr/>
        <p:txBody>
          <a:bodyPr/>
          <a:lstStyle/>
          <a:p>
            <a:pPr>
              <a:buNone/>
            </a:pPr>
            <a:r>
              <a:rPr lang="sr-Cyrl-RS" dirty="0" smtClean="0"/>
              <a:t> </a:t>
            </a:r>
            <a:endParaRPr lang="sr-Latn-CS" dirty="0"/>
          </a:p>
        </p:txBody>
      </p:sp>
      <p:graphicFrame>
        <p:nvGraphicFramePr>
          <p:cNvPr id="5" name="Table 4"/>
          <p:cNvGraphicFramePr>
            <a:graphicFrameLocks noGrp="1"/>
          </p:cNvGraphicFramePr>
          <p:nvPr/>
        </p:nvGraphicFramePr>
        <p:xfrm>
          <a:off x="2046889" y="1397000"/>
          <a:ext cx="5050222" cy="4063999"/>
        </p:xfrm>
        <a:graphic>
          <a:graphicData uri="http://schemas.openxmlformats.org/drawingml/2006/table">
            <a:tbl>
              <a:tblPr/>
              <a:tblGrid>
                <a:gridCol w="3430340"/>
                <a:gridCol w="714654"/>
                <a:gridCol w="798030"/>
                <a:gridCol w="107198"/>
              </a:tblGrid>
              <a:tr h="366260">
                <a:tc>
                  <a:txBody>
                    <a:bodyPr/>
                    <a:lstStyle/>
                    <a:p>
                      <a:pPr algn="l" fontAlgn="b"/>
                      <a:r>
                        <a:rPr lang="sr-Latn-CS" sz="1700" b="1" i="0" u="none" strike="noStrike">
                          <a:solidFill>
                            <a:srgbClr val="000000"/>
                          </a:solidFill>
                          <a:latin typeface="Arial"/>
                        </a:rPr>
                        <a:t>Employment and earnings</a:t>
                      </a:r>
                    </a:p>
                  </a:txBody>
                  <a:tcPr marL="0" marR="0" marT="0" marB="0" anchor="b">
                    <a:lnL>
                      <a:noFill/>
                    </a:lnL>
                    <a:lnR>
                      <a:noFill/>
                    </a:lnR>
                    <a:lnT>
                      <a:noFill/>
                    </a:lnT>
                    <a:lnB w="12700" cap="flat" cmpd="sng" algn="ctr">
                      <a:solidFill>
                        <a:srgbClr val="78A0D0"/>
                      </a:solidFill>
                      <a:prstDash val="solid"/>
                      <a:round/>
                      <a:headEnd type="none" w="med" len="med"/>
                      <a:tailEnd type="none" w="med" len="med"/>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w="12700" cap="flat" cmpd="sng" algn="ctr">
                      <a:solidFill>
                        <a:srgbClr val="78A0D0"/>
                      </a:solidFill>
                      <a:prstDash val="solid"/>
                      <a:round/>
                      <a:headEnd type="none" w="med" len="med"/>
                      <a:tailEnd type="none" w="med" len="med"/>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w="12700" cap="flat" cmpd="sng" algn="ctr">
                      <a:solidFill>
                        <a:srgbClr val="78A0D0"/>
                      </a:solidFill>
                      <a:prstDash val="solid"/>
                      <a:round/>
                      <a:headEnd type="none" w="med" len="med"/>
                      <a:tailEnd type="none" w="med" len="med"/>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r>
              <a:tr h="297177">
                <a:tc>
                  <a:txBody>
                    <a:bodyPr/>
                    <a:lstStyle/>
                    <a:p>
                      <a:pPr algn="l" fontAlgn="ctr"/>
                      <a:r>
                        <a:rPr lang="sr-Latn-CS" sz="1300" b="0" i="0" u="none" strike="noStrike">
                          <a:solidFill>
                            <a:srgbClr val="000000"/>
                          </a:solidFill>
                          <a:latin typeface="Arial"/>
                        </a:rPr>
                        <a:t>Registered employees* </a:t>
                      </a:r>
                      <a:r>
                        <a:rPr lang="sr-Latn-CS" sz="1300" b="0" i="0" u="none" strike="noStrike" baseline="30000">
                          <a:solidFill>
                            <a:srgbClr val="000000"/>
                          </a:solidFill>
                          <a:latin typeface="Arial"/>
                        </a:rPr>
                        <a:t>1</a:t>
                      </a:r>
                      <a:endParaRPr lang="sr-Latn-CS" sz="1300" b="0" i="0" u="none" strike="noStrike">
                        <a:solidFill>
                          <a:srgbClr val="000000"/>
                        </a:solidFill>
                        <a:latin typeface="Arial"/>
                      </a:endParaRP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a:txBody>
                    <a:bodyPr/>
                    <a:lstStyle/>
                    <a:p>
                      <a:pPr algn="r" fontAlgn="ctr"/>
                      <a:r>
                        <a:rPr lang="sr-Latn-CS" sz="1300" b="0" i="0" u="none" strike="noStrike">
                          <a:solidFill>
                            <a:srgbClr val="000000"/>
                          </a:solidFill>
                          <a:latin typeface="Arial"/>
                        </a:rPr>
                        <a:t> </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a:txBody>
                    <a:bodyPr/>
                    <a:lstStyle/>
                    <a:p>
                      <a:pPr algn="r" fontAlgn="ctr"/>
                      <a:r>
                        <a:rPr lang="sr-Latn-CS" sz="900" b="0" i="0" u="none" strike="noStrike">
                          <a:solidFill>
                            <a:srgbClr val="000000"/>
                          </a:solidFill>
                          <a:latin typeface="Arial"/>
                        </a:rPr>
                        <a:t> </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ctr"/>
                      <a:r>
                        <a:rPr lang="sr-Latn-CS" sz="1100" b="0" i="1" u="none" strike="noStrike">
                          <a:solidFill>
                            <a:srgbClr val="000000"/>
                          </a:solidFill>
                          <a:latin typeface="Arial"/>
                        </a:rPr>
                        <a:t>by municipalities of work</a:t>
                      </a:r>
                    </a:p>
                  </a:txBody>
                  <a:tcPr marL="160797" marR="0" marT="0" marB="0" anchor="ctr">
                    <a:lnL>
                      <a:noFill/>
                    </a:lnL>
                    <a:lnR>
                      <a:noFill/>
                    </a:lnR>
                    <a:lnT>
                      <a:noFill/>
                    </a:lnT>
                    <a:lnB>
                      <a:noFill/>
                    </a:lnB>
                  </a:tcPr>
                </a:tc>
                <a:tc>
                  <a:txBody>
                    <a:bodyPr/>
                    <a:lstStyle/>
                    <a:p>
                      <a:pPr algn="r" fontAlgn="ctr"/>
                      <a:r>
                        <a:rPr lang="sr-Latn-CS" sz="1300" b="0" i="0" u="none" strike="noStrike">
                          <a:solidFill>
                            <a:srgbClr val="000000"/>
                          </a:solidFill>
                          <a:latin typeface="Arial"/>
                        </a:rPr>
                        <a:t>12598</a:t>
                      </a:r>
                    </a:p>
                  </a:txBody>
                  <a:tcPr marL="0" marR="0" marT="0" marB="0" anchor="ctr">
                    <a:lnL>
                      <a:noFill/>
                    </a:lnL>
                    <a:lnR>
                      <a:noFill/>
                    </a:lnR>
                    <a:lnT>
                      <a:noFill/>
                    </a:lnT>
                    <a:lnB>
                      <a:noFill/>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a:noFill/>
                    </a:lnT>
                    <a:lnB>
                      <a:noFill/>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ctr"/>
                      <a:r>
                        <a:rPr lang="sr-Latn-CS" sz="1100" b="0" i="1" u="none" strike="noStrike">
                          <a:solidFill>
                            <a:srgbClr val="000000"/>
                          </a:solidFill>
                          <a:latin typeface="Arial"/>
                        </a:rPr>
                        <a:t>by municipalities of residence</a:t>
                      </a:r>
                    </a:p>
                  </a:txBody>
                  <a:tcPr marL="160797" marR="0" marT="0" marB="0" anchor="ctr">
                    <a:lnL>
                      <a:noFill/>
                    </a:lnL>
                    <a:lnR>
                      <a:noFill/>
                    </a:lnR>
                    <a:lnT>
                      <a:noFill/>
                    </a:lnT>
                    <a:lnB>
                      <a:noFill/>
                    </a:lnB>
                  </a:tcPr>
                </a:tc>
                <a:tc>
                  <a:txBody>
                    <a:bodyPr/>
                    <a:lstStyle/>
                    <a:p>
                      <a:pPr algn="r" fontAlgn="ctr"/>
                      <a:r>
                        <a:rPr lang="sr-Latn-CS" sz="1300" b="0" i="0" u="none" strike="noStrike">
                          <a:solidFill>
                            <a:srgbClr val="000000"/>
                          </a:solidFill>
                          <a:latin typeface="Arial"/>
                        </a:rPr>
                        <a:t>13456</a:t>
                      </a:r>
                    </a:p>
                  </a:txBody>
                  <a:tcPr marL="0" marR="0" marT="0" marB="0" anchor="ctr">
                    <a:lnL>
                      <a:noFill/>
                    </a:lnL>
                    <a:lnR>
                      <a:noFill/>
                    </a:lnR>
                    <a:lnT>
                      <a:noFill/>
                    </a:lnT>
                    <a:lnB>
                      <a:noFill/>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a:noFill/>
                    </a:lnT>
                    <a:lnB>
                      <a:noFill/>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725969">
                <a:tc>
                  <a:txBody>
                    <a:bodyPr/>
                    <a:lstStyle/>
                    <a:p>
                      <a:pPr algn="l" fontAlgn="ctr"/>
                      <a:r>
                        <a:rPr lang="en-US" sz="1300" b="0" i="0" u="none" strike="noStrike">
                          <a:solidFill>
                            <a:srgbClr val="000000"/>
                          </a:solidFill>
                          <a:latin typeface="Arial"/>
                        </a:rPr>
                        <a:t>Registered employees* by municipalities of residence comparing to population number (</a:t>
                      </a:r>
                      <a:r>
                        <a:rPr lang="en-US" sz="1100" b="0" i="0" u="none" strike="noStrike">
                          <a:solidFill>
                            <a:srgbClr val="000000"/>
                          </a:solidFill>
                          <a:latin typeface="Arial"/>
                        </a:rPr>
                        <a:t>%</a:t>
                      </a:r>
                      <a:r>
                        <a:rPr lang="en-US" sz="1300" b="0" i="0" u="none" strike="noStrike">
                          <a:solidFill>
                            <a:srgbClr val="000000"/>
                          </a:solidFill>
                          <a:latin typeface="Arial"/>
                        </a:rPr>
                        <a:t>)</a:t>
                      </a:r>
                      <a:r>
                        <a:rPr lang="en-US" sz="1300" b="0" i="0" u="none" strike="noStrike" baseline="30000">
                          <a:solidFill>
                            <a:srgbClr val="000000"/>
                          </a:solidFill>
                          <a:latin typeface="Arial"/>
                        </a:rPr>
                        <a:t>1</a:t>
                      </a:r>
                      <a:endParaRPr lang="en-US" sz="1300" b="0" i="0" u="none" strike="noStrike">
                        <a:solidFill>
                          <a:srgbClr val="000000"/>
                        </a:solidFill>
                        <a:latin typeface="Arial"/>
                      </a:endParaRPr>
                    </a:p>
                  </a:txBody>
                  <a:tcPr marL="0" marR="0" marT="0" marB="0" anchor="ctr">
                    <a:lnL>
                      <a:noFill/>
                    </a:lnL>
                    <a:lnR>
                      <a:noFill/>
                    </a:lnR>
                    <a:lnT>
                      <a:noFill/>
                    </a:lnT>
                    <a:lnB w="6350" cap="flat" cmpd="sng" algn="ctr">
                      <a:solidFill>
                        <a:srgbClr val="78A0D0"/>
                      </a:solidFill>
                      <a:prstDash val="solid"/>
                      <a:round/>
                      <a:headEnd type="none" w="med" len="med"/>
                      <a:tailEnd type="none" w="med" len="med"/>
                    </a:lnB>
                  </a:tcPr>
                </a:tc>
                <a:tc>
                  <a:txBody>
                    <a:bodyPr/>
                    <a:lstStyle/>
                    <a:p>
                      <a:pPr algn="r" fontAlgn="ctr"/>
                      <a:r>
                        <a:rPr lang="sr-Latn-CS" sz="1300" b="0" i="0" u="none" strike="noStrike">
                          <a:solidFill>
                            <a:srgbClr val="000000"/>
                          </a:solidFill>
                          <a:latin typeface="Arial"/>
                        </a:rPr>
                        <a:t>30</a:t>
                      </a:r>
                    </a:p>
                  </a:txBody>
                  <a:tcPr marL="0" marR="0" marT="0" marB="0" anchor="ctr">
                    <a:lnL>
                      <a:noFill/>
                    </a:lnL>
                    <a:lnR>
                      <a:noFill/>
                    </a:lnR>
                    <a:lnT>
                      <a:noFill/>
                    </a:lnT>
                    <a:lnB w="6350" cap="flat" cmpd="sng" algn="ctr">
                      <a:solidFill>
                        <a:srgbClr val="78A0D0"/>
                      </a:solidFill>
                      <a:prstDash val="solid"/>
                      <a:round/>
                      <a:headEnd type="none" w="med" len="med"/>
                      <a:tailEnd type="none" w="med" len="med"/>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a:noFill/>
                    </a:lnT>
                    <a:lnB w="6350" cap="flat" cmpd="sng" algn="ctr">
                      <a:solidFill>
                        <a:srgbClr val="78A0D0"/>
                      </a:solidFill>
                      <a:prstDash val="solid"/>
                      <a:round/>
                      <a:headEnd type="none" w="med" len="med"/>
                      <a:tailEnd type="none" w="med" len="med"/>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ctr"/>
                      <a:r>
                        <a:rPr lang="en-US" sz="1300" b="0" i="0" u="none" strike="noStrike">
                          <a:solidFill>
                            <a:srgbClr val="000000"/>
                          </a:solidFill>
                          <a:latin typeface="Arial"/>
                        </a:rPr>
                        <a:t>Average annual net salaries and wages </a:t>
                      </a:r>
                      <a:r>
                        <a:rPr lang="en-US" sz="1100" b="0" i="0" u="none" strike="noStrike">
                          <a:solidFill>
                            <a:srgbClr val="000000"/>
                          </a:solidFill>
                          <a:latin typeface="Arial"/>
                        </a:rPr>
                        <a:t>(RSD)</a:t>
                      </a:r>
                      <a:r>
                        <a:rPr lang="en-US" sz="1100" b="0" i="0" u="none" strike="noStrike" baseline="30000">
                          <a:solidFill>
                            <a:srgbClr val="000000"/>
                          </a:solidFill>
                          <a:latin typeface="Arial"/>
                        </a:rPr>
                        <a:t>1</a:t>
                      </a:r>
                      <a:endParaRPr lang="en-US" sz="1300" b="0" i="0" u="none" strike="noStrike">
                        <a:solidFill>
                          <a:srgbClr val="000000"/>
                        </a:solidFill>
                        <a:latin typeface="Arial"/>
                      </a:endParaRPr>
                    </a:p>
                  </a:txBody>
                  <a:tcPr marL="0" marR="0" marT="0" marB="0" anchor="ctr">
                    <a:lnL>
                      <a:noFill/>
                    </a:lnL>
                    <a:lnR>
                      <a:noFill/>
                    </a:lnR>
                    <a:lnT w="6350" cap="flat" cmpd="sng" algn="ctr">
                      <a:solidFill>
                        <a:srgbClr val="78A0D0"/>
                      </a:solidFill>
                      <a:prstDash val="solid"/>
                      <a:round/>
                      <a:headEnd type="none" w="med" len="med"/>
                      <a:tailEnd type="none" w="med" len="med"/>
                    </a:lnT>
                    <a:lnB w="6350" cap="flat" cmpd="sng" algn="ctr">
                      <a:solidFill>
                        <a:srgbClr val="78A0D0"/>
                      </a:solidFill>
                      <a:prstDash val="solid"/>
                      <a:round/>
                      <a:headEnd type="none" w="med" len="med"/>
                      <a:tailEnd type="none" w="med" len="med"/>
                    </a:lnB>
                  </a:tcPr>
                </a:tc>
                <a:tc>
                  <a:txBody>
                    <a:bodyPr/>
                    <a:lstStyle/>
                    <a:p>
                      <a:pPr algn="r" fontAlgn="ctr"/>
                      <a:r>
                        <a:rPr lang="sr-Latn-CS" sz="1300" b="0" i="0" u="none" strike="noStrike">
                          <a:solidFill>
                            <a:srgbClr val="000000"/>
                          </a:solidFill>
                          <a:latin typeface="Arial"/>
                        </a:rPr>
                        <a:t>61031</a:t>
                      </a:r>
                    </a:p>
                  </a:txBody>
                  <a:tcPr marL="0" marR="0" marT="0" marB="0" anchor="ctr">
                    <a:lnL>
                      <a:noFill/>
                    </a:lnL>
                    <a:lnR>
                      <a:noFill/>
                    </a:lnR>
                    <a:lnT w="6350" cap="flat" cmpd="sng" algn="ctr">
                      <a:solidFill>
                        <a:srgbClr val="78A0D0"/>
                      </a:solidFill>
                      <a:prstDash val="solid"/>
                      <a:round/>
                      <a:headEnd type="none" w="med" len="med"/>
                      <a:tailEnd type="none" w="med" len="med"/>
                    </a:lnT>
                    <a:lnB w="6350" cap="flat" cmpd="sng" algn="ctr">
                      <a:solidFill>
                        <a:srgbClr val="78A0D0"/>
                      </a:solidFill>
                      <a:prstDash val="solid"/>
                      <a:round/>
                      <a:headEnd type="none" w="med" len="med"/>
                      <a:tailEnd type="none" w="med" len="med"/>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w="6350" cap="flat" cmpd="sng" algn="ctr">
                      <a:solidFill>
                        <a:srgbClr val="78A0D0"/>
                      </a:solidFill>
                      <a:prstDash val="solid"/>
                      <a:round/>
                      <a:headEnd type="none" w="med" len="med"/>
                      <a:tailEnd type="none" w="med" len="med"/>
                    </a:lnT>
                    <a:lnB w="6350" cap="flat" cmpd="sng" algn="ctr">
                      <a:solidFill>
                        <a:srgbClr val="78A0D0"/>
                      </a:solidFill>
                      <a:prstDash val="solid"/>
                      <a:round/>
                      <a:headEnd type="none" w="med" len="med"/>
                      <a:tailEnd type="none" w="med" len="med"/>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ctr"/>
                      <a:r>
                        <a:rPr lang="sr-Latn-CS" sz="1300" b="0" i="0" u="none" strike="noStrike">
                          <a:solidFill>
                            <a:srgbClr val="000000"/>
                          </a:solidFill>
                          <a:latin typeface="Arial"/>
                        </a:rPr>
                        <a:t>Registered unemployed** </a:t>
                      </a:r>
                      <a:r>
                        <a:rPr lang="sr-Latn-CS" sz="1300" b="0" i="0" u="none" strike="noStrike" baseline="30000">
                          <a:solidFill>
                            <a:srgbClr val="000000"/>
                          </a:solidFill>
                          <a:latin typeface="Arial"/>
                        </a:rPr>
                        <a:t>2</a:t>
                      </a:r>
                      <a:endParaRPr lang="sr-Latn-CS" sz="1300" b="0" i="0" u="none" strike="noStrike">
                        <a:solidFill>
                          <a:srgbClr val="000000"/>
                        </a:solidFill>
                        <a:latin typeface="Arial"/>
                      </a:endParaRPr>
                    </a:p>
                  </a:txBody>
                  <a:tcPr marL="0" marR="0" marT="0" marB="0" anchor="ctr">
                    <a:lnL>
                      <a:noFill/>
                    </a:lnL>
                    <a:lnR>
                      <a:noFill/>
                    </a:lnR>
                    <a:lnT w="6350" cap="flat" cmpd="sng" algn="ctr">
                      <a:solidFill>
                        <a:srgbClr val="78A0D0"/>
                      </a:solidFill>
                      <a:prstDash val="solid"/>
                      <a:round/>
                      <a:headEnd type="none" w="med" len="med"/>
                      <a:tailEnd type="none" w="med" len="med"/>
                    </a:lnT>
                    <a:lnB>
                      <a:noFill/>
                    </a:lnB>
                  </a:tcPr>
                </a:tc>
                <a:tc>
                  <a:txBody>
                    <a:bodyPr/>
                    <a:lstStyle/>
                    <a:p>
                      <a:pPr algn="r" fontAlgn="ctr"/>
                      <a:r>
                        <a:rPr lang="sr-Latn-CS" sz="1300" b="0" i="0" u="none" strike="noStrike">
                          <a:solidFill>
                            <a:srgbClr val="000000"/>
                          </a:solidFill>
                          <a:latin typeface="Arial"/>
                        </a:rPr>
                        <a:t>4306</a:t>
                      </a:r>
                    </a:p>
                  </a:txBody>
                  <a:tcPr marL="0" marR="0" marT="0" marB="0" anchor="ctr">
                    <a:lnL>
                      <a:noFill/>
                    </a:lnL>
                    <a:lnR>
                      <a:noFill/>
                    </a:lnR>
                    <a:lnT w="6350" cap="flat" cmpd="sng" algn="ctr">
                      <a:solidFill>
                        <a:srgbClr val="78A0D0"/>
                      </a:solidFill>
                      <a:prstDash val="solid"/>
                      <a:round/>
                      <a:headEnd type="none" w="med" len="med"/>
                      <a:tailEnd type="none" w="med" len="med"/>
                    </a:lnT>
                    <a:lnB>
                      <a:noFill/>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w="6350" cap="flat" cmpd="sng" algn="ctr">
                      <a:solidFill>
                        <a:srgbClr val="78A0D0"/>
                      </a:solidFill>
                      <a:prstDash val="solid"/>
                      <a:round/>
                      <a:headEnd type="none" w="med" len="med"/>
                      <a:tailEnd type="none" w="med" len="med"/>
                    </a:lnT>
                    <a:lnB>
                      <a:noFill/>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ctr"/>
                      <a:r>
                        <a:rPr lang="en-US" sz="1300" b="0" i="0" u="none" strike="noStrike">
                          <a:solidFill>
                            <a:srgbClr val="000000"/>
                          </a:solidFill>
                          <a:latin typeface="Arial"/>
                        </a:rPr>
                        <a:t>Registered unemployed per 1,000 inhabitants</a:t>
                      </a:r>
                      <a:r>
                        <a:rPr lang="en-US" sz="1300" b="0" i="0" u="none" strike="noStrike" baseline="30000">
                          <a:solidFill>
                            <a:srgbClr val="000000"/>
                          </a:solidFill>
                          <a:latin typeface="Arial"/>
                        </a:rPr>
                        <a:t>2</a:t>
                      </a:r>
                      <a:endParaRPr lang="en-US" sz="1300" b="0" i="0" u="none" strike="noStrike">
                        <a:solidFill>
                          <a:srgbClr val="000000"/>
                        </a:solidFill>
                        <a:latin typeface="Arial"/>
                      </a:endParaRP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a:txBody>
                    <a:bodyPr/>
                    <a:lstStyle/>
                    <a:p>
                      <a:pPr algn="r" fontAlgn="ctr"/>
                      <a:r>
                        <a:rPr lang="sr-Latn-CS" sz="1300" b="0" i="0" u="none" strike="noStrike">
                          <a:solidFill>
                            <a:srgbClr val="000000"/>
                          </a:solidFill>
                          <a:latin typeface="Arial"/>
                        </a:rPr>
                        <a:t>96</a:t>
                      </a: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a:txBody>
                    <a:bodyPr/>
                    <a:lstStyle/>
                    <a:p>
                      <a:pPr algn="ctr" fontAlgn="ctr"/>
                      <a:endParaRPr lang="sr-Latn-CS" sz="900" b="0" i="0" u="none" strike="noStrike">
                        <a:solidFill>
                          <a:srgbClr val="000000"/>
                        </a:solidFill>
                        <a:latin typeface="Arial"/>
                      </a:endParaRPr>
                    </a:p>
                  </a:txBody>
                  <a:tcPr marL="0" marR="0" marT="0" marB="0" anchor="ctr">
                    <a:lnL>
                      <a:noFill/>
                    </a:lnL>
                    <a:lnR>
                      <a:noFill/>
                    </a:lnR>
                    <a:lnT>
                      <a:noFill/>
                    </a:lnT>
                    <a:lnB>
                      <a:noFill/>
                    </a:lnB>
                  </a:tcPr>
                </a:tc>
              </a:tr>
              <a:tr h="297177">
                <a:tc>
                  <a:txBody>
                    <a:bodyPr/>
                    <a:lstStyle/>
                    <a:p>
                      <a:pPr algn="l" fontAlgn="b"/>
                      <a:endParaRPr lang="sr-Latn-CS" sz="1000" b="0" i="0" u="none" strike="noStrike" dirty="0">
                        <a:solidFill>
                          <a:srgbClr val="000000"/>
                        </a:solidFill>
                        <a:latin typeface="Calibri"/>
                      </a:endParaRPr>
                    </a:p>
                  </a:txBody>
                  <a:tcPr marL="0" marR="0" marT="0" marB="0">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r>
              <a:tr h="297177">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r>
              <a:tr h="297177">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r>
              <a:tr h="297177">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7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6" name="TextBox 145"/>
          <p:cNvSpPr txBox="1"/>
          <p:nvPr/>
        </p:nvSpPr>
        <p:spPr>
          <a:xfrm>
            <a:off x="59530" y="61055254"/>
            <a:ext cx="5191126" cy="115490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Arial" pitchFamily="34" charset="0"/>
                <a:cs typeface="Arial" pitchFamily="34" charset="0"/>
              </a:rPr>
              <a:t>* From 2015 the data include registered individual</a:t>
            </a:r>
            <a:r>
              <a:rPr lang="en-US" sz="1100" baseline="0">
                <a:latin typeface="Arial" pitchFamily="34" charset="0"/>
                <a:cs typeface="Arial" pitchFamily="34" charset="0"/>
              </a:rPr>
              <a:t> farmers</a:t>
            </a:r>
          </a:p>
          <a:p>
            <a:pPr marL="0" marR="0" indent="0" defTabSz="91440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Arial" panose="020B0604020202020204" pitchFamily="34" charset="0"/>
                <a:ea typeface="+mn-ea"/>
                <a:cs typeface="Arial" panose="020B0604020202020204" pitchFamily="34" charset="0"/>
              </a:rPr>
              <a:t>** state as of 31.12.</a:t>
            </a:r>
            <a:endParaRPr lang="en-US" sz="1100">
              <a:latin typeface="Arial" pitchFamily="34" charset="0"/>
              <a:cs typeface="Arial" pitchFamily="34" charset="0"/>
            </a:endParaRPr>
          </a:p>
          <a:p>
            <a:endParaRPr lang="en-US" sz="1100">
              <a:latin typeface="Arial" pitchFamily="34" charset="0"/>
              <a:cs typeface="Arial" pitchFamily="34" charset="0"/>
            </a:endParaRPr>
          </a:p>
          <a:p>
            <a:r>
              <a:rPr lang="en-US" sz="1100">
                <a:latin typeface="Arial" pitchFamily="34" charset="0"/>
                <a:cs typeface="Arial" pitchFamily="34" charset="0"/>
              </a:rPr>
              <a:t>Source</a:t>
            </a:r>
            <a:r>
              <a:rPr lang="x-none" sz="1100">
                <a:latin typeface="Arial" pitchFamily="34" charset="0"/>
                <a:cs typeface="Arial" pitchFamily="34" charset="0"/>
              </a:rPr>
              <a:t>:</a:t>
            </a:r>
            <a:endParaRPr lang="en-US" sz="1100">
              <a:latin typeface="Arial" pitchFamily="34" charset="0"/>
              <a:cs typeface="Arial" pitchFamily="34" charset="0"/>
            </a:endParaRPr>
          </a:p>
          <a:p>
            <a:r>
              <a:rPr lang="en-US" sz="1100">
                <a:latin typeface="Arial" pitchFamily="34" charset="0"/>
                <a:cs typeface="Arial" pitchFamily="34" charset="0"/>
              </a:rPr>
              <a:t>  </a:t>
            </a:r>
            <a:r>
              <a:rPr lang="en-US" sz="1100" baseline="30000">
                <a:latin typeface="Arial" pitchFamily="34" charset="0"/>
                <a:cs typeface="Arial" pitchFamily="34" charset="0"/>
              </a:rPr>
              <a:t>1</a:t>
            </a:r>
            <a:r>
              <a:rPr lang="en-US" sz="1100">
                <a:latin typeface="Arial" pitchFamily="34" charset="0"/>
                <a:cs typeface="Arial" pitchFamily="34" charset="0"/>
              </a:rPr>
              <a:t>  Statistics of Employment and Earnings,</a:t>
            </a:r>
            <a:r>
              <a:rPr lang="en-US" sz="1100" baseline="0">
                <a:latin typeface="Arial" pitchFamily="34" charset="0"/>
                <a:cs typeface="Arial" pitchFamily="34" charset="0"/>
              </a:rPr>
              <a:t> SORS</a:t>
            </a:r>
          </a:p>
          <a:p>
            <a:r>
              <a:rPr lang="en-US" sz="1100" baseline="0">
                <a:latin typeface="Arial" pitchFamily="34" charset="0"/>
                <a:cs typeface="Arial" pitchFamily="34" charset="0"/>
              </a:rPr>
              <a:t>  </a:t>
            </a:r>
            <a:r>
              <a:rPr lang="en-US" sz="1100" baseline="30000">
                <a:latin typeface="Arial" pitchFamily="34" charset="0"/>
                <a:cs typeface="Arial" pitchFamily="34" charset="0"/>
              </a:rPr>
              <a:t>2</a:t>
            </a:r>
            <a:r>
              <a:rPr lang="en-US" sz="1100" baseline="0">
                <a:latin typeface="Arial" pitchFamily="34" charset="0"/>
                <a:cs typeface="Arial" pitchFamily="34" charset="0"/>
              </a:rPr>
              <a:t>  National Employment Service</a:t>
            </a:r>
            <a:endParaRPr lang="en-US" sz="1100">
              <a:latin typeface="Arial" pitchFamily="34" charset="0"/>
              <a:cs typeface="Arial" pitchFamily="34" charset="0"/>
            </a:endParaRPr>
          </a:p>
        </p:txBody>
      </p:sp>
      <p:sp>
        <p:nvSpPr>
          <p:cNvPr id="7" name="TextBox 145"/>
          <p:cNvSpPr txBox="1"/>
          <p:nvPr/>
        </p:nvSpPr>
        <p:spPr>
          <a:xfrm>
            <a:off x="2000232" y="4357694"/>
            <a:ext cx="5191126" cy="115490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Arial" pitchFamily="34" charset="0"/>
                <a:cs typeface="Arial" pitchFamily="34" charset="0"/>
              </a:rPr>
              <a:t>* From 2015 the data include registered individual</a:t>
            </a:r>
            <a:r>
              <a:rPr lang="en-US" sz="1100" baseline="0">
                <a:latin typeface="Arial" pitchFamily="34" charset="0"/>
                <a:cs typeface="Arial" pitchFamily="34" charset="0"/>
              </a:rPr>
              <a:t> farmers</a:t>
            </a:r>
          </a:p>
          <a:p>
            <a:pPr marL="0" marR="0" indent="0" defTabSz="91440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Arial" panose="020B0604020202020204" pitchFamily="34" charset="0"/>
                <a:ea typeface="+mn-ea"/>
                <a:cs typeface="Arial" panose="020B0604020202020204" pitchFamily="34" charset="0"/>
              </a:rPr>
              <a:t>** state as of 31.12.</a:t>
            </a:r>
            <a:endParaRPr lang="en-US" sz="1100">
              <a:latin typeface="Arial" pitchFamily="34" charset="0"/>
              <a:cs typeface="Arial" pitchFamily="34" charset="0"/>
            </a:endParaRPr>
          </a:p>
          <a:p>
            <a:endParaRPr lang="en-US" sz="1100">
              <a:latin typeface="Arial" pitchFamily="34" charset="0"/>
              <a:cs typeface="Arial" pitchFamily="34" charset="0"/>
            </a:endParaRPr>
          </a:p>
          <a:p>
            <a:r>
              <a:rPr lang="en-US" sz="1100">
                <a:latin typeface="Arial" pitchFamily="34" charset="0"/>
                <a:cs typeface="Arial" pitchFamily="34" charset="0"/>
              </a:rPr>
              <a:t>Source</a:t>
            </a:r>
            <a:r>
              <a:rPr lang="x-none" sz="1100">
                <a:latin typeface="Arial" pitchFamily="34" charset="0"/>
                <a:cs typeface="Arial" pitchFamily="34" charset="0"/>
              </a:rPr>
              <a:t>:</a:t>
            </a:r>
            <a:endParaRPr lang="en-US" sz="1100">
              <a:latin typeface="Arial" pitchFamily="34" charset="0"/>
              <a:cs typeface="Arial" pitchFamily="34" charset="0"/>
            </a:endParaRPr>
          </a:p>
          <a:p>
            <a:r>
              <a:rPr lang="en-US" sz="1100">
                <a:latin typeface="Arial" pitchFamily="34" charset="0"/>
                <a:cs typeface="Arial" pitchFamily="34" charset="0"/>
              </a:rPr>
              <a:t>  </a:t>
            </a:r>
            <a:r>
              <a:rPr lang="en-US" sz="1100" baseline="30000">
                <a:latin typeface="Arial" pitchFamily="34" charset="0"/>
                <a:cs typeface="Arial" pitchFamily="34" charset="0"/>
              </a:rPr>
              <a:t>1</a:t>
            </a:r>
            <a:r>
              <a:rPr lang="en-US" sz="1100">
                <a:latin typeface="Arial" pitchFamily="34" charset="0"/>
                <a:cs typeface="Arial" pitchFamily="34" charset="0"/>
              </a:rPr>
              <a:t>  Statistics of Employment and Earnings,</a:t>
            </a:r>
            <a:r>
              <a:rPr lang="en-US" sz="1100" baseline="0">
                <a:latin typeface="Arial" pitchFamily="34" charset="0"/>
                <a:cs typeface="Arial" pitchFamily="34" charset="0"/>
              </a:rPr>
              <a:t> SORS</a:t>
            </a:r>
          </a:p>
          <a:p>
            <a:r>
              <a:rPr lang="en-US" sz="1100" baseline="0">
                <a:latin typeface="Arial" pitchFamily="34" charset="0"/>
                <a:cs typeface="Arial" pitchFamily="34" charset="0"/>
              </a:rPr>
              <a:t>  </a:t>
            </a:r>
            <a:r>
              <a:rPr lang="en-US" sz="1100" baseline="30000">
                <a:latin typeface="Arial" pitchFamily="34" charset="0"/>
                <a:cs typeface="Arial" pitchFamily="34" charset="0"/>
              </a:rPr>
              <a:t>2</a:t>
            </a:r>
            <a:r>
              <a:rPr lang="en-US" sz="1100" baseline="0">
                <a:latin typeface="Arial" pitchFamily="34" charset="0"/>
                <a:cs typeface="Arial" pitchFamily="34" charset="0"/>
              </a:rPr>
              <a:t>  National Employment Service</a:t>
            </a:r>
            <a:endParaRPr lang="en-US" sz="11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SMALL AND MEDIUM ENTERPRISES AND ENTREPRENEURS</a:t>
            </a:r>
            <a:endParaRPr lang="sr-Latn-CS" sz="2800" dirty="0"/>
          </a:p>
        </p:txBody>
      </p:sp>
      <p:sp>
        <p:nvSpPr>
          <p:cNvPr id="3" name="Content Placeholder 2"/>
          <p:cNvSpPr>
            <a:spLocks noGrp="1"/>
          </p:cNvSpPr>
          <p:nvPr>
            <p:ph idx="1"/>
          </p:nvPr>
        </p:nvSpPr>
        <p:spPr/>
        <p:txBody>
          <a:bodyPr/>
          <a:lstStyle/>
          <a:p>
            <a:pPr>
              <a:buNone/>
            </a:pPr>
            <a:r>
              <a:rPr lang="sr-Latn-CS" dirty="0" smtClean="0"/>
              <a:t> </a:t>
            </a:r>
            <a:endParaRPr lang="sr-Latn-CS" dirty="0"/>
          </a:p>
        </p:txBody>
      </p:sp>
      <p:graphicFrame>
        <p:nvGraphicFramePr>
          <p:cNvPr id="5" name="Table 4"/>
          <p:cNvGraphicFramePr>
            <a:graphicFrameLocks noGrp="1"/>
          </p:cNvGraphicFramePr>
          <p:nvPr/>
        </p:nvGraphicFramePr>
        <p:xfrm>
          <a:off x="1524000" y="2596362"/>
          <a:ext cx="6096000" cy="1692530"/>
        </p:xfrm>
        <a:graphic>
          <a:graphicData uri="http://schemas.openxmlformats.org/drawingml/2006/table">
            <a:tbl>
              <a:tblPr/>
              <a:tblGrid>
                <a:gridCol w="3206663"/>
                <a:gridCol w="668055"/>
                <a:gridCol w="745995"/>
                <a:gridCol w="100208"/>
                <a:gridCol w="684756"/>
                <a:gridCol w="690323"/>
              </a:tblGrid>
              <a:tr h="277546">
                <a:tc gridSpan="6">
                  <a:txBody>
                    <a:bodyPr/>
                    <a:lstStyle/>
                    <a:p>
                      <a:pPr algn="l" fontAlgn="ctr"/>
                      <a:r>
                        <a:rPr lang="sr-Latn-CS" sz="1400" b="1" i="0" u="none" strike="noStrike">
                          <a:solidFill>
                            <a:srgbClr val="000000"/>
                          </a:solidFill>
                          <a:latin typeface="Arial"/>
                        </a:rPr>
                        <a:t>Active companies and entrepreneurs</a:t>
                      </a: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hMerge="1">
                  <a:txBody>
                    <a:bodyPr/>
                    <a:lstStyle/>
                    <a:p>
                      <a:endParaRPr lang="sr-Latn-CS"/>
                    </a:p>
                  </a:txBody>
                  <a:tcPr/>
                </a:tc>
                <a:tc hMerge="1">
                  <a:txBody>
                    <a:bodyPr/>
                    <a:lstStyle/>
                    <a:p>
                      <a:endParaRPr lang="sr-Latn-CS"/>
                    </a:p>
                  </a:txBody>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277546">
                <a:tc>
                  <a:txBody>
                    <a:bodyPr/>
                    <a:lstStyle/>
                    <a:p>
                      <a:pPr algn="l" fontAlgn="ctr"/>
                      <a:r>
                        <a:rPr lang="sr-Latn-CS" sz="1200" b="0" i="0" u="none" strike="noStrike">
                          <a:solidFill>
                            <a:srgbClr val="000000"/>
                          </a:solidFill>
                          <a:latin typeface="Arial"/>
                        </a:rPr>
                        <a:t>Active companies</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ctr"/>
                      <a:r>
                        <a:rPr lang="sr-Latn-CS" sz="1200" b="0" i="0" u="none" strike="noStrike">
                          <a:solidFill>
                            <a:srgbClr val="000000"/>
                          </a:solidFill>
                          <a:latin typeface="Arial"/>
                        </a:rPr>
                        <a:t> </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gridSpan="3">
                  <a:txBody>
                    <a:bodyPr/>
                    <a:lstStyle/>
                    <a:p>
                      <a:pPr algn="r" fontAlgn="ctr"/>
                      <a:r>
                        <a:rPr lang="sr-Latn-CS" sz="1200" b="0" i="0" u="none" strike="noStrike">
                          <a:solidFill>
                            <a:srgbClr val="000000"/>
                          </a:solidFill>
                          <a:latin typeface="Arial"/>
                        </a:rPr>
                        <a:t>394</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c hMerge="1">
                  <a:txBody>
                    <a:bodyPr/>
                    <a:lstStyle/>
                    <a:p>
                      <a:endParaRPr lang="sr-Latn-CS"/>
                    </a:p>
                  </a:txBody>
                  <a:tcPr/>
                </a:tc>
                <a:tc hMerge="1">
                  <a:txBody>
                    <a:bodyPr/>
                    <a:lstStyle/>
                    <a:p>
                      <a:endParaRPr lang="sr-Latn-CS"/>
                    </a:p>
                  </a:txBody>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w="12700" cap="flat" cmpd="sng" algn="ctr">
                      <a:solidFill>
                        <a:srgbClr val="78A0D0"/>
                      </a:solidFill>
                      <a:prstDash val="solid"/>
                      <a:round/>
                      <a:headEnd type="none" w="med" len="med"/>
                      <a:tailEnd type="none" w="med" len="med"/>
                    </a:lnT>
                    <a:lnB>
                      <a:noFill/>
                    </a:lnB>
                  </a:tcPr>
                </a:tc>
              </a:tr>
              <a:tr h="277546">
                <a:tc>
                  <a:txBody>
                    <a:bodyPr/>
                    <a:lstStyle/>
                    <a:p>
                      <a:pPr algn="l" fontAlgn="ctr"/>
                      <a:r>
                        <a:rPr lang="sr-Latn-CS" sz="1200" b="0" i="0" u="none" strike="noStrike">
                          <a:solidFill>
                            <a:srgbClr val="000000"/>
                          </a:solidFill>
                          <a:latin typeface="Arial"/>
                        </a:rPr>
                        <a:t>Active entrepreneurs</a:t>
                      </a:r>
                    </a:p>
                  </a:txBody>
                  <a:tcPr marL="0" marR="0" marT="0" marB="0" anchor="ctr">
                    <a:lnL>
                      <a:noFill/>
                    </a:lnL>
                    <a:lnR>
                      <a:noFill/>
                    </a:lnR>
                    <a:lnT>
                      <a:noFill/>
                    </a:lnT>
                    <a:lnB>
                      <a:noFill/>
                    </a:lnB>
                  </a:tcPr>
                </a:tc>
                <a:tc>
                  <a:txBody>
                    <a:bodyPr/>
                    <a:lstStyle/>
                    <a:p>
                      <a:pPr algn="l" fontAlgn="ctr"/>
                      <a:endParaRPr lang="sr-Latn-CS" sz="12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sr-Latn-CS" sz="12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sr-Latn-CS" sz="1200" b="0" i="0" u="none" strike="noStrike">
                        <a:solidFill>
                          <a:srgbClr val="000000"/>
                        </a:solidFill>
                        <a:latin typeface="Arial"/>
                      </a:endParaRPr>
                    </a:p>
                  </a:txBody>
                  <a:tcPr marL="0" marR="0" marT="0" marB="0" anchor="ctr">
                    <a:lnL>
                      <a:noFill/>
                    </a:lnL>
                    <a:lnR>
                      <a:noFill/>
                    </a:lnR>
                    <a:lnT>
                      <a:noFill/>
                    </a:lnT>
                    <a:lnB>
                      <a:noFill/>
                    </a:lnB>
                  </a:tcPr>
                </a:tc>
                <a:tc>
                  <a:txBody>
                    <a:bodyPr/>
                    <a:lstStyle/>
                    <a:p>
                      <a:pPr algn="r" fontAlgn="ctr"/>
                      <a:r>
                        <a:rPr lang="sr-Latn-CS" sz="1200" b="0" i="0" u="none" strike="noStrike">
                          <a:solidFill>
                            <a:srgbClr val="000000"/>
                          </a:solidFill>
                          <a:latin typeface="Arial"/>
                        </a:rPr>
                        <a:t>1128</a:t>
                      </a:r>
                    </a:p>
                  </a:txBody>
                  <a:tcPr marL="0" marR="0" marT="0" marB="0" anchor="ctr">
                    <a:lnL>
                      <a:noFill/>
                    </a:lnL>
                    <a:lnR>
                      <a:noFill/>
                    </a:lnR>
                    <a:lnT>
                      <a:noFill/>
                    </a:lnT>
                    <a:lnB>
                      <a:noFill/>
                    </a:lnB>
                  </a:tcPr>
                </a:tc>
                <a:tc>
                  <a:txBody>
                    <a:bodyPr/>
                    <a:lstStyle/>
                    <a:p>
                      <a:pPr algn="r" fontAlgn="ctr"/>
                      <a:r>
                        <a:rPr lang="sr-Latn-CS" sz="900" b="0" i="0" u="none" strike="noStrike">
                          <a:solidFill>
                            <a:srgbClr val="000000"/>
                          </a:solidFill>
                          <a:latin typeface="Arial"/>
                        </a:rPr>
                        <a:t>(2019)</a:t>
                      </a:r>
                    </a:p>
                  </a:txBody>
                  <a:tcPr marL="0" marR="0" marT="0" marB="0" anchor="ctr">
                    <a:lnL>
                      <a:noFill/>
                    </a:lnL>
                    <a:lnR>
                      <a:noFill/>
                    </a:lnR>
                    <a:lnT>
                      <a:noFill/>
                    </a:lnT>
                    <a:lnB>
                      <a:noFill/>
                    </a:lnB>
                  </a:tcPr>
                </a:tc>
              </a:tr>
              <a:tr h="277546">
                <a:tc gridSpan="2">
                  <a:txBody>
                    <a:bodyPr/>
                    <a:lstStyle/>
                    <a:p>
                      <a:pPr algn="l" fontAlgn="ctr"/>
                      <a:r>
                        <a:rPr lang="en-US" sz="1200" b="0" i="0" u="none" strike="noStrike">
                          <a:solidFill>
                            <a:srgbClr val="000000"/>
                          </a:solidFill>
                          <a:latin typeface="Arial"/>
                        </a:rPr>
                        <a:t>Incentives of regional development </a:t>
                      </a:r>
                      <a:r>
                        <a:rPr lang="en-US" sz="1100" b="0" i="0" u="none" strike="noStrike">
                          <a:solidFill>
                            <a:srgbClr val="000000"/>
                          </a:solidFill>
                          <a:latin typeface="Arial"/>
                        </a:rPr>
                        <a:t>(RSD thousand)</a:t>
                      </a:r>
                      <a:endParaRPr lang="en-US" sz="1200" b="0" i="0" u="none" strike="noStrike">
                        <a:solidFill>
                          <a:srgbClr val="000000"/>
                        </a:solidFill>
                        <a:latin typeface="Arial"/>
                      </a:endParaRP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hMerge="1">
                  <a:txBody>
                    <a:bodyPr/>
                    <a:lstStyle/>
                    <a:p>
                      <a:endParaRPr lang="sr-Latn-CS"/>
                    </a:p>
                  </a:txBody>
                  <a:tcPr/>
                </a:tc>
                <a:tc gridSpan="3">
                  <a:txBody>
                    <a:bodyPr/>
                    <a:lstStyle/>
                    <a:p>
                      <a:pPr algn="r" fontAlgn="ctr"/>
                      <a:r>
                        <a:rPr lang="sr-Latn-CS" sz="1200" b="0" i="0" u="none" strike="noStrike">
                          <a:solidFill>
                            <a:srgbClr val="000000"/>
                          </a:solidFill>
                          <a:latin typeface="Arial"/>
                        </a:rPr>
                        <a:t>344409</a:t>
                      </a: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c hMerge="1">
                  <a:txBody>
                    <a:bodyPr/>
                    <a:lstStyle/>
                    <a:p>
                      <a:endParaRPr lang="sr-Latn-CS"/>
                    </a:p>
                  </a:txBody>
                  <a:tcPr/>
                </a:tc>
                <a:tc hMerge="1">
                  <a:txBody>
                    <a:bodyPr/>
                    <a:lstStyle/>
                    <a:p>
                      <a:endParaRPr lang="sr-Latn-CS"/>
                    </a:p>
                  </a:txBody>
                  <a:tcPr/>
                </a:tc>
                <a:tc>
                  <a:txBody>
                    <a:bodyPr/>
                    <a:lstStyle/>
                    <a:p>
                      <a:pPr algn="r" fontAlgn="ctr"/>
                      <a:r>
                        <a:rPr lang="sr-Latn-CS" sz="900" b="0" i="0" u="none" strike="noStrike">
                          <a:solidFill>
                            <a:srgbClr val="000000"/>
                          </a:solidFill>
                          <a:latin typeface="Arial"/>
                        </a:rPr>
                        <a:t>(2018)</a:t>
                      </a:r>
                    </a:p>
                  </a:txBody>
                  <a:tcPr marL="0" marR="0" marT="0" marB="0" anchor="ctr">
                    <a:lnL>
                      <a:noFill/>
                    </a:lnL>
                    <a:lnR>
                      <a:noFill/>
                    </a:lnR>
                    <a:lnT>
                      <a:noFill/>
                    </a:lnT>
                    <a:lnB w="12700" cap="flat" cmpd="sng" algn="ctr">
                      <a:solidFill>
                        <a:srgbClr val="78A0D0"/>
                      </a:solidFill>
                      <a:prstDash val="solid"/>
                      <a:round/>
                      <a:headEnd type="none" w="med" len="med"/>
                      <a:tailEnd type="none" w="med" len="med"/>
                    </a:lnB>
                  </a:tcPr>
                </a:tc>
              </a:tr>
              <a:tr h="277546">
                <a:tc>
                  <a:txBody>
                    <a:bodyPr/>
                    <a:lstStyle/>
                    <a:p>
                      <a:pPr algn="l" fontAlgn="b"/>
                      <a:endParaRPr lang="sr-Latn-CS" sz="1000" b="0" i="0" u="none" strike="noStrike">
                        <a:solidFill>
                          <a:srgbClr val="000000"/>
                        </a:solidFill>
                        <a:latin typeface="Calibri"/>
                      </a:endParaRPr>
                    </a:p>
                  </a:txBody>
                  <a:tcPr marL="0" marR="0" marT="0" marB="0">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6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6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w="12700" cap="flat" cmpd="sng" algn="ctr">
                      <a:solidFill>
                        <a:srgbClr val="78A0D0"/>
                      </a:solidFill>
                      <a:prstDash val="solid"/>
                      <a:round/>
                      <a:headEnd type="none" w="med" len="med"/>
                      <a:tailEnd type="none" w="med" len="med"/>
                    </a:lnT>
                    <a:lnB>
                      <a:noFill/>
                    </a:lnB>
                  </a:tcPr>
                </a:tc>
              </a:tr>
              <a:tr h="27754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ea typeface="+mn-ea"/>
                          <a:cs typeface="Arial" pitchFamily="34" charset="0"/>
                        </a:rPr>
                        <a:t>Source</a:t>
                      </a:r>
                      <a:r>
                        <a:rPr lang="x-none" sz="1000" smtClean="0">
                          <a:solidFill>
                            <a:schemeClr val="tx1"/>
                          </a:solidFill>
                          <a:latin typeface="Arial" pitchFamily="34" charset="0"/>
                          <a:ea typeface="+mn-ea"/>
                          <a:cs typeface="Arial" pitchFamily="34" charset="0"/>
                        </a:rPr>
                        <a:t>:</a:t>
                      </a:r>
                      <a:r>
                        <a:rPr lang="en-US" sz="1000" dirty="0" smtClean="0">
                          <a:solidFill>
                            <a:schemeClr val="tx1"/>
                          </a:solidFill>
                          <a:latin typeface="Arial" pitchFamily="34" charset="0"/>
                          <a:ea typeface="+mn-ea"/>
                          <a:cs typeface="Arial" pitchFamily="34" charset="0"/>
                        </a:rPr>
                        <a:t> Se</a:t>
                      </a:r>
                      <a:r>
                        <a:rPr lang="en-US" sz="1000" baseline="0" dirty="0" smtClean="0">
                          <a:solidFill>
                            <a:schemeClr val="tx1"/>
                          </a:solidFill>
                          <a:latin typeface="Arial" pitchFamily="34" charset="0"/>
                          <a:ea typeface="+mn-ea"/>
                          <a:cs typeface="Arial" pitchFamily="34" charset="0"/>
                        </a:rPr>
                        <a:t>rbian Business Registers Agency</a:t>
                      </a:r>
                      <a:endParaRPr lang="en-US" sz="1000" dirty="0" smtClean="0">
                        <a:latin typeface="Arial" pitchFamily="34" charset="0"/>
                        <a:cs typeface="Arial" pitchFamily="34" charset="0"/>
                      </a:endParaRPr>
                    </a:p>
                    <a:p>
                      <a:pPr algn="l" fontAlgn="b"/>
                      <a:endParaRPr lang="sr-Latn-CS"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6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6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sr-Latn-CS" sz="10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6" name="TextBox 147"/>
          <p:cNvSpPr txBox="1"/>
          <p:nvPr/>
        </p:nvSpPr>
        <p:spPr>
          <a:xfrm>
            <a:off x="59533" y="61174312"/>
            <a:ext cx="6857999" cy="29765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solidFill>
                  <a:schemeClr val="tx1"/>
                </a:solidFill>
                <a:latin typeface="Arial" pitchFamily="34" charset="0"/>
                <a:ea typeface="+mn-ea"/>
                <a:cs typeface="Arial" pitchFamily="34" charset="0"/>
              </a:rPr>
              <a:t>Source</a:t>
            </a:r>
            <a:r>
              <a:rPr lang="x-none" sz="1100">
                <a:solidFill>
                  <a:schemeClr val="tx1"/>
                </a:solidFill>
                <a:latin typeface="Arial" pitchFamily="34" charset="0"/>
                <a:ea typeface="+mn-ea"/>
                <a:cs typeface="Arial" pitchFamily="34" charset="0"/>
              </a:rPr>
              <a:t>:</a:t>
            </a:r>
            <a:r>
              <a:rPr lang="en-US" sz="1100">
                <a:solidFill>
                  <a:schemeClr val="tx1"/>
                </a:solidFill>
                <a:latin typeface="Arial" pitchFamily="34" charset="0"/>
                <a:ea typeface="+mn-ea"/>
                <a:cs typeface="Arial" pitchFamily="34" charset="0"/>
              </a:rPr>
              <a:t> Se</a:t>
            </a:r>
            <a:r>
              <a:rPr lang="en-US" sz="1100" baseline="0">
                <a:solidFill>
                  <a:schemeClr val="tx1"/>
                </a:solidFill>
                <a:latin typeface="Arial" pitchFamily="34" charset="0"/>
                <a:ea typeface="+mn-ea"/>
                <a:cs typeface="Arial" pitchFamily="34" charset="0"/>
              </a:rPr>
              <a:t>rbian Business Registers Agency</a:t>
            </a: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800" dirty="0" smtClean="0"/>
              <a:t>SMALL AND MEDIUM ENTERPRISES AND ENTREPRENEURS</a:t>
            </a:r>
            <a:endParaRPr lang="sr-Latn-CS" sz="2800" dirty="0"/>
          </a:p>
        </p:txBody>
      </p:sp>
      <p:graphicFrame>
        <p:nvGraphicFramePr>
          <p:cNvPr id="7" name="Content Placeholder 6"/>
          <p:cNvGraphicFramePr>
            <a:graphicFrameLocks noGrp="1"/>
          </p:cNvGraphicFramePr>
          <p:nvPr>
            <p:ph sz="quarter" idx="2"/>
          </p:nvPr>
        </p:nvGraphicFramePr>
        <p:xfrm>
          <a:off x="357158" y="1500175"/>
          <a:ext cx="4000528" cy="4714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nvPr>
        </p:nvGraphicFramePr>
        <p:xfrm>
          <a:off x="4645025" y="1571613"/>
          <a:ext cx="4041775"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idx="1"/>
          </p:nvPr>
        </p:nvSpPr>
        <p:spPr/>
        <p:txBody>
          <a:bodyPr/>
          <a:lstStyle/>
          <a:p>
            <a:endParaRPr lang="sr-Latn-CS"/>
          </a:p>
        </p:txBody>
      </p:sp>
      <p:sp>
        <p:nvSpPr>
          <p:cNvPr id="11" name="Text Placeholder 10"/>
          <p:cNvSpPr>
            <a:spLocks noGrp="1"/>
          </p:cNvSpPr>
          <p:nvPr>
            <p:ph type="body" sz="half" idx="3"/>
          </p:nvPr>
        </p:nvSpPr>
        <p:spPr/>
        <p:txBody>
          <a:bodyPr/>
          <a:lstStyle/>
          <a:p>
            <a:endParaRPr lang="sr-Latn-C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370</TotalTime>
  <Words>1226</Words>
  <Application>Microsoft Office PowerPoint</Application>
  <PresentationFormat>On-screen Show (4:3)</PresentationFormat>
  <Paragraphs>146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Foundry</vt:lpstr>
      <vt:lpstr>Document</vt:lpstr>
      <vt:lpstr>THE CITY OF BOR</vt:lpstr>
      <vt:lpstr>Location of the City of Bor</vt:lpstr>
      <vt:lpstr>Location of the City of Bor</vt:lpstr>
      <vt:lpstr>Location of the City of Bor</vt:lpstr>
      <vt:lpstr>CITY OF BOR - POPULATION</vt:lpstr>
      <vt:lpstr>Total population, households and apartments in 2011.</vt:lpstr>
      <vt:lpstr>EMPLOYMENT AND EARNINGS </vt:lpstr>
      <vt:lpstr>SMALL AND MEDIUM ENTERPRISES AND ENTREPRENEURS</vt:lpstr>
      <vt:lpstr>SMALL AND MEDIUM ENTERPRISES AND ENTREPRENEURS</vt:lpstr>
      <vt:lpstr>TABLE OF FINANCING OF PRIORITY MEASURES OF THE ACTIVE EMPLOYMENT POLICY FOR 2020 </vt:lpstr>
      <vt:lpstr>BUSINESS INCUBATOR CENTER BOR</vt:lpstr>
      <vt:lpstr>Investment potential based on natural resources •</vt:lpstr>
      <vt:lpstr>Investment potential in agriculture</vt:lpstr>
      <vt:lpstr>Investment potential in agriculture</vt:lpstr>
      <vt:lpstr>Investment potential in agriculture</vt:lpstr>
      <vt:lpstr>Tabular presentation of planned financial resources for agriculture in 2020</vt:lpstr>
      <vt:lpstr>CITY OF BOR LOCAL ECONOMIC DEVELOPMENT OFFICE  Moše Pijade Street No.3 19210 Bor Phone: (030) 423-255 ext 160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BOR</dc:title>
  <dc:creator>Ljubica Filipovic</dc:creator>
  <cp:lastModifiedBy>Ljubica Filipovic</cp:lastModifiedBy>
  <cp:revision>42</cp:revision>
  <dcterms:created xsi:type="dcterms:W3CDTF">2019-12-23T10:32:08Z</dcterms:created>
  <dcterms:modified xsi:type="dcterms:W3CDTF">2020-10-13T11:30:54Z</dcterms:modified>
</cp:coreProperties>
</file>