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  <p:sldMasterId id="2147483787" r:id="rId3"/>
  </p:sldMasterIdLst>
  <p:notesMasterIdLst>
    <p:notesMasterId r:id="rId30"/>
  </p:notesMasterIdLst>
  <p:handoutMasterIdLst>
    <p:handoutMasterId r:id="rId31"/>
  </p:handoutMasterIdLst>
  <p:sldIdLst>
    <p:sldId id="256" r:id="rId4"/>
    <p:sldId id="257" r:id="rId5"/>
    <p:sldId id="258" r:id="rId6"/>
    <p:sldId id="259" r:id="rId7"/>
    <p:sldId id="275" r:id="rId8"/>
    <p:sldId id="262" r:id="rId9"/>
    <p:sldId id="260" r:id="rId10"/>
    <p:sldId id="261" r:id="rId11"/>
    <p:sldId id="263" r:id="rId12"/>
    <p:sldId id="267" r:id="rId13"/>
    <p:sldId id="264" r:id="rId14"/>
    <p:sldId id="277" r:id="rId15"/>
    <p:sldId id="279" r:id="rId16"/>
    <p:sldId id="266" r:id="rId17"/>
    <p:sldId id="269" r:id="rId18"/>
    <p:sldId id="268" r:id="rId19"/>
    <p:sldId id="276" r:id="rId20"/>
    <p:sldId id="280" r:id="rId21"/>
    <p:sldId id="289" r:id="rId22"/>
    <p:sldId id="290" r:id="rId23"/>
    <p:sldId id="291" r:id="rId24"/>
    <p:sldId id="274" r:id="rId25"/>
    <p:sldId id="287" r:id="rId26"/>
    <p:sldId id="293" r:id="rId27"/>
    <p:sldId id="294" r:id="rId28"/>
    <p:sldId id="278" r:id="rId29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fGgai8W1f3CpIFeG0Gjtiw==" hashData="smDE5q3iBdg8D5td3F9KG3eMoUO5ELbuUyZY5clygDWKJZnxcBMF7PKry9VByWaymPKV3pK9MF3sBxcSDR5v9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89250" autoAdjust="0"/>
  </p:normalViewPr>
  <p:slideViewPr>
    <p:cSldViewPr>
      <p:cViewPr varScale="1">
        <p:scale>
          <a:sx n="99" d="100"/>
          <a:sy n="99" d="100"/>
        </p:scale>
        <p:origin x="18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248693504161176"/>
          <c:y val="0.30802970491091602"/>
          <c:w val="0.62846713498254947"/>
          <c:h val="0.5555376872008646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D8D-4B7B-A994-3C0A826251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D8D-4B7B-A994-3C0A8262516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D8D-4B7B-A994-3C0A8262516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D8D-4B7B-A994-3C0A8262516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D8D-4B7B-A994-3C0A8262516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D8D-4B7B-A994-3C0A82625163}"/>
              </c:ext>
            </c:extLst>
          </c:dPt>
          <c:dLbls>
            <c:dLbl>
              <c:idx val="0"/>
              <c:layout>
                <c:manualLayout>
                  <c:x val="-1.3183767226421434E-2"/>
                  <c:y val="7.0256374536518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8D-4B7B-A994-3C0A82625163}"/>
                </c:ext>
              </c:extLst>
            </c:dLbl>
            <c:dLbl>
              <c:idx val="1"/>
              <c:layout>
                <c:manualLayout>
                  <c:x val="3.1032501556785695E-3"/>
                  <c:y val="2.455093554756786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8D-4B7B-A994-3C0A82625163}"/>
                </c:ext>
              </c:extLst>
            </c:dLbl>
            <c:dLbl>
              <c:idx val="2"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8D-4B7B-A994-3C0A82625163}"/>
                </c:ext>
              </c:extLst>
            </c:dLbl>
            <c:dLbl>
              <c:idx val="3"/>
              <c:layout>
                <c:manualLayout>
                  <c:x val="-3.0304281361347447E-2"/>
                  <c:y val="5.926039015840567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8D-4B7B-A994-3C0A82625163}"/>
                </c:ext>
              </c:extLst>
            </c:dLbl>
            <c:dLbl>
              <c:idx val="4"/>
              <c:layout>
                <c:manualLayout>
                  <c:x val="-3.577935042758567E-2"/>
                  <c:y val="-2.74235468680903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8D-4B7B-A994-3C0A82625163}"/>
                </c:ext>
              </c:extLst>
            </c:dLbl>
            <c:dLbl>
              <c:idx val="5"/>
              <c:layout>
                <c:manualLayout>
                  <c:x val="0.12674425938859321"/>
                  <c:y val="-3.102792792938725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D8D-4B7B-A994-3C0A82625163}"/>
                </c:ext>
              </c:extLst>
            </c:dLbl>
            <c:dLbl>
              <c:idx val="6"/>
              <c:layout>
                <c:manualLayout>
                  <c:x val="0.1374394350850964"/>
                  <c:y val="-0.1653874532469194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D8D-4B7B-A994-3C0A82625163}"/>
                </c:ext>
              </c:extLst>
            </c:dLbl>
            <c:dLbl>
              <c:idx val="7"/>
              <c:layout>
                <c:manualLayout>
                  <c:x val="0.23348892209190708"/>
                  <c:y val="-3.58307109632038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D8D-4B7B-A994-3C0A82625163}"/>
                </c:ext>
              </c:extLst>
            </c:dLbl>
            <c:numFmt formatCode="0.00%" sourceLinked="0"/>
            <c:spPr>
              <a:solidFill>
                <a:sysClr val="window" lastClr="FFFFFF"/>
              </a:solidFill>
              <a:ln w="12700">
                <a:solidFill>
                  <a:srgbClr val="E9E5DC">
                    <a:lumMod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Приходи од пореза</c:v>
                </c:pt>
                <c:pt idx="1">
                  <c:v>Донације и трансфери</c:v>
                </c:pt>
                <c:pt idx="2">
                  <c:v>Примања од продаје нефинансијске имовине</c:v>
                </c:pt>
                <c:pt idx="3">
                  <c:v>Други приходи</c:v>
                </c:pt>
                <c:pt idx="4">
                  <c:v>Пренета средства из ранијих година</c:v>
                </c:pt>
                <c:pt idx="5">
                  <c:v>Меморандумске ставке за рефундацијурасхода</c:v>
                </c:pt>
              </c:strCache>
            </c:strRef>
          </c:cat>
          <c:val>
            <c:numRef>
              <c:f>'Prihodi i primanja'!$D$6:$D$11</c:f>
              <c:numCache>
                <c:formatCode>0.00%</c:formatCode>
                <c:ptCount val="6"/>
                <c:pt idx="0">
                  <c:v>0.62849999999999995</c:v>
                </c:pt>
                <c:pt idx="1">
                  <c:v>0.1028</c:v>
                </c:pt>
                <c:pt idx="2">
                  <c:v>9.1999999999999998E-3</c:v>
                </c:pt>
                <c:pt idx="3">
                  <c:v>0.2273</c:v>
                </c:pt>
                <c:pt idx="4">
                  <c:v>2.8899999999999999E-2</c:v>
                </c:pt>
                <c:pt idx="5">
                  <c:v>3.3E-3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D8D-4B7B-A994-3C0A826251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855D5D">
        <a:lumMod val="40000"/>
        <a:lumOff val="60000"/>
      </a:srgbClr>
    </a:solidFill>
    <a:ln>
      <a:solidFill>
        <a:sysClr val="windowText" lastClr="000000"/>
      </a:solidFill>
      <a:prstDash val="solid"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36-4FB2-B65B-FF60BFABB3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336-4FB2-B65B-FF60BFABB3CA}"/>
              </c:ext>
            </c:extLst>
          </c:dPt>
          <c:dPt>
            <c:idx val="2"/>
            <c:bubble3D val="0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336-4FB2-B65B-FF60BFABB3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336-4FB2-B65B-FF60BFABB3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336-4FB2-B65B-FF60BFABB3C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336-4FB2-B65B-FF60BFABB3C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336-4FB2-B65B-FF60BFABB3C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336-4FB2-B65B-FF60BFABB3C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336-4FB2-B65B-FF60BFABB3CA}"/>
              </c:ext>
            </c:extLst>
          </c:dPt>
          <c:dLbls>
            <c:dLbl>
              <c:idx val="0"/>
              <c:layout>
                <c:manualLayout>
                  <c:x val="6.8600296490716445E-2"/>
                  <c:y val="1.61519550075907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36-4FB2-B65B-FF60BFABB3CA}"/>
                </c:ext>
              </c:extLst>
            </c:dLbl>
            <c:dLbl>
              <c:idx val="1"/>
              <c:layout>
                <c:manualLayout>
                  <c:x val="-5.7110916690969186E-5"/>
                  <c:y val="6.62212988494395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36-4FB2-B65B-FF60BFABB3CA}"/>
                </c:ext>
              </c:extLst>
            </c:dLbl>
            <c:dLbl>
              <c:idx val="2"/>
              <c:layout>
                <c:manualLayout>
                  <c:x val="-1.1366287547389909E-3"/>
                  <c:y val="2.82985887058906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36-4FB2-B65B-FF60BFABB3CA}"/>
                </c:ext>
              </c:extLst>
            </c:dLbl>
            <c:dLbl>
              <c:idx val="3"/>
              <c:layout>
                <c:manualLayout>
                  <c:x val="7.8306600563818413E-2"/>
                  <c:y val="8.33067247672533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36-4FB2-B65B-FF60BFABB3CA}"/>
                </c:ext>
              </c:extLst>
            </c:dLbl>
            <c:dLbl>
              <c:idx val="4"/>
              <c:layout>
                <c:manualLayout>
                  <c:x val="-9.1927918732380674E-3"/>
                  <c:y val="2.6475876684089975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РАСХОДИ ЗА СОЦИЈАЛНУ ЗАШТИТУ
</a:t>
                    </a:r>
                    <a:fld id="{154723B0-3AD5-4E2B-9125-56699BCCFE25}" type="PERCENTAGE">
                      <a:rPr lang="ru-RU" baseline="0" dirty="0"/>
                      <a:pPr/>
                      <a:t>[PERCENTAGE]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336-4FB2-B65B-FF60BFABB3CA}"/>
                </c:ext>
              </c:extLst>
            </c:dLbl>
            <c:dLbl>
              <c:idx val="5"/>
              <c:layout>
                <c:manualLayout>
                  <c:x val="-6.0587391853796054E-3"/>
                  <c:y val="-5.4244717618990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336-4FB2-B65B-FF60BFABB3CA}"/>
                </c:ext>
              </c:extLst>
            </c:dLbl>
            <c:dLbl>
              <c:idx val="6"/>
              <c:layout>
                <c:manualLayout>
                  <c:x val="-1.9350515213376107E-2"/>
                  <c:y val="-1.75089413870343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336-4FB2-B65B-FF60BFABB3CA}"/>
                </c:ext>
              </c:extLst>
            </c:dLbl>
            <c:dLbl>
              <c:idx val="7"/>
              <c:layout>
                <c:manualLayout>
                  <c:x val="-5.4968285214348205E-2"/>
                  <c:y val="-4.59353723876396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336-4FB2-B65B-FF60BFABB3CA}"/>
                </c:ext>
              </c:extLst>
            </c:dLbl>
            <c:dLbl>
              <c:idx val="8"/>
              <c:layout>
                <c:manualLayout>
                  <c:x val="0.10057256731797415"/>
                  <c:y val="-9.78272262887381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336-4FB2-B65B-FF60BFABB3CA}"/>
                </c:ext>
              </c:extLst>
            </c:dLbl>
            <c:dLbl>
              <c:idx val="9"/>
              <c:layout>
                <c:manualLayout>
                  <c:x val="0.3903441191576783"/>
                  <c:y val="3.726515362050331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336-4FB2-B65B-FF60BFABB3CA}"/>
                </c:ext>
              </c:extLst>
            </c:dLbl>
            <c:numFmt formatCode="0.00%" sourceLinked="0"/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izdaci'!$C$6:$C$14</c:f>
              <c:strCache>
                <c:ptCount val="9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ДОНАЦИЈЕ, ДОТАЦИЈЕ И ТРАНСФЕРИ</c:v>
                </c:pt>
                <c:pt idx="4">
                  <c:v>СОЦИЈАЛНО ОСИГУРАЊЕ И СОЦИЈАЛНА ЗАШТИТА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</c:v>
                </c:pt>
                <c:pt idx="8">
                  <c:v>ОТПЛАТА КАМАТА И ПРЕТЕЋИ ТРОШКОВИ ЗАДУЖИВАЊА</c:v>
                </c:pt>
              </c:strCache>
            </c:strRef>
          </c:cat>
          <c:val>
            <c:numRef>
              <c:f>'Rashodi i izdaci'!$D$6:$D$14</c:f>
              <c:numCache>
                <c:formatCode>#,##0</c:formatCode>
                <c:ptCount val="9"/>
                <c:pt idx="0">
                  <c:v>504511574</c:v>
                </c:pt>
                <c:pt idx="1">
                  <c:v>737401700</c:v>
                </c:pt>
                <c:pt idx="2">
                  <c:v>453100811</c:v>
                </c:pt>
                <c:pt idx="3">
                  <c:v>234586239</c:v>
                </c:pt>
                <c:pt idx="4">
                  <c:v>132922396</c:v>
                </c:pt>
                <c:pt idx="5">
                  <c:v>169361117</c:v>
                </c:pt>
                <c:pt idx="6">
                  <c:v>954544591</c:v>
                </c:pt>
                <c:pt idx="7">
                  <c:v>32983468</c:v>
                </c:pt>
                <c:pt idx="8">
                  <c:v>6746000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336-4FB2-B65B-FF60BFABB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0.10172570390554042"/>
                  <c:y val="-0.1957671957671957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2170753860127158"/>
                  <c:y val="-0.288359788359788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8.6026733034392497E-2"/>
                  <c:y val="-0.227513227513227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2060889527773606"/>
                  <c:y val="-0.116402116402116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0.10245274517796991"/>
                  <c:y val="-2.11640211640211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7.0844686648501368E-2"/>
                  <c:y val="8.994708994708994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0.10899182561307902"/>
                  <c:y val="0.14021164021164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2.5293701476301497E-2"/>
                  <c:y val="0.1107944582362407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-9.5839859254650384E-2"/>
                  <c:y val="0.187830687830687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0.23069936421435058"/>
                  <c:y val="0.1216931216931215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5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-0.17257039055404177"/>
                  <c:y val="-1.32275132275132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5440508628519528"/>
                  <c:y val="-0.103174603174603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18713424445922461"/>
                  <c:y val="-0.111111111111111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24523160762942781"/>
                  <c:y val="-0.185185185185185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0.11444141689373298"/>
                  <c:y val="-0.216931216931216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3.4514078110808359E-2"/>
                  <c:y val="-0.198412698412698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'[Prilog 2 - Pomocni dokument za tabele i grafike-2.xlsx]Programi'!$D$5:$D$21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'[Prilog 2 - Pomocni dokument za tabele i grafike-2.xlsx]Programi'!$E$5:$E$21</c:f>
              <c:numCache>
                <c:formatCode>#,##0.00</c:formatCode>
                <c:ptCount val="17"/>
                <c:pt idx="0">
                  <c:v>180449175</c:v>
                </c:pt>
                <c:pt idx="1">
                  <c:v>515040004</c:v>
                </c:pt>
                <c:pt idx="2">
                  <c:v>39864044</c:v>
                </c:pt>
                <c:pt idx="3">
                  <c:v>57453863</c:v>
                </c:pt>
                <c:pt idx="4">
                  <c:v>45000000</c:v>
                </c:pt>
                <c:pt idx="5">
                  <c:v>134652922</c:v>
                </c:pt>
                <c:pt idx="6">
                  <c:v>703091207</c:v>
                </c:pt>
                <c:pt idx="7">
                  <c:v>243697405</c:v>
                </c:pt>
                <c:pt idx="8">
                  <c:v>130766230</c:v>
                </c:pt>
                <c:pt idx="9">
                  <c:v>61495947</c:v>
                </c:pt>
                <c:pt idx="10">
                  <c:v>187412934</c:v>
                </c:pt>
                <c:pt idx="11">
                  <c:v>45652956</c:v>
                </c:pt>
                <c:pt idx="12">
                  <c:v>126842113</c:v>
                </c:pt>
                <c:pt idx="13">
                  <c:v>239441339</c:v>
                </c:pt>
                <c:pt idx="14">
                  <c:v>461544719</c:v>
                </c:pt>
                <c:pt idx="15">
                  <c:v>50253038</c:v>
                </c:pt>
                <c:pt idx="16">
                  <c:v>3500000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984-4F2A-A42B-3DE2BD54C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F1112-1AD7-4AA4-9A3A-6A2F46283F61}" type="doc">
      <dgm:prSet loTypeId="urn:microsoft.com/office/officeart/2005/8/layout/radial4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DA16C6-8CAF-4FBB-83BD-0F15D2F74F48}">
      <dgm:prSet phldrT="[Text]"/>
      <dgm:spPr/>
      <dgm:t>
        <a:bodyPr/>
        <a:lstStyle/>
        <a:p>
          <a:r>
            <a:rPr lang="sr-Cyrl-R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Ко учествује у изради буџета</a:t>
          </a:r>
          <a:r>
            <a: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?</a:t>
          </a:r>
        </a:p>
      </dgm:t>
    </dgm:pt>
    <dgm:pt modelId="{A1BAD192-7F9E-4506-A9B5-420438854D09}" type="parTrans" cxnId="{1DC4AA6E-4FBB-45FD-B7E3-8ADF4F40728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696F078-C7FA-4086-9084-D1C94F161CC1}" type="sibTrans" cxnId="{1DC4AA6E-4FBB-45FD-B7E3-8ADF4F40728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A688DA4-D576-48DF-AF56-84A20CF08864}">
      <dgm:prSet phldrT="[Text]" custT="1"/>
      <dgm:spPr/>
      <dgm:t>
        <a:bodyPr/>
        <a:lstStyle/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Установе културе</a:t>
          </a:r>
        </a:p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Предшколска установа „Бамби" </a:t>
          </a:r>
        </a:p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Месне заједнице</a:t>
          </a:r>
        </a:p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Туристичка организација „Бор“</a:t>
          </a:r>
        </a:p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Установа Спортски центар „Бор“ Бор</a:t>
          </a:r>
        </a:p>
        <a:p>
          <a:pPr algn="l"/>
          <a:endParaRPr lang="en-US" sz="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27D0F75-A85E-48A0-923F-CAE2CEE8302B}" type="parTrans" cxnId="{B045261B-3FC5-4798-ACC5-A4EFA8749840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A5E5253-4F22-4BE9-A205-8C9003A8F134}" type="sibTrans" cxnId="{B045261B-3FC5-4798-ACC5-A4EFA8749840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310FD69-D567-4069-9125-5C89D7D0366C}">
      <dgm:prSet phldrT="[Text]" custT="1"/>
      <dgm:spPr/>
      <dgm:t>
        <a:bodyPr/>
        <a:lstStyle/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Скупштина града Бора,</a:t>
          </a:r>
        </a:p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Градоначелник града Бора, </a:t>
          </a:r>
        </a:p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Градско веће,</a:t>
          </a:r>
        </a:p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Правобранилаштво града,</a:t>
          </a:r>
        </a:p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Градска управа</a:t>
          </a:r>
          <a:endParaRPr lang="en-US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CF35C61-DF83-42FC-A7DB-6665A823676E}" type="parTrans" cxnId="{A0C3F366-7F65-470B-890E-C95A9950A25C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CF377A4-44DD-4AAC-839C-1C1D99FDCD61}" type="sibTrans" cxnId="{A0C3F366-7F65-470B-890E-C95A9950A25C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C20EE09-CEB3-4120-A2AE-760EB636D2A3}">
      <dgm:prSet phldrT="[Text]" custT="1"/>
      <dgm:spPr/>
      <dgm:t>
        <a:bodyPr/>
        <a:lstStyle/>
        <a:p>
          <a:pPr algn="ctr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Јавна предузећа</a:t>
          </a:r>
          <a:endParaRPr lang="en-US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09173DF-6089-43BE-9D41-76A8961283CB}" type="parTrans" cxnId="{5AE93EF6-AA26-40F2-82CD-0D171A34ABA3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E95A4F1-B309-4574-A763-F450CA351982}" type="sibTrans" cxnId="{5AE93EF6-AA26-40F2-82CD-0D171A34ABA3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30A538F-CF64-44DA-AB72-CDA9AD20CE83}">
      <dgm:prSet phldrT="[Text]" custT="1"/>
      <dgm:spPr/>
      <dgm:t>
        <a:bodyPr/>
        <a:lstStyle/>
        <a:p>
          <a:pPr algn="l"/>
          <a:endParaRPr lang="sr-Cyrl-RS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itchFamily="34" charset="0"/>
            <a:cs typeface="Arial" pitchFamily="34" charset="0"/>
          </a:endParaRPr>
        </a:p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Основне школе</a:t>
          </a:r>
        </a:p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Средње школе</a:t>
          </a:r>
        </a:p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Историјски архив</a:t>
          </a:r>
        </a:p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Центар за социј</a:t>
          </a:r>
          <a:r>
            <a: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a</a:t>
          </a:r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лни рад</a:t>
          </a:r>
        </a:p>
        <a:p>
          <a:pPr algn="l"/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Дом здравља</a:t>
          </a:r>
        </a:p>
        <a:p>
          <a:pPr algn="ctr"/>
          <a:endParaRPr lang="en-US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9AB0748-28A5-4AA6-88C2-5A2F850CBA47}" type="parTrans" cxnId="{DB38EC61-5E8E-4B76-A3F5-E2EB5BDBDE4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EE2660-A159-4091-8FA4-7B355AC09DEC}" type="sibTrans" cxnId="{DB38EC61-5E8E-4B76-A3F5-E2EB5BDBDE4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45798DE-B585-4FA9-98B4-DF4CDD2B05E8}">
      <dgm:prSet phldrT="[Text]" custT="1"/>
      <dgm:spPr/>
      <dgm:t>
        <a:bodyPr/>
        <a:lstStyle/>
        <a:p>
          <a:r>
            <a:rPr lang="sr-Cyrl-R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Грађани и њихова удружења</a:t>
          </a:r>
          <a:endParaRPr lang="en-US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861C673-5748-4D4B-B601-7AB8AA43D86E}" type="parTrans" cxnId="{49770071-AC47-453C-B96D-8878CED0E18F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C2469AF-1E2B-4452-AED5-F7C23C22D80B}" type="sibTrans" cxnId="{49770071-AC47-453C-B96D-8878CED0E18F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3BA61E7-081F-4ED9-B60A-AB980AC9A010}" type="pres">
      <dgm:prSet presAssocID="{1B0F1112-1AD7-4AA4-9A3A-6A2F46283F6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8A603F-EC40-41E4-BA70-D5C5F8781BC3}" type="pres">
      <dgm:prSet presAssocID="{11DA16C6-8CAF-4FBB-83BD-0F15D2F74F48}" presName="centerShape" presStyleLbl="node0" presStyleIdx="0" presStyleCnt="1" custScaleX="101172" custScaleY="97498" custLinFactNeighborX="381" custLinFactNeighborY="-2886"/>
      <dgm:spPr/>
    </dgm:pt>
    <dgm:pt modelId="{FDD76D25-2A08-46FF-8C07-2877A0C9FB2D}" type="pres">
      <dgm:prSet presAssocID="{227D0F75-A85E-48A0-923F-CAE2CEE8302B}" presName="parTrans" presStyleLbl="bgSibTrans2D1" presStyleIdx="0" presStyleCnt="5" custScaleX="25614" custScaleY="78675" custLinFactNeighborX="42133" custLinFactNeighborY="15431"/>
      <dgm:spPr/>
    </dgm:pt>
    <dgm:pt modelId="{B8B915FF-FAD2-4327-A8E8-FB9B137542A2}" type="pres">
      <dgm:prSet presAssocID="{CA688DA4-D576-48DF-AF56-84A20CF08864}" presName="node" presStyleLbl="node1" presStyleIdx="0" presStyleCnt="5" custScaleX="139816" custScaleY="104525" custRadScaleRad="95421" custRadScaleInc="9490">
        <dgm:presLayoutVars>
          <dgm:bulletEnabled val="1"/>
        </dgm:presLayoutVars>
      </dgm:prSet>
      <dgm:spPr/>
    </dgm:pt>
    <dgm:pt modelId="{EA842F94-5DAB-40BA-A137-4DDCD4A7DE5B}" type="pres">
      <dgm:prSet presAssocID="{2CF35C61-DF83-42FC-A7DB-6665A823676E}" presName="parTrans" presStyleLbl="bgSibTrans2D1" presStyleIdx="1" presStyleCnt="5" custScaleX="37984" custLinFactY="701" custLinFactNeighborX="25640" custLinFactNeighborY="100000"/>
      <dgm:spPr/>
    </dgm:pt>
    <dgm:pt modelId="{A39EC9E4-4DCD-4C5C-B3E7-3180A7E676BC}" type="pres">
      <dgm:prSet presAssocID="{6310FD69-D567-4069-9125-5C89D7D0366C}" presName="node" presStyleLbl="node1" presStyleIdx="1" presStyleCnt="5" custAng="0" custScaleX="164750" custScaleY="116013" custRadScaleRad="129498" custRadScaleInc="15080">
        <dgm:presLayoutVars>
          <dgm:bulletEnabled val="1"/>
        </dgm:presLayoutVars>
      </dgm:prSet>
      <dgm:spPr/>
    </dgm:pt>
    <dgm:pt modelId="{FBD8A9BB-6C42-4425-B777-7048E4BC7509}" type="pres">
      <dgm:prSet presAssocID="{89AB0748-28A5-4AA6-88C2-5A2F850CBA47}" presName="parTrans" presStyleLbl="bgSibTrans2D1" presStyleIdx="2" presStyleCnt="5" custScaleX="39710" custLinFactNeighborX="-33676" custLinFactNeighborY="76434"/>
      <dgm:spPr/>
    </dgm:pt>
    <dgm:pt modelId="{9BBD46BF-6C10-4C41-9833-659933681F6E}" type="pres">
      <dgm:prSet presAssocID="{430A538F-CF64-44DA-AB72-CDA9AD20CE83}" presName="node" presStyleLbl="node1" presStyleIdx="2" presStyleCnt="5" custScaleX="176033" custScaleY="113120" custRadScaleRad="118423" custRadScaleInc="91007">
        <dgm:presLayoutVars>
          <dgm:bulletEnabled val="1"/>
        </dgm:presLayoutVars>
      </dgm:prSet>
      <dgm:spPr/>
    </dgm:pt>
    <dgm:pt modelId="{5587016C-A0FA-4F4B-A93A-619E3C6DAE9A}" type="pres">
      <dgm:prSet presAssocID="{E09173DF-6089-43BE-9D41-76A8961283CB}" presName="parTrans" presStyleLbl="bgSibTrans2D1" presStyleIdx="3" presStyleCnt="5" custScaleX="45147" custLinFactNeighborX="-37562" custLinFactNeighborY="-2699"/>
      <dgm:spPr/>
    </dgm:pt>
    <dgm:pt modelId="{1A97BD5D-D88B-4BDF-9C04-9A8FDBA87F2E}" type="pres">
      <dgm:prSet presAssocID="{6C20EE09-CEB3-4120-A2AE-760EB636D2A3}" presName="node" presStyleLbl="node1" presStyleIdx="3" presStyleCnt="5" custScaleX="99784" custScaleY="70051" custRadScaleRad="98999" custRadScaleInc="60405">
        <dgm:presLayoutVars>
          <dgm:bulletEnabled val="1"/>
        </dgm:presLayoutVars>
      </dgm:prSet>
      <dgm:spPr/>
    </dgm:pt>
    <dgm:pt modelId="{284CB80C-4A81-4C68-A0A3-0C7778EF5784}" type="pres">
      <dgm:prSet presAssocID="{C861C673-5748-4D4B-B601-7AB8AA43D86E}" presName="parTrans" presStyleLbl="bgSibTrans2D1" presStyleIdx="4" presStyleCnt="5" custAng="595363" custScaleX="39297" custScaleY="80341" custLinFactNeighborX="-40143" custLinFactNeighborY="7299"/>
      <dgm:spPr/>
    </dgm:pt>
    <dgm:pt modelId="{8EC7C03A-703D-4B14-80CF-03DA2C962947}" type="pres">
      <dgm:prSet presAssocID="{E45798DE-B585-4FA9-98B4-DF4CDD2B05E8}" presName="node" presStyleLbl="node1" presStyleIdx="4" presStyleCnt="5" custScaleX="104133" custScaleY="64061" custRadScaleRad="92278" custRadScaleInc="35273">
        <dgm:presLayoutVars>
          <dgm:bulletEnabled val="1"/>
        </dgm:presLayoutVars>
      </dgm:prSet>
      <dgm:spPr/>
    </dgm:pt>
  </dgm:ptLst>
  <dgm:cxnLst>
    <dgm:cxn modelId="{F865B612-28FA-4099-B6A6-4B9C14CACDC9}" type="presOf" srcId="{6310FD69-D567-4069-9125-5C89D7D0366C}" destId="{A39EC9E4-4DCD-4C5C-B3E7-3180A7E676BC}" srcOrd="0" destOrd="0" presId="urn:microsoft.com/office/officeart/2005/8/layout/radial4"/>
    <dgm:cxn modelId="{B045261B-3FC5-4798-ACC5-A4EFA8749840}" srcId="{11DA16C6-8CAF-4FBB-83BD-0F15D2F74F48}" destId="{CA688DA4-D576-48DF-AF56-84A20CF08864}" srcOrd="0" destOrd="0" parTransId="{227D0F75-A85E-48A0-923F-CAE2CEE8302B}" sibTransId="{6A5E5253-4F22-4BE9-A205-8C9003A8F134}"/>
    <dgm:cxn modelId="{8643985C-D8A3-4449-9001-00469396A97B}" type="presOf" srcId="{227D0F75-A85E-48A0-923F-CAE2CEE8302B}" destId="{FDD76D25-2A08-46FF-8C07-2877A0C9FB2D}" srcOrd="0" destOrd="0" presId="urn:microsoft.com/office/officeart/2005/8/layout/radial4"/>
    <dgm:cxn modelId="{6D2B245D-6BAB-40D3-BABC-C69195B4BB82}" type="presOf" srcId="{89AB0748-28A5-4AA6-88C2-5A2F850CBA47}" destId="{FBD8A9BB-6C42-4425-B777-7048E4BC7509}" srcOrd="0" destOrd="0" presId="urn:microsoft.com/office/officeart/2005/8/layout/radial4"/>
    <dgm:cxn modelId="{DB38EC61-5E8E-4B76-A3F5-E2EB5BDBDE46}" srcId="{11DA16C6-8CAF-4FBB-83BD-0F15D2F74F48}" destId="{430A538F-CF64-44DA-AB72-CDA9AD20CE83}" srcOrd="2" destOrd="0" parTransId="{89AB0748-28A5-4AA6-88C2-5A2F850CBA47}" sibTransId="{32EE2660-A159-4091-8FA4-7B355AC09DEC}"/>
    <dgm:cxn modelId="{A0C3F366-7F65-470B-890E-C95A9950A25C}" srcId="{11DA16C6-8CAF-4FBB-83BD-0F15D2F74F48}" destId="{6310FD69-D567-4069-9125-5C89D7D0366C}" srcOrd="1" destOrd="0" parTransId="{2CF35C61-DF83-42FC-A7DB-6665A823676E}" sibTransId="{8CF377A4-44DD-4AAC-839C-1C1D99FDCD61}"/>
    <dgm:cxn modelId="{1DC4AA6E-4FBB-45FD-B7E3-8ADF4F407287}" srcId="{1B0F1112-1AD7-4AA4-9A3A-6A2F46283F61}" destId="{11DA16C6-8CAF-4FBB-83BD-0F15D2F74F48}" srcOrd="0" destOrd="0" parTransId="{A1BAD192-7F9E-4506-A9B5-420438854D09}" sibTransId="{6696F078-C7FA-4086-9084-D1C94F161CC1}"/>
    <dgm:cxn modelId="{49770071-AC47-453C-B96D-8878CED0E18F}" srcId="{11DA16C6-8CAF-4FBB-83BD-0F15D2F74F48}" destId="{E45798DE-B585-4FA9-98B4-DF4CDD2B05E8}" srcOrd="4" destOrd="0" parTransId="{C861C673-5748-4D4B-B601-7AB8AA43D86E}" sibTransId="{2C2469AF-1E2B-4452-AED5-F7C23C22D80B}"/>
    <dgm:cxn modelId="{CF694987-70DA-453C-8573-6135D716C888}" type="presOf" srcId="{11DA16C6-8CAF-4FBB-83BD-0F15D2F74F48}" destId="{A38A603F-EC40-41E4-BA70-D5C5F8781BC3}" srcOrd="0" destOrd="0" presId="urn:microsoft.com/office/officeart/2005/8/layout/radial4"/>
    <dgm:cxn modelId="{579C4699-B5C2-481A-A1EF-6E92DA4549D5}" type="presOf" srcId="{1B0F1112-1AD7-4AA4-9A3A-6A2F46283F61}" destId="{93BA61E7-081F-4ED9-B60A-AB980AC9A010}" srcOrd="0" destOrd="0" presId="urn:microsoft.com/office/officeart/2005/8/layout/radial4"/>
    <dgm:cxn modelId="{F50584A2-BECA-42DC-9319-1166FFACBF4C}" type="presOf" srcId="{E09173DF-6089-43BE-9D41-76A8961283CB}" destId="{5587016C-A0FA-4F4B-A93A-619E3C6DAE9A}" srcOrd="0" destOrd="0" presId="urn:microsoft.com/office/officeart/2005/8/layout/radial4"/>
    <dgm:cxn modelId="{728DFCBA-559F-4E74-96AE-7A05CF9DEF65}" type="presOf" srcId="{C861C673-5748-4D4B-B601-7AB8AA43D86E}" destId="{284CB80C-4A81-4C68-A0A3-0C7778EF5784}" srcOrd="0" destOrd="0" presId="urn:microsoft.com/office/officeart/2005/8/layout/radial4"/>
    <dgm:cxn modelId="{C1B487BB-B4E0-4E5B-BCEC-686F78885C55}" type="presOf" srcId="{2CF35C61-DF83-42FC-A7DB-6665A823676E}" destId="{EA842F94-5DAB-40BA-A137-4DDCD4A7DE5B}" srcOrd="0" destOrd="0" presId="urn:microsoft.com/office/officeart/2005/8/layout/radial4"/>
    <dgm:cxn modelId="{D86641DA-B168-4B1D-9172-D93E7A0AC848}" type="presOf" srcId="{430A538F-CF64-44DA-AB72-CDA9AD20CE83}" destId="{9BBD46BF-6C10-4C41-9833-659933681F6E}" srcOrd="0" destOrd="0" presId="urn:microsoft.com/office/officeart/2005/8/layout/radial4"/>
    <dgm:cxn modelId="{1F3FAFE1-5A8F-4B62-8B74-450DC5A9EB72}" type="presOf" srcId="{CA688DA4-D576-48DF-AF56-84A20CF08864}" destId="{B8B915FF-FAD2-4327-A8E8-FB9B137542A2}" srcOrd="0" destOrd="0" presId="urn:microsoft.com/office/officeart/2005/8/layout/radial4"/>
    <dgm:cxn modelId="{275797E5-0E58-434B-94E1-F2DDEAA97535}" type="presOf" srcId="{6C20EE09-CEB3-4120-A2AE-760EB636D2A3}" destId="{1A97BD5D-D88B-4BDF-9C04-9A8FDBA87F2E}" srcOrd="0" destOrd="0" presId="urn:microsoft.com/office/officeart/2005/8/layout/radial4"/>
    <dgm:cxn modelId="{E7E39EE9-1A35-4846-AA7B-A19C21AD61E0}" type="presOf" srcId="{E45798DE-B585-4FA9-98B4-DF4CDD2B05E8}" destId="{8EC7C03A-703D-4B14-80CF-03DA2C962947}" srcOrd="0" destOrd="0" presId="urn:microsoft.com/office/officeart/2005/8/layout/radial4"/>
    <dgm:cxn modelId="{5AE93EF6-AA26-40F2-82CD-0D171A34ABA3}" srcId="{11DA16C6-8CAF-4FBB-83BD-0F15D2F74F48}" destId="{6C20EE09-CEB3-4120-A2AE-760EB636D2A3}" srcOrd="3" destOrd="0" parTransId="{E09173DF-6089-43BE-9D41-76A8961283CB}" sibTransId="{4E95A4F1-B309-4574-A763-F450CA351982}"/>
    <dgm:cxn modelId="{2F94E740-0BFA-4DF0-8C09-A6437C66ED56}" type="presParOf" srcId="{93BA61E7-081F-4ED9-B60A-AB980AC9A010}" destId="{A38A603F-EC40-41E4-BA70-D5C5F8781BC3}" srcOrd="0" destOrd="0" presId="urn:microsoft.com/office/officeart/2005/8/layout/radial4"/>
    <dgm:cxn modelId="{FEFA30BD-725B-4BB4-A474-E4B567B2494C}" type="presParOf" srcId="{93BA61E7-081F-4ED9-B60A-AB980AC9A010}" destId="{FDD76D25-2A08-46FF-8C07-2877A0C9FB2D}" srcOrd="1" destOrd="0" presId="urn:microsoft.com/office/officeart/2005/8/layout/radial4"/>
    <dgm:cxn modelId="{D652E03D-2CAE-4948-A4FF-1238EA26F20E}" type="presParOf" srcId="{93BA61E7-081F-4ED9-B60A-AB980AC9A010}" destId="{B8B915FF-FAD2-4327-A8E8-FB9B137542A2}" srcOrd="2" destOrd="0" presId="urn:microsoft.com/office/officeart/2005/8/layout/radial4"/>
    <dgm:cxn modelId="{032B96EF-4AB3-4A3D-A7A7-B0B48707FB8C}" type="presParOf" srcId="{93BA61E7-081F-4ED9-B60A-AB980AC9A010}" destId="{EA842F94-5DAB-40BA-A137-4DDCD4A7DE5B}" srcOrd="3" destOrd="0" presId="urn:microsoft.com/office/officeart/2005/8/layout/radial4"/>
    <dgm:cxn modelId="{FFA81FFD-63BC-4046-8E78-B766D4D121E2}" type="presParOf" srcId="{93BA61E7-081F-4ED9-B60A-AB980AC9A010}" destId="{A39EC9E4-4DCD-4C5C-B3E7-3180A7E676BC}" srcOrd="4" destOrd="0" presId="urn:microsoft.com/office/officeart/2005/8/layout/radial4"/>
    <dgm:cxn modelId="{AE653475-0967-4F3F-9161-FF9494EB8FBF}" type="presParOf" srcId="{93BA61E7-081F-4ED9-B60A-AB980AC9A010}" destId="{FBD8A9BB-6C42-4425-B777-7048E4BC7509}" srcOrd="5" destOrd="0" presId="urn:microsoft.com/office/officeart/2005/8/layout/radial4"/>
    <dgm:cxn modelId="{221B8DA4-3ADC-48BD-B853-56C898B1F80A}" type="presParOf" srcId="{93BA61E7-081F-4ED9-B60A-AB980AC9A010}" destId="{9BBD46BF-6C10-4C41-9833-659933681F6E}" srcOrd="6" destOrd="0" presId="urn:microsoft.com/office/officeart/2005/8/layout/radial4"/>
    <dgm:cxn modelId="{329F484A-DB22-4277-9225-6866880957A4}" type="presParOf" srcId="{93BA61E7-081F-4ED9-B60A-AB980AC9A010}" destId="{5587016C-A0FA-4F4B-A93A-619E3C6DAE9A}" srcOrd="7" destOrd="0" presId="urn:microsoft.com/office/officeart/2005/8/layout/radial4"/>
    <dgm:cxn modelId="{28F61EA5-A474-46A0-8314-182EB8264325}" type="presParOf" srcId="{93BA61E7-081F-4ED9-B60A-AB980AC9A010}" destId="{1A97BD5D-D88B-4BDF-9C04-9A8FDBA87F2E}" srcOrd="8" destOrd="0" presId="urn:microsoft.com/office/officeart/2005/8/layout/radial4"/>
    <dgm:cxn modelId="{21E8B4B7-F908-49AB-BDD3-8B495A71A8CD}" type="presParOf" srcId="{93BA61E7-081F-4ED9-B60A-AB980AC9A010}" destId="{284CB80C-4A81-4C68-A0A3-0C7778EF5784}" srcOrd="9" destOrd="0" presId="urn:microsoft.com/office/officeart/2005/8/layout/radial4"/>
    <dgm:cxn modelId="{24C67001-6E94-4AD5-ABF2-838ABE7B59B8}" type="presParOf" srcId="{93BA61E7-081F-4ED9-B60A-AB980AC9A010}" destId="{8EC7C03A-703D-4B14-80CF-03DA2C962947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 vert="vert"/>
        <a:lstStyle/>
        <a:p>
          <a:r>
            <a:rPr lang="sr-Cyrl-RS" sz="2400" dirty="0">
              <a:latin typeface="Arial" pitchFamily="34" charset="0"/>
              <a:cs typeface="Arial" pitchFamily="34" charset="0"/>
            </a:rPr>
            <a:t>На основу чега се доноси буџет</a:t>
          </a:r>
          <a:r>
            <a:rPr lang="en-US" sz="2400" dirty="0">
              <a:latin typeface="Arial" pitchFamily="34" charset="0"/>
              <a:cs typeface="Arial" pitchFamily="34" charset="0"/>
            </a:rPr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 anchor="t"/>
        <a:lstStyle/>
        <a:p>
          <a:pPr algn="l"/>
          <a:r>
            <a:rPr lang="sr-Cyrl-RS" sz="1400" b="1" dirty="0">
              <a:latin typeface="Arial" pitchFamily="34" charset="0"/>
              <a:cs typeface="Arial" pitchFamily="34" charset="0"/>
            </a:rPr>
            <a:t>Закони и прописи:</a:t>
          </a:r>
        </a:p>
        <a:p>
          <a:pPr algn="l"/>
          <a:r>
            <a:rPr lang="sr-Cyrl-RS" sz="1400" b="1" dirty="0">
              <a:latin typeface="Arial" pitchFamily="34" charset="0"/>
              <a:cs typeface="Arial" pitchFamily="34" charset="0"/>
            </a:rPr>
            <a:t>Закон о финансирању локалне самоуправе,</a:t>
          </a:r>
          <a:endParaRPr lang="sr-Latn-RS" sz="1400" b="1" dirty="0">
            <a:latin typeface="Arial" pitchFamily="34" charset="0"/>
            <a:cs typeface="Arial" pitchFamily="34" charset="0"/>
          </a:endParaRPr>
        </a:p>
        <a:p>
          <a:pPr algn="l"/>
          <a:r>
            <a:rPr lang="sr-Cyrl-RS" sz="1400" b="1" dirty="0">
              <a:latin typeface="Arial" pitchFamily="34" charset="0"/>
              <a:cs typeface="Arial" pitchFamily="34" charset="0"/>
            </a:rPr>
            <a:t>Закон о буџетском систему,</a:t>
          </a:r>
          <a:endParaRPr lang="sr-Latn-RS" sz="1400" b="1" dirty="0">
            <a:latin typeface="Arial" pitchFamily="34" charset="0"/>
            <a:cs typeface="Arial" pitchFamily="34" charset="0"/>
          </a:endParaRPr>
        </a:p>
        <a:p>
          <a:pPr algn="l"/>
          <a:r>
            <a:rPr lang="sr-Cyrl-RS" sz="1400" b="1" dirty="0">
              <a:latin typeface="Arial" pitchFamily="34" charset="0"/>
              <a:cs typeface="Arial" pitchFamily="34" charset="0"/>
            </a:rPr>
            <a:t>Закон о локалној самоуправи, </a:t>
          </a:r>
          <a:endParaRPr lang="sr-Latn-RS" sz="1400" b="1" dirty="0">
            <a:latin typeface="Arial" pitchFamily="34" charset="0"/>
            <a:cs typeface="Arial" pitchFamily="34" charset="0"/>
          </a:endParaRPr>
        </a:p>
        <a:p>
          <a:pPr algn="l"/>
          <a:r>
            <a:rPr lang="sr-Cyrl-RS" sz="1400" b="1" dirty="0">
              <a:latin typeface="Arial" pitchFamily="34" charset="0"/>
              <a:cs typeface="Arial" pitchFamily="34" charset="0"/>
            </a:rPr>
            <a:t>Упутство Министарства финансија за припрему одлуке о буџету за 2020. годину и др.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 dirty="0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sr-Cyrl-RS" sz="1400" b="1" dirty="0">
              <a:latin typeface="Arial" pitchFamily="34" charset="0"/>
              <a:cs typeface="Arial" pitchFamily="34" charset="0"/>
            </a:rPr>
            <a:t>Стратешки документи:</a:t>
          </a:r>
        </a:p>
        <a:p>
          <a:pPr algn="l"/>
          <a:r>
            <a:rPr lang="sr-Cyrl-RS" sz="1400" b="1" dirty="0">
              <a:latin typeface="Arial" pitchFamily="34" charset="0"/>
              <a:cs typeface="Arial" pitchFamily="34" charset="0"/>
            </a:rPr>
            <a:t>Стратегија развоја</a:t>
          </a:r>
          <a:endParaRPr lang="sr-Latn-RS" sz="1400" b="1" dirty="0">
            <a:latin typeface="Arial" pitchFamily="34" charset="0"/>
            <a:cs typeface="Arial" pitchFamily="34" charset="0"/>
          </a:endParaRPr>
        </a:p>
        <a:p>
          <a:pPr algn="l"/>
          <a:r>
            <a:rPr lang="sr-Cyrl-RS" sz="1400" b="1" dirty="0">
              <a:latin typeface="Arial" pitchFamily="34" charset="0"/>
              <a:cs typeface="Arial" pitchFamily="34" charset="0"/>
            </a:rPr>
            <a:t>Акциони планови за поједине области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 dirty="0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sr-Cyrl-RS" sz="1400" b="1" dirty="0">
              <a:latin typeface="Arial" pitchFamily="34" charset="0"/>
              <a:cs typeface="Arial" pitchFamily="34" charset="0"/>
            </a:rPr>
            <a:t>Потребе буџетских корисника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 dirty="0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sr-Cyrl-RS" sz="1400" b="1" dirty="0">
              <a:latin typeface="Arial" pitchFamily="34" charset="0"/>
              <a:cs typeface="Arial" pitchFamily="34" charset="0"/>
            </a:rPr>
            <a:t>Започети пројекти из ранијих година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 dirty="0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sr-Cyrl-RS" sz="1400" b="1" dirty="0">
              <a:latin typeface="Arial" pitchFamily="34" charset="0"/>
              <a:cs typeface="Arial" pitchFamily="34" charset="0"/>
            </a:rPr>
            <a:t>Остварење прошлогодишњег буџета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 dirty="0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</dgm:pt>
    <dgm:pt modelId="{61AA8207-A6A4-4905-9FD1-93C90724B340}" type="pres">
      <dgm:prSet presAssocID="{F2167233-387A-4C2A-92FA-201B800AF2E5}" presName="connTx" presStyleLbl="parChTrans1D2" presStyleIdx="0" presStyleCnt="5"/>
      <dgm:spPr/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95416" custScaleY="182735" custLinFactNeighborX="924" custLinFactNeighborY="6005">
        <dgm:presLayoutVars>
          <dgm:chPref val="3"/>
        </dgm:presLayoutVars>
      </dgm:prSet>
      <dgm:spPr/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</dgm:pt>
    <dgm:pt modelId="{D23E054D-0742-441B-9D09-9EB576968A6E}" type="pres">
      <dgm:prSet presAssocID="{346E9DC4-0947-473F-AED9-9AECED92978F}" presName="connTx" presStyleLbl="parChTrans1D2" presStyleIdx="1" presStyleCnt="5"/>
      <dgm:spPr/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96522" custScaleY="95383">
        <dgm:presLayoutVars>
          <dgm:chPref val="3"/>
        </dgm:presLayoutVars>
      </dgm:prSet>
      <dgm:spPr/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</dgm:pt>
    <dgm:pt modelId="{92BF821D-14E3-40BB-B3C5-212A94A9CA22}" type="pres">
      <dgm:prSet presAssocID="{9324F21A-CF22-404B-991C-F0FAD04F1E1A}" presName="connTx" presStyleLbl="parChTrans1D2" presStyleIdx="2" presStyleCnt="5"/>
      <dgm:spPr/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96522" custScaleY="48152">
        <dgm:presLayoutVars>
          <dgm:chPref val="3"/>
        </dgm:presLayoutVars>
      </dgm:prSet>
      <dgm:spPr/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</dgm:pt>
    <dgm:pt modelId="{7E8E6685-0078-4B86-BC52-3A0FBAF76686}" type="pres">
      <dgm:prSet presAssocID="{F68F9F1A-A0AC-4627-BB76-A21CB9C16ACA}" presName="connTx" presStyleLbl="parChTrans1D2" presStyleIdx="3" presStyleCnt="5"/>
      <dgm:spPr/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97281" custScaleY="48056">
        <dgm:presLayoutVars>
          <dgm:chPref val="3"/>
        </dgm:presLayoutVars>
      </dgm:prSet>
      <dgm:spPr/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</dgm:pt>
    <dgm:pt modelId="{EE9BE54A-48D2-43A6-AD4C-394C0EDDA292}" type="pres">
      <dgm:prSet presAssocID="{B764CED6-B38C-4590-855F-1F4460EB1A27}" presName="connTx" presStyleLbl="parChTrans1D2" presStyleIdx="4" presStyleCnt="5"/>
      <dgm:spPr/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97093" custScaleY="49763">
        <dgm:presLayoutVars>
          <dgm:chPref val="3"/>
        </dgm:presLayoutVars>
      </dgm:prSet>
      <dgm:spPr/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Средстав из осталих извора 217.618.215  дин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1F884CF4-1E4C-423F-AE7B-0BAC3D97360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Средства из буџета града  2.897.909.660 дин.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258C614E-C25D-47E8-BC69-ECC42BFEC5CC}">
      <dgm:prSet custT="1"/>
      <dgm:spPr/>
      <dgm:t>
        <a:bodyPr/>
        <a:lstStyle/>
        <a:p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Пренета средства из ранијих година 93.203.151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дин. 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F7EDFB10-3E4E-4CAF-B32B-40A8671F463C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Средства из сопствених извора буџетских корисника 17.426.870 дин.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9F3ACA8-C627-4A1D-ACE2-D413417FEA96}" type="parTrans" cxnId="{457563C1-CB02-40A4-92A0-4BEFDF49BE9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FF2C27D-76EA-440D-8D4E-A02DA3C04154}" type="sibTrans" cxnId="{457563C1-CB02-40A4-92A0-4BEFDF49BE9A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36C57FE7-BA01-49AC-9AD5-5B5C93CDFF91}">
      <dgm:prSet custT="1"/>
      <dgm:spPr>
        <a:solidFill>
          <a:srgbClr val="F51515"/>
        </a:solidFill>
      </dgm:spPr>
      <dgm:t>
        <a:bodyPr/>
        <a:lstStyle/>
        <a:p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Укупан буџет 3.226.157.896 динара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3FFC15D-D79C-4284-AE96-35B619166CD3}" type="parTrans" cxnId="{DDD0271D-B3AB-4902-92C2-0D8111E26953}">
      <dgm:prSet/>
      <dgm:spPr/>
      <dgm:t>
        <a:bodyPr/>
        <a:lstStyle/>
        <a:p>
          <a:endParaRPr lang="en-US"/>
        </a:p>
      </dgm:t>
    </dgm:pt>
    <dgm:pt modelId="{0DF81070-7CA6-47FD-9F35-5EAE9EABAB47}" type="sibTrans" cxnId="{DDD0271D-B3AB-4902-92C2-0D8111E26953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</dgm:pt>
    <dgm:pt modelId="{D96E659A-663E-485D-BF89-FD74BE74A5C4}" type="pres">
      <dgm:prSet presAssocID="{1F884CF4-1E4C-423F-AE7B-0BAC3D97360D}" presName="node" presStyleLbl="node1" presStyleIdx="0" presStyleCnt="5" custScaleX="431226" custScaleY="350977" custLinFactX="12222" custLinFactNeighborX="100000" custLinFactNeighborY="-10340">
        <dgm:presLayoutVars>
          <dgm:bulletEnabled val="1"/>
        </dgm:presLayoutVars>
      </dgm:prSet>
      <dgm:spPr/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4" custLinFactNeighborX="69993" custLinFactNeighborY="-29837"/>
      <dgm:spPr/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5" custScaleX="432810" custScaleY="358300">
        <dgm:presLayoutVars>
          <dgm:bulletEnabled val="1"/>
        </dgm:presLayoutVars>
      </dgm:prSet>
      <dgm:spPr/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4"/>
      <dgm:spPr/>
    </dgm:pt>
    <dgm:pt modelId="{F015C141-867A-4124-B290-CA1BB3474B22}" type="pres">
      <dgm:prSet presAssocID="{44AA7FFE-EC5D-4B4A-A884-0D1E57526835}" presName="spacerR" presStyleCnt="0"/>
      <dgm:spPr/>
    </dgm:pt>
    <dgm:pt modelId="{BD69AB82-607D-4BE6-B584-C890A6B3AC8B}" type="pres">
      <dgm:prSet presAssocID="{F7EDFB10-3E4E-4CAF-B32B-40A8671F463C}" presName="node" presStyleLbl="node1" presStyleIdx="2" presStyleCnt="5" custScaleX="437675" custScaleY="380109">
        <dgm:presLayoutVars>
          <dgm:bulletEnabled val="1"/>
        </dgm:presLayoutVars>
      </dgm:prSet>
      <dgm:spPr/>
    </dgm:pt>
    <dgm:pt modelId="{7985834A-08F0-4367-9073-87DB79CB4A8A}" type="pres">
      <dgm:prSet presAssocID="{4FF2C27D-76EA-440D-8D4E-A02DA3C04154}" presName="spacerL" presStyleCnt="0"/>
      <dgm:spPr/>
    </dgm:pt>
    <dgm:pt modelId="{411DD39C-1E98-40AD-8301-4C37C5C30BC9}" type="pres">
      <dgm:prSet presAssocID="{4FF2C27D-76EA-440D-8D4E-A02DA3C04154}" presName="sibTrans" presStyleLbl="sibTrans2D1" presStyleIdx="2" presStyleCnt="4"/>
      <dgm:spPr/>
    </dgm:pt>
    <dgm:pt modelId="{AF5C8957-BA0D-4323-B3AD-8C4B0CA87A3B}" type="pres">
      <dgm:prSet presAssocID="{4FF2C27D-76EA-440D-8D4E-A02DA3C04154}" presName="spacerR" presStyleCnt="0"/>
      <dgm:spPr/>
    </dgm:pt>
    <dgm:pt modelId="{6C1FFF0F-B1A4-4C41-B9D3-30452A0DFA4B}" type="pres">
      <dgm:prSet presAssocID="{567740A1-931A-404E-B8A7-DCAB60009AEA}" presName="node" presStyleLbl="node1" presStyleIdx="3" presStyleCnt="5" custScaleX="441792" custScaleY="337732">
        <dgm:presLayoutVars>
          <dgm:bulletEnabled val="1"/>
        </dgm:presLayoutVars>
      </dgm:prSet>
      <dgm:spPr/>
    </dgm:pt>
    <dgm:pt modelId="{39CC9380-75C8-4423-A7AE-F6207D7BA40D}" type="pres">
      <dgm:prSet presAssocID="{097825AB-8F2B-4EF3-ABE1-7DCEF8027B99}" presName="spacerL" presStyleCnt="0"/>
      <dgm:spPr/>
    </dgm:pt>
    <dgm:pt modelId="{F058C4FF-E312-4FF6-A75B-5439EAB659FE}" type="pres">
      <dgm:prSet presAssocID="{097825AB-8F2B-4EF3-ABE1-7DCEF8027B99}" presName="sibTrans" presStyleLbl="sibTrans2D1" presStyleIdx="3" presStyleCnt="4"/>
      <dgm:spPr/>
    </dgm:pt>
    <dgm:pt modelId="{338F3B86-F08D-4ECD-9156-DFCE1E1A26A9}" type="pres">
      <dgm:prSet presAssocID="{097825AB-8F2B-4EF3-ABE1-7DCEF8027B99}" presName="spacerR" presStyleCnt="0"/>
      <dgm:spPr/>
    </dgm:pt>
    <dgm:pt modelId="{776F96C5-3FFB-491E-A651-8F89B1638559}" type="pres">
      <dgm:prSet presAssocID="{36C57FE7-BA01-49AC-9AD5-5B5C93CDFF91}" presName="node" presStyleLbl="node1" presStyleIdx="4" presStyleCnt="5" custScaleX="486777" custScaleY="379524" custLinFactX="16747" custLinFactNeighborX="100000" custLinFactNeighborY="0">
        <dgm:presLayoutVars>
          <dgm:bulletEnabled val="1"/>
        </dgm:presLayoutVars>
      </dgm:prSet>
      <dgm:spPr/>
    </dgm:pt>
  </dgm:ptLst>
  <dgm:cxnLst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DDD0271D-B3AB-4902-92C2-0D8111E26953}" srcId="{028ECFAC-63B3-40F0-9E03-B31D365E432C}" destId="{36C57FE7-BA01-49AC-9AD5-5B5C93CDFF91}" srcOrd="4" destOrd="0" parTransId="{53FFC15D-D79C-4284-AE96-35B619166CD3}" sibTransId="{0DF81070-7CA6-47FD-9F35-5EAE9EABAB47}"/>
    <dgm:cxn modelId="{54373E22-639A-4836-A947-F116EAB5EC5E}" type="presOf" srcId="{097825AB-8F2B-4EF3-ABE1-7DCEF8027B99}" destId="{F058C4FF-E312-4FF6-A75B-5439EAB659FE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54D2AC39-4086-4EF5-8131-CA1C905C032B}" type="presOf" srcId="{36C57FE7-BA01-49AC-9AD5-5B5C93CDFF91}" destId="{776F96C5-3FFB-491E-A651-8F89B1638559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B1A00774-0D3C-406F-9413-9997B0306F44}" srcId="{028ECFAC-63B3-40F0-9E03-B31D365E432C}" destId="{567740A1-931A-404E-B8A7-DCAB60009AEA}" srcOrd="3" destOrd="0" parTransId="{0643A071-2AC8-4124-916D-3A8BE5775A6D}" sibTransId="{097825AB-8F2B-4EF3-ABE1-7DCEF8027B99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457563C1-CB02-40A4-92A0-4BEFDF49BE9A}" srcId="{028ECFAC-63B3-40F0-9E03-B31D365E432C}" destId="{F7EDFB10-3E4E-4CAF-B32B-40A8671F463C}" srcOrd="2" destOrd="0" parTransId="{39F3ACA8-C627-4A1D-ACE2-D413417FEA96}" sibTransId="{4FF2C27D-76EA-440D-8D4E-A02DA3C04154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96BB2EE-E287-42A8-ABC3-1B39BD47E010}" type="presOf" srcId="{F7EDFB10-3E4E-4CAF-B32B-40A8671F463C}" destId="{BD69AB82-607D-4BE6-B584-C890A6B3AC8B}" srcOrd="0" destOrd="0" presId="urn:microsoft.com/office/officeart/2005/8/layout/equation1"/>
    <dgm:cxn modelId="{E1C93DFA-6E1F-4D84-BDC8-ED241ABE6F2B}" type="presOf" srcId="{4FF2C27D-76EA-440D-8D4E-A02DA3C04154}" destId="{411DD39C-1E98-40AD-8301-4C37C5C30BC9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11594A01-A1E6-4624-B5BF-F4B7723FC3DF}" type="presParOf" srcId="{688A0EC4-0F6D-4987-959D-CA5F27B3CF24}" destId="{BD69AB82-607D-4BE6-B584-C890A6B3AC8B}" srcOrd="8" destOrd="0" presId="urn:microsoft.com/office/officeart/2005/8/layout/equation1"/>
    <dgm:cxn modelId="{D39DD219-31CE-4D53-AEB5-033E1BB013CE}" type="presParOf" srcId="{688A0EC4-0F6D-4987-959D-CA5F27B3CF24}" destId="{7985834A-08F0-4367-9073-87DB79CB4A8A}" srcOrd="9" destOrd="0" presId="urn:microsoft.com/office/officeart/2005/8/layout/equation1"/>
    <dgm:cxn modelId="{91DB3B9D-0F50-4C1B-ACCC-46E28BFA4157}" type="presParOf" srcId="{688A0EC4-0F6D-4987-959D-CA5F27B3CF24}" destId="{411DD39C-1E98-40AD-8301-4C37C5C30BC9}" srcOrd="10" destOrd="0" presId="urn:microsoft.com/office/officeart/2005/8/layout/equation1"/>
    <dgm:cxn modelId="{9FD5F858-63CD-4369-86B7-01DDCA6DE19C}" type="presParOf" srcId="{688A0EC4-0F6D-4987-959D-CA5F27B3CF24}" destId="{AF5C8957-BA0D-4323-B3AD-8C4B0CA87A3B}" srcOrd="11" destOrd="0" presId="urn:microsoft.com/office/officeart/2005/8/layout/equation1"/>
    <dgm:cxn modelId="{E0497DF6-7B98-411C-B02B-83AD89D9A9DD}" type="presParOf" srcId="{688A0EC4-0F6D-4987-959D-CA5F27B3CF24}" destId="{6C1FFF0F-B1A4-4C41-B9D3-30452A0DFA4B}" srcOrd="12" destOrd="0" presId="urn:microsoft.com/office/officeart/2005/8/layout/equation1"/>
    <dgm:cxn modelId="{4CCA1B49-7755-448E-AE11-A7E566D013FC}" type="presParOf" srcId="{688A0EC4-0F6D-4987-959D-CA5F27B3CF24}" destId="{39CC9380-75C8-4423-A7AE-F6207D7BA40D}" srcOrd="13" destOrd="0" presId="urn:microsoft.com/office/officeart/2005/8/layout/equation1"/>
    <dgm:cxn modelId="{73D66C72-7612-45A4-B5F9-06FC77FC276C}" type="presParOf" srcId="{688A0EC4-0F6D-4987-959D-CA5F27B3CF24}" destId="{F058C4FF-E312-4FF6-A75B-5439EAB659FE}" srcOrd="14" destOrd="0" presId="urn:microsoft.com/office/officeart/2005/8/layout/equation1"/>
    <dgm:cxn modelId="{41A6AA5B-1571-4245-9892-4995F933F012}" type="presParOf" srcId="{688A0EC4-0F6D-4987-959D-CA5F27B3CF24}" destId="{338F3B86-F08D-4ECD-9156-DFCE1E1A26A9}" srcOrd="15" destOrd="0" presId="urn:microsoft.com/office/officeart/2005/8/layout/equation1"/>
    <dgm:cxn modelId="{E399622C-7AB4-4C39-AFEC-28C72B5FB42E}" type="presParOf" srcId="{688A0EC4-0F6D-4987-959D-CA5F27B3CF24}" destId="{776F96C5-3FFB-491E-A651-8F89B1638559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3275D6C-D470-4E2E-96F8-239EECE5D634}">
      <dgm:prSet phldrT="[Text]" custT="1"/>
      <dgm:spPr/>
      <dgm:t>
        <a:bodyPr/>
        <a:lstStyle/>
        <a:p>
          <a:r>
            <a:rPr lang="sr-Cyrl-RS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Укупни буџетски приходи и примања  3.226</a:t>
          </a:r>
          <a:r>
            <a:rPr lang="en-US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  <a:r>
            <a:rPr lang="sr-Cyrl-RS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157.896</a:t>
          </a:r>
          <a:r>
            <a:rPr lang="sr-Latn-RS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    </a:t>
          </a:r>
          <a:r>
            <a:rPr lang="sr-Cyrl-RS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24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DB1A1606-130D-4B45-9553-0A0B804495DF}">
      <dgm:prSet phldrT="[Text]" custT="1"/>
      <dgm:spPr/>
      <dgm:t>
        <a:bodyPr/>
        <a:lstStyle/>
        <a:p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Приходи од пореза</a:t>
          </a:r>
        </a:p>
        <a:p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2.027.778.432</a:t>
          </a:r>
        </a:p>
        <a:p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AEA7499A-114B-4146-9776-CDD8ACEC6B39}">
      <dgm:prSet phldrT="[Text]" custT="1"/>
      <dgm:spPr/>
      <dgm:t>
        <a:bodyPr/>
        <a:lstStyle/>
        <a:p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Донације и трансфери 331.501.927</a:t>
          </a:r>
        </a:p>
        <a:p>
          <a:r>
            <a:rPr lang="sr-Latn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BF71EFAE-EC9F-46E9-BD2A-1686637595DA}">
      <dgm:prSet phldrT="[Text]" custT="1"/>
      <dgm:spPr/>
      <dgm:t>
        <a:bodyPr/>
        <a:lstStyle/>
        <a:p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Меморандумске ставке за рефундацију расхода 10.675.000 динара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40EF3D92-C4CB-4CBC-8AED-087234C53764}">
      <dgm:prSet phldrT="[Text]" custT="1"/>
      <dgm:spPr/>
      <dgm:t>
        <a:bodyPr/>
        <a:lstStyle/>
        <a:p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Примања од продаје нефинансијске имовине  29.700.000 динара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920F0D4F-6C4C-4BE8-9363-F48FBF034871}">
      <dgm:prSet phldrT="[Text]" custT="1"/>
      <dgm:spPr/>
      <dgm:t>
        <a:bodyPr/>
        <a:lstStyle/>
        <a:p>
          <a:pPr algn="ctr"/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Други приходи 733.299.386 динара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15426A40-9AD2-4153-8230-E20BC4B11534}">
      <dgm:prSet phldrT="[Text]" custT="1"/>
      <dgm:spPr/>
      <dgm:t>
        <a:bodyPr/>
        <a:lstStyle/>
        <a:p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Пренета средства из ранијих година</a:t>
          </a:r>
          <a:r>
            <a:rPr lang="sr-Latn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93.203.151</a:t>
          </a:r>
          <a:r>
            <a: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 custScaleX="107829"/>
      <dgm:spPr/>
    </dgm:pt>
    <dgm:pt modelId="{63432802-399F-407F-AC10-7219543A0326}" type="pres">
      <dgm:prSet presAssocID="{DB1A1606-130D-4B45-9553-0A0B804495DF}" presName="node" presStyleLbl="vennNode1" presStyleIdx="1" presStyleCnt="7" custScaleX="115372" custScaleY="104595" custRadScaleRad="99212" custRadScaleInc="3503">
        <dgm:presLayoutVars>
          <dgm:bulletEnabled val="1"/>
        </dgm:presLayoutVars>
      </dgm:prSet>
      <dgm:spPr/>
    </dgm:pt>
    <dgm:pt modelId="{449BFEB2-6844-4A2C-8DC2-780280CBA079}" type="pres">
      <dgm:prSet presAssocID="{AEA7499A-114B-4146-9776-CDD8ACEC6B39}" presName="node" presStyleLbl="vennNode1" presStyleIdx="2" presStyleCnt="7" custScaleX="120660" custScaleY="110031" custRadScaleRad="118026" custRadScaleInc="1879">
        <dgm:presLayoutVars>
          <dgm:bulletEnabled val="1"/>
        </dgm:presLayoutVars>
      </dgm:prSet>
      <dgm:spPr/>
    </dgm:pt>
    <dgm:pt modelId="{9DDE88A7-5745-4E4F-A7A8-F71A4DA0D5F2}" type="pres">
      <dgm:prSet presAssocID="{BF71EFAE-EC9F-46E9-BD2A-1686637595DA}" presName="node" presStyleLbl="vennNode1" presStyleIdx="3" presStyleCnt="7" custScaleX="124134" custScaleY="118236" custRadScaleRad="120495" custRadScaleInc="-13872">
        <dgm:presLayoutVars>
          <dgm:bulletEnabled val="1"/>
        </dgm:presLayoutVars>
      </dgm:prSet>
      <dgm:spPr/>
    </dgm:pt>
    <dgm:pt modelId="{72DE4213-15E1-4436-8045-C055E8A54EDE}" type="pres">
      <dgm:prSet presAssocID="{40EF3D92-C4CB-4CBC-8AED-087234C53764}" presName="node" presStyleLbl="vennNode1" presStyleIdx="4" presStyleCnt="7" custScaleX="118949" custRadScaleRad="99431" custRadScaleInc="-473">
        <dgm:presLayoutVars>
          <dgm:bulletEnabled val="1"/>
        </dgm:presLayoutVars>
      </dgm:prSet>
      <dgm:spPr/>
    </dgm:pt>
    <dgm:pt modelId="{91CFC9CD-FF79-40EF-A271-A8DBB0423AC2}" type="pres">
      <dgm:prSet presAssocID="{920F0D4F-6C4C-4BE8-9363-F48FBF034871}" presName="node" presStyleLbl="vennNode1" presStyleIdx="5" presStyleCnt="7" custScaleX="121134" custScaleY="107722" custRadScaleRad="114456" custRadScaleInc="5527">
        <dgm:presLayoutVars>
          <dgm:bulletEnabled val="1"/>
        </dgm:presLayoutVars>
      </dgm:prSet>
      <dgm:spPr/>
    </dgm:pt>
    <dgm:pt modelId="{FC69A2CE-A671-47B5-8CD8-544465E52E9C}" type="pres">
      <dgm:prSet presAssocID="{15426A40-9AD2-4153-8230-E20BC4B11534}" presName="node" presStyleLbl="vennNode1" presStyleIdx="6" presStyleCnt="7" custScaleX="119797" custScaleY="117261" custRadScaleRad="118215" custRadScaleInc="2247">
        <dgm:presLayoutVars>
          <dgm:bulletEnabled val="1"/>
        </dgm:presLayoutVars>
      </dgm:prSet>
      <dgm:spPr/>
    </dgm:pt>
  </dgm:ptLst>
  <dgm:cxnLst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Укупни расходи и издаци 3.226.157.896  динара</a:t>
          </a:r>
          <a:endParaRPr lang="en-US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091EAC-498C-4E8C-B46B-331B042A0C75}">
      <dgm:prSet phldrT="[Text]" custT="1"/>
      <dgm:spPr/>
      <dgm:t>
        <a:bodyPr/>
        <a:lstStyle/>
        <a:p>
          <a:r>
            <a: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Коришћење услуга и роба 737.401.700</a:t>
          </a:r>
          <a:r>
            <a:rPr lang="sr-Cyrl-RS" sz="1200" b="0" i="0" u="none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EBB7508-5593-4665-86D9-67DC9EEDFE00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C185536-47EC-480B-B419-24BC666B206E}">
      <dgm:prSet phldrT="[Text]" phldr="1"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43B6168-99DB-4C0C-9BE7-E54D7B80C5AD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C73436A-3EE6-4AB1-8B81-F0B7414514C2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52A865C-AD96-4AB1-8A5C-397B7A7D9B07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6F0069-43DC-402D-BD84-1006528FCE04}">
      <dgm:prSet custT="1"/>
      <dgm:spPr/>
      <dgm:t>
        <a:bodyPr/>
        <a:lstStyle/>
        <a:p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Субвенције</a:t>
          </a:r>
        </a:p>
        <a:p>
          <a:r>
            <a: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453.100.811 динара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1651A17-950C-49EC-8C35-2517548AE9E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Капитални издаци  954.544.591</a:t>
          </a:r>
          <a:r>
            <a: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641F520-BAF8-4BA4-A826-44FA753A5F4E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BA9396D-1753-43D3-A703-A75A7C19204B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4FD589-26EA-483C-BB5E-C8324A82EAF5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746DA87-483C-4B84-9A22-BC58F96CB23A}">
      <dgm:prSet custT="1"/>
      <dgm:spPr/>
      <dgm:t>
        <a:bodyPr/>
        <a:lstStyle/>
        <a:p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Расходи за запослене 504.511.574 </a:t>
          </a:r>
          <a:r>
            <a: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329AE49-ECD5-4C13-B90F-CA83B6E6F99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Социјално осигурање и социјална заштита</a:t>
          </a:r>
          <a:r>
            <a: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132.922.396  динара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A5C700-C8EE-4CAC-8DA0-0BA7CA952C72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Донације, дотације и трансфери</a:t>
          </a:r>
          <a:r>
            <a: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234.586.239  динара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D01A515-5448-4A3E-A2EC-575448D0F5A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Остали расходи 169.361.117 динара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E26BF5A-34A6-4192-8BEA-D9ECFB941642}">
      <dgm:prSet custT="1"/>
      <dgm:spPr/>
      <dgm:t>
        <a:bodyPr/>
        <a:lstStyle/>
        <a:p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Средства резерве 32.983.468</a:t>
          </a:r>
          <a:r>
            <a: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F777717-6FA8-4377-81D5-4A481658AF1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Отплата камата и пратећи трошкови задуживања  </a:t>
          </a:r>
        </a:p>
        <a:p>
          <a:r>
            <a:rPr lang="sr-Cyrl-RS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6.746.000 динара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11240F2-5C10-464B-9E3D-D0469B55D184}" type="parTrans" cxnId="{3B9EC735-B788-44AA-997F-5B94C79F6C3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E55262F-5740-47A4-BE9C-70D9134D8AEB}" type="sibTrans" cxnId="{3B9EC735-B788-44AA-997F-5B94C79F6C3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59436B1-B652-4794-B4F4-4850647DACEB}" type="pres">
      <dgm:prSet presAssocID="{9ED1A3B2-A381-4201-823D-E4B4F944886D}" presName="centerShape" presStyleLbl="node0" presStyleIdx="0" presStyleCnt="1" custScaleX="197335" custScaleY="200043"/>
      <dgm:spPr/>
    </dgm:pt>
    <dgm:pt modelId="{73F305AC-CFDC-45B1-8AB8-6FABD1C99179}" type="pres">
      <dgm:prSet presAssocID="{A7091EAC-498C-4E8C-B46B-331B042A0C75}" presName="node" presStyleLbl="node1" presStyleIdx="0" presStyleCnt="9" custScaleX="157546" custScaleY="149461">
        <dgm:presLayoutVars>
          <dgm:bulletEnabled val="1"/>
        </dgm:presLayoutVars>
      </dgm:prSet>
      <dgm:spPr/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9"/>
      <dgm:spPr/>
    </dgm:pt>
    <dgm:pt modelId="{A14630AA-C1BD-4A7E-B665-0A7C9B6C19C9}" type="pres">
      <dgm:prSet presAssocID="{3FA5C700-C8EE-4CAC-8DA0-0BA7CA952C72}" presName="node" presStyleLbl="node1" presStyleIdx="1" presStyleCnt="9" custScaleX="160804" custScaleY="163441" custRadScaleRad="108820" custRadScaleInc="10085">
        <dgm:presLayoutVars>
          <dgm:bulletEnabled val="1"/>
        </dgm:presLayoutVars>
      </dgm:prSet>
      <dgm:spPr/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9"/>
      <dgm:spPr/>
    </dgm:pt>
    <dgm:pt modelId="{E43F7264-94BE-4E7E-8A98-A0D70BB3AF06}" type="pres">
      <dgm:prSet presAssocID="{4746DA87-483C-4B84-9A22-BC58F96CB23A}" presName="node" presStyleLbl="node1" presStyleIdx="2" presStyleCnt="9" custScaleX="153069" custScaleY="134897">
        <dgm:presLayoutVars>
          <dgm:bulletEnabled val="1"/>
        </dgm:presLayoutVars>
      </dgm:prSet>
      <dgm:spPr/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9"/>
      <dgm:spPr/>
    </dgm:pt>
    <dgm:pt modelId="{115526CD-270E-4C52-A164-15F2B6F9FE39}" type="pres">
      <dgm:prSet presAssocID="{8329AE49-ECD5-4C13-B90F-CA83B6E6F994}" presName="node" presStyleLbl="node1" presStyleIdx="3" presStyleCnt="9" custScaleX="150967" custScaleY="131624" custRadScaleRad="105729" custRadScaleInc="-28382">
        <dgm:presLayoutVars>
          <dgm:bulletEnabled val="1"/>
        </dgm:presLayoutVars>
      </dgm:prSet>
      <dgm:spPr/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9"/>
      <dgm:spPr/>
    </dgm:pt>
    <dgm:pt modelId="{5101AD7C-EA94-402A-A388-0FD916639D60}" type="pres">
      <dgm:prSet presAssocID="{9C6F0069-43DC-402D-BD84-1006528FCE04}" presName="node" presStyleLbl="node1" presStyleIdx="4" presStyleCnt="9" custScaleX="154332" custScaleY="134623" custRadScaleRad="102427" custRadScaleInc="-18405">
        <dgm:presLayoutVars>
          <dgm:bulletEnabled val="1"/>
        </dgm:presLayoutVars>
      </dgm:prSet>
      <dgm:spPr/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9"/>
      <dgm:spPr/>
    </dgm:pt>
    <dgm:pt modelId="{D19ADD6D-9F0A-4766-B637-BB2D5495A9BB}" type="pres">
      <dgm:prSet presAssocID="{ED01A515-5448-4A3E-A2EC-575448D0F5AA}" presName="node" presStyleLbl="node1" presStyleIdx="5" presStyleCnt="9" custScaleX="145708" custScaleY="133050">
        <dgm:presLayoutVars>
          <dgm:bulletEnabled val="1"/>
        </dgm:presLayoutVars>
      </dgm:prSet>
      <dgm:spPr/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9"/>
      <dgm:spPr/>
    </dgm:pt>
    <dgm:pt modelId="{4F05B281-B6DB-45BB-A427-1BF92AADC139}" type="pres">
      <dgm:prSet presAssocID="{AE26BF5A-34A6-4192-8BEA-D9ECFB941642}" presName="node" presStyleLbl="node1" presStyleIdx="6" presStyleCnt="9" custScaleX="148110" custScaleY="129090">
        <dgm:presLayoutVars>
          <dgm:bulletEnabled val="1"/>
        </dgm:presLayoutVars>
      </dgm:prSet>
      <dgm:spPr/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9"/>
      <dgm:spPr/>
    </dgm:pt>
    <dgm:pt modelId="{2D6C03BD-4023-431E-84F6-C080A9961C8A}" type="pres">
      <dgm:prSet presAssocID="{91651A17-950C-49EC-8C35-2517548AE9E6}" presName="node" presStyleLbl="node1" presStyleIdx="7" presStyleCnt="9" custScaleX="153346" custScaleY="148651" custRadScaleRad="99870" custRadScaleInc="-21727">
        <dgm:presLayoutVars>
          <dgm:bulletEnabled val="1"/>
        </dgm:presLayoutVars>
      </dgm:prSet>
      <dgm:spPr/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9"/>
      <dgm:spPr/>
    </dgm:pt>
    <dgm:pt modelId="{94C8A319-EAD3-4395-AF1A-FB738CF341F5}" type="pres">
      <dgm:prSet presAssocID="{BF777717-6FA8-4377-81D5-4A481658AF14}" presName="node" presStyleLbl="node1" presStyleIdx="8" presStyleCnt="9" custScaleX="167360" custScaleY="155726" custRadScaleRad="113294" custRadScaleInc="-39019">
        <dgm:presLayoutVars>
          <dgm:bulletEnabled val="1"/>
        </dgm:presLayoutVars>
      </dgm:prSet>
      <dgm:spPr/>
    </dgm:pt>
    <dgm:pt modelId="{BA757F2F-D14D-49EC-BE20-6C8211396CE6}" type="pres">
      <dgm:prSet presAssocID="{BF777717-6FA8-4377-81D5-4A481658AF14}" presName="dummy" presStyleCnt="0"/>
      <dgm:spPr/>
    </dgm:pt>
    <dgm:pt modelId="{26B05D65-755C-4A7F-BCA4-48AE3A3750EF}" type="pres">
      <dgm:prSet presAssocID="{EE55262F-5740-47A4-BE9C-70D9134D8AEB}" presName="sibTrans" presStyleLbl="sibTrans2D1" presStyleIdx="8" presStyleCnt="9"/>
      <dgm:spPr/>
    </dgm:pt>
  </dgm:ptLst>
  <dgm:cxnLst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D8A0CF2B-B8C4-4BFF-9CF8-7FE1614F0282}" type="presOf" srcId="{EE55262F-5740-47A4-BE9C-70D9134D8AEB}" destId="{26B05D65-755C-4A7F-BCA4-48AE3A3750EF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B9EC735-B788-44AA-997F-5B94C79F6C31}" srcId="{9ED1A3B2-A381-4201-823D-E4B4F944886D}" destId="{BF777717-6FA8-4377-81D5-4A481658AF14}" srcOrd="8" destOrd="0" parTransId="{911240F2-5C10-464B-9E3D-D0469B55D184}" sibTransId="{EE55262F-5740-47A4-BE9C-70D9134D8AEB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E698C6F3-1221-4901-9300-605093E6CB30}" type="presOf" srcId="{BF777717-6FA8-4377-81D5-4A481658AF14}" destId="{94C8A319-EAD3-4395-AF1A-FB738CF341F5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  <dgm:cxn modelId="{790ABC3A-1C1B-4DC0-BD0A-28F1623D9786}" type="presParOf" srcId="{F4B68BA8-694B-4B7F-8215-68903FFCD2D7}" destId="{94C8A319-EAD3-4395-AF1A-FB738CF341F5}" srcOrd="25" destOrd="0" presId="urn:microsoft.com/office/officeart/2005/8/layout/radial6"/>
    <dgm:cxn modelId="{DFDB5653-7DFB-4D0A-AF20-04A851E28798}" type="presParOf" srcId="{F4B68BA8-694B-4B7F-8215-68903FFCD2D7}" destId="{BA757F2F-D14D-49EC-BE20-6C8211396CE6}" srcOrd="26" destOrd="0" presId="urn:microsoft.com/office/officeart/2005/8/layout/radial6"/>
    <dgm:cxn modelId="{7E3F40A5-CEB6-407E-823E-1B066BEA602B}" type="presParOf" srcId="{F4B68BA8-694B-4B7F-8215-68903FFCD2D7}" destId="{26B05D65-755C-4A7F-BCA4-48AE3A3750EF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A603F-EC40-41E4-BA70-D5C5F8781BC3}">
      <dsp:nvSpPr>
        <dsp:cNvPr id="0" name=""/>
        <dsp:cNvSpPr/>
      </dsp:nvSpPr>
      <dsp:spPr>
        <a:xfrm>
          <a:off x="3266882" y="2911285"/>
          <a:ext cx="2156018" cy="20777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7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Ко учествује у изради буџета</a:t>
          </a:r>
          <a:r>
            <a:rPr lang="en-US" sz="27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?</a:t>
          </a:r>
        </a:p>
      </dsp:txBody>
      <dsp:txXfrm>
        <a:off x="3582624" y="3215561"/>
        <a:ext cx="1524534" cy="1469172"/>
      </dsp:txXfrm>
    </dsp:sp>
    <dsp:sp modelId="{FDD76D25-2A08-46FF-8C07-2877A0C9FB2D}">
      <dsp:nvSpPr>
        <dsp:cNvPr id="0" name=""/>
        <dsp:cNvSpPr/>
      </dsp:nvSpPr>
      <dsp:spPr>
        <a:xfrm rot="10796933">
          <a:off x="2784950" y="3806820"/>
          <a:ext cx="465923" cy="47783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B915FF-FAD2-4327-A8E8-FB9B137542A2}">
      <dsp:nvSpPr>
        <dsp:cNvPr id="0" name=""/>
        <dsp:cNvSpPr/>
      </dsp:nvSpPr>
      <dsp:spPr>
        <a:xfrm>
          <a:off x="-73286" y="3106387"/>
          <a:ext cx="2830562" cy="1692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Установе културе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Предшколска установа „Бамби"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Месне заједнице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Туристичка организација „Бор“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Установа Спортски центар „Бор“ Бор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-23703" y="3155970"/>
        <a:ext cx="2731396" cy="1593713"/>
      </dsp:txXfrm>
    </dsp:sp>
    <dsp:sp modelId="{EA842F94-5DAB-40BA-A137-4DDCD4A7DE5B}">
      <dsp:nvSpPr>
        <dsp:cNvPr id="0" name=""/>
        <dsp:cNvSpPr/>
      </dsp:nvSpPr>
      <dsp:spPr>
        <a:xfrm rot="13708994">
          <a:off x="2821223" y="2333017"/>
          <a:ext cx="1031230" cy="60734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EC9E4-4DCD-4C5C-B3E7-3180A7E676BC}">
      <dsp:nvSpPr>
        <dsp:cNvPr id="0" name=""/>
        <dsp:cNvSpPr/>
      </dsp:nvSpPr>
      <dsp:spPr>
        <a:xfrm>
          <a:off x="73288" y="69208"/>
          <a:ext cx="3335348" cy="1878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Скупштина града Бора,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Градоначелник града Бора,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Градско веће,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Правобранилаштво града,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Градска управа</a:t>
          </a:r>
          <a:endParaRPr lang="en-US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28320" y="124240"/>
        <a:ext cx="3225284" cy="1768874"/>
      </dsp:txXfrm>
    </dsp:sp>
    <dsp:sp modelId="{FBD8A9BB-6C42-4425-B777-7048E4BC7509}">
      <dsp:nvSpPr>
        <dsp:cNvPr id="0" name=""/>
        <dsp:cNvSpPr/>
      </dsp:nvSpPr>
      <dsp:spPr>
        <a:xfrm rot="18241167">
          <a:off x="4408104" y="2151510"/>
          <a:ext cx="934121" cy="60734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BD46BF-6C10-4C41-9833-659933681F6E}">
      <dsp:nvSpPr>
        <dsp:cNvPr id="0" name=""/>
        <dsp:cNvSpPr/>
      </dsp:nvSpPr>
      <dsp:spPr>
        <a:xfrm>
          <a:off x="4543502" y="100049"/>
          <a:ext cx="3563771" cy="1832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Cyrl-RS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itchFamily="34" charset="0"/>
            <a:cs typeface="Arial" pitchFamily="34" charset="0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Основне школе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Средње школе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Историјски архив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Центар за социј</a:t>
          </a:r>
          <a:r>
            <a:rPr lang="en-U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a</a:t>
          </a: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лни рад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Дом здравља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597162" y="153709"/>
        <a:ext cx="3456451" cy="1724763"/>
      </dsp:txXfrm>
    </dsp:sp>
    <dsp:sp modelId="{5587016C-A0FA-4F4B-A93A-619E3C6DAE9A}">
      <dsp:nvSpPr>
        <dsp:cNvPr id="0" name=""/>
        <dsp:cNvSpPr/>
      </dsp:nvSpPr>
      <dsp:spPr>
        <a:xfrm rot="20383679">
          <a:off x="5209429" y="2904795"/>
          <a:ext cx="825163" cy="60734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97BD5D-D88B-4BDF-9C04-9A8FDBA87F2E}">
      <dsp:nvSpPr>
        <dsp:cNvPr id="0" name=""/>
        <dsp:cNvSpPr/>
      </dsp:nvSpPr>
      <dsp:spPr>
        <a:xfrm>
          <a:off x="6155740" y="2340958"/>
          <a:ext cx="2020117" cy="1134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Јавна предузећа</a:t>
          </a:r>
          <a:endParaRPr lang="en-US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188970" y="2374188"/>
        <a:ext cx="1953657" cy="1068080"/>
      </dsp:txXfrm>
    </dsp:sp>
    <dsp:sp modelId="{284CB80C-4A81-4C68-A0A3-0C7778EF5784}">
      <dsp:nvSpPr>
        <dsp:cNvPr id="0" name=""/>
        <dsp:cNvSpPr/>
      </dsp:nvSpPr>
      <dsp:spPr>
        <a:xfrm rot="1540758">
          <a:off x="5274765" y="4303928"/>
          <a:ext cx="677974" cy="4879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7C03A-703D-4B14-80CF-03DA2C962947}">
      <dsp:nvSpPr>
        <dsp:cNvPr id="0" name=""/>
        <dsp:cNvSpPr/>
      </dsp:nvSpPr>
      <dsp:spPr>
        <a:xfrm>
          <a:off x="6082457" y="4219056"/>
          <a:ext cx="2108163" cy="1037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rPr>
            <a:t>Грађани и њихова удружења</a:t>
          </a:r>
          <a:endParaRPr lang="en-US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112845" y="4249444"/>
        <a:ext cx="2047387" cy="976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29491" y="2513895"/>
          <a:ext cx="578364" cy="2090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182" y="0"/>
              </a:lnTo>
              <a:lnTo>
                <a:pt x="289182" y="2090955"/>
              </a:lnTo>
              <a:lnTo>
                <a:pt x="578364" y="209095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1864437" y="3505136"/>
        <a:ext cx="108473" cy="108473"/>
      </dsp:txXfrm>
    </dsp:sp>
    <dsp:sp modelId="{EE8B77DA-77C5-46AD-80A2-BD307CFE9F0A}">
      <dsp:nvSpPr>
        <dsp:cNvPr id="0" name=""/>
        <dsp:cNvSpPr/>
      </dsp:nvSpPr>
      <dsp:spPr>
        <a:xfrm>
          <a:off x="1629491" y="2513895"/>
          <a:ext cx="578364" cy="1439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182" y="0"/>
              </a:lnTo>
              <a:lnTo>
                <a:pt x="289182" y="1439329"/>
              </a:lnTo>
              <a:lnTo>
                <a:pt x="578364" y="1439329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1879894" y="3194781"/>
        <a:ext cx="77559" cy="77559"/>
      </dsp:txXfrm>
    </dsp:sp>
    <dsp:sp modelId="{531482B3-13DA-4E77-8EF9-7A508768A321}">
      <dsp:nvSpPr>
        <dsp:cNvPr id="0" name=""/>
        <dsp:cNvSpPr/>
      </dsp:nvSpPr>
      <dsp:spPr>
        <a:xfrm>
          <a:off x="1629491" y="2513895"/>
          <a:ext cx="578364" cy="794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182" y="0"/>
              </a:lnTo>
              <a:lnTo>
                <a:pt x="289182" y="794805"/>
              </a:lnTo>
              <a:lnTo>
                <a:pt x="578364" y="79480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1894099" y="2886724"/>
        <a:ext cx="49148" cy="49148"/>
      </dsp:txXfrm>
    </dsp:sp>
    <dsp:sp modelId="{F1903401-CDA9-4777-A04C-F19A89F110A0}">
      <dsp:nvSpPr>
        <dsp:cNvPr id="0" name=""/>
        <dsp:cNvSpPr/>
      </dsp:nvSpPr>
      <dsp:spPr>
        <a:xfrm>
          <a:off x="1629491" y="2409828"/>
          <a:ext cx="5783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04067"/>
              </a:moveTo>
              <a:lnTo>
                <a:pt x="289182" y="104067"/>
              </a:lnTo>
              <a:lnTo>
                <a:pt x="289182" y="45720"/>
              </a:lnTo>
              <a:lnTo>
                <a:pt x="578364" y="4572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1904141" y="2441015"/>
        <a:ext cx="29065" cy="29065"/>
      </dsp:txXfrm>
    </dsp:sp>
    <dsp:sp modelId="{25CF5DCC-0AE9-4D09-ABC1-8BE4D97FDFCB}">
      <dsp:nvSpPr>
        <dsp:cNvPr id="0" name=""/>
        <dsp:cNvSpPr/>
      </dsp:nvSpPr>
      <dsp:spPr>
        <a:xfrm>
          <a:off x="1629491" y="1062060"/>
          <a:ext cx="605084" cy="1451835"/>
        </a:xfrm>
        <a:custGeom>
          <a:avLst/>
          <a:gdLst/>
          <a:ahLst/>
          <a:cxnLst/>
          <a:rect l="0" t="0" r="0" b="0"/>
          <a:pathLst>
            <a:path>
              <a:moveTo>
                <a:pt x="0" y="1451835"/>
              </a:moveTo>
              <a:lnTo>
                <a:pt x="302542" y="1451835"/>
              </a:lnTo>
              <a:lnTo>
                <a:pt x="302542" y="0"/>
              </a:lnTo>
              <a:lnTo>
                <a:pt x="605084" y="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1892711" y="1748656"/>
        <a:ext cx="78644" cy="78644"/>
      </dsp:txXfrm>
    </dsp:sp>
    <dsp:sp modelId="{D1C52863-34A6-4E04-9740-6E0567681A8F}">
      <dsp:nvSpPr>
        <dsp:cNvPr id="0" name=""/>
        <dsp:cNvSpPr/>
      </dsp:nvSpPr>
      <dsp:spPr>
        <a:xfrm rot="16200000">
          <a:off x="-1273459" y="1703154"/>
          <a:ext cx="4184418" cy="162148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kern="1200" dirty="0">
              <a:latin typeface="Arial" pitchFamily="34" charset="0"/>
              <a:cs typeface="Arial" pitchFamily="34" charset="0"/>
            </a:rPr>
            <a:t>На основу чега се доноси буџет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? </a:t>
          </a:r>
        </a:p>
      </dsp:txBody>
      <dsp:txXfrm>
        <a:off x="-1273459" y="1703154"/>
        <a:ext cx="4184418" cy="1621483"/>
      </dsp:txXfrm>
    </dsp:sp>
    <dsp:sp modelId="{AD67EDBF-32B4-495C-A262-4812FBE80932}">
      <dsp:nvSpPr>
        <dsp:cNvPr id="0" name=""/>
        <dsp:cNvSpPr/>
      </dsp:nvSpPr>
      <dsp:spPr>
        <a:xfrm>
          <a:off x="2234576" y="256515"/>
          <a:ext cx="5651083" cy="161108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latin typeface="Arial" pitchFamily="34" charset="0"/>
              <a:cs typeface="Arial" pitchFamily="34" charset="0"/>
            </a:rPr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latin typeface="Arial" pitchFamily="34" charset="0"/>
              <a:cs typeface="Arial" pitchFamily="34" charset="0"/>
            </a:rPr>
            <a:t>Закон о финансирању локалне самоуправе,</a:t>
          </a:r>
          <a:endParaRPr lang="sr-Latn-RS" sz="1400" b="1" kern="1200" dirty="0">
            <a:latin typeface="Arial" pitchFamily="34" charset="0"/>
            <a:cs typeface="Arial" pitchFamily="34" charset="0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latin typeface="Arial" pitchFamily="34" charset="0"/>
              <a:cs typeface="Arial" pitchFamily="34" charset="0"/>
            </a:rPr>
            <a:t>Закон о буџетском систему,</a:t>
          </a:r>
          <a:endParaRPr lang="sr-Latn-RS" sz="1400" b="1" kern="1200" dirty="0">
            <a:latin typeface="Arial" pitchFamily="34" charset="0"/>
            <a:cs typeface="Arial" pitchFamily="34" charset="0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latin typeface="Arial" pitchFamily="34" charset="0"/>
              <a:cs typeface="Arial" pitchFamily="34" charset="0"/>
            </a:rPr>
            <a:t>Закон о локалној самоуправи, </a:t>
          </a:r>
          <a:endParaRPr lang="sr-Latn-RS" sz="1400" b="1" kern="1200" dirty="0">
            <a:latin typeface="Arial" pitchFamily="34" charset="0"/>
            <a:cs typeface="Arial" pitchFamily="34" charset="0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latin typeface="Arial" pitchFamily="34" charset="0"/>
              <a:cs typeface="Arial" pitchFamily="34" charset="0"/>
            </a:rPr>
            <a:t>Упутство Министарства финансија за припрему одлуке о буџету за 2020. годину и др.</a:t>
          </a:r>
        </a:p>
      </dsp:txBody>
      <dsp:txXfrm>
        <a:off x="2234576" y="256515"/>
        <a:ext cx="5651083" cy="1611088"/>
      </dsp:txXfrm>
    </dsp:sp>
    <dsp:sp modelId="{A288E7CD-845A-4B30-8D9E-0FCFF4059FF8}">
      <dsp:nvSpPr>
        <dsp:cNvPr id="0" name=""/>
        <dsp:cNvSpPr/>
      </dsp:nvSpPr>
      <dsp:spPr>
        <a:xfrm>
          <a:off x="2207856" y="2035074"/>
          <a:ext cx="5683067" cy="84094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latin typeface="Arial" pitchFamily="34" charset="0"/>
              <a:cs typeface="Arial" pitchFamily="34" charset="0"/>
            </a:rPr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latin typeface="Arial" pitchFamily="34" charset="0"/>
              <a:cs typeface="Arial" pitchFamily="34" charset="0"/>
            </a:rPr>
            <a:t>Стратегија развоја</a:t>
          </a:r>
          <a:endParaRPr lang="sr-Latn-RS" sz="1400" b="1" kern="1200" dirty="0">
            <a:latin typeface="Arial" pitchFamily="34" charset="0"/>
            <a:cs typeface="Arial" pitchFamily="34" charset="0"/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latin typeface="Arial" pitchFamily="34" charset="0"/>
              <a:cs typeface="Arial" pitchFamily="34" charset="0"/>
            </a:rPr>
            <a:t>Акциони планови за поједине области</a:t>
          </a:r>
          <a:endParaRPr lang="en-US" sz="1400" b="1" kern="1200" dirty="0">
            <a:latin typeface="Arial" pitchFamily="34" charset="0"/>
            <a:cs typeface="Arial" pitchFamily="34" charset="0"/>
          </a:endParaRPr>
        </a:p>
      </dsp:txBody>
      <dsp:txXfrm>
        <a:off x="2207856" y="2035074"/>
        <a:ext cx="5683067" cy="840947"/>
      </dsp:txXfrm>
    </dsp:sp>
    <dsp:sp modelId="{573F9BF2-AC82-43FC-A361-118085DB3D65}">
      <dsp:nvSpPr>
        <dsp:cNvPr id="0" name=""/>
        <dsp:cNvSpPr/>
      </dsp:nvSpPr>
      <dsp:spPr>
        <a:xfrm>
          <a:off x="2207856" y="3096435"/>
          <a:ext cx="5683067" cy="42453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latin typeface="Arial" pitchFamily="34" charset="0"/>
              <a:cs typeface="Arial" pitchFamily="34" charset="0"/>
            </a:rPr>
            <a:t>Потребе буџетских корисника</a:t>
          </a:r>
          <a:endParaRPr lang="en-US" sz="1400" b="1" kern="1200" dirty="0">
            <a:latin typeface="Arial" pitchFamily="34" charset="0"/>
            <a:cs typeface="Arial" pitchFamily="34" charset="0"/>
          </a:endParaRPr>
        </a:p>
      </dsp:txBody>
      <dsp:txXfrm>
        <a:off x="2207856" y="3096435"/>
        <a:ext cx="5683067" cy="424533"/>
      </dsp:txXfrm>
    </dsp:sp>
    <dsp:sp modelId="{B2DE3A8A-BA09-499F-9C72-0630724E4538}">
      <dsp:nvSpPr>
        <dsp:cNvPr id="0" name=""/>
        <dsp:cNvSpPr/>
      </dsp:nvSpPr>
      <dsp:spPr>
        <a:xfrm>
          <a:off x="2207856" y="3741381"/>
          <a:ext cx="5705015" cy="4236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latin typeface="Arial" pitchFamily="34" charset="0"/>
              <a:cs typeface="Arial" pitchFamily="34" charset="0"/>
            </a:rPr>
            <a:t>Започети пројекти из ранијих година</a:t>
          </a:r>
          <a:endParaRPr lang="en-US" sz="1400" b="1" kern="1200" dirty="0">
            <a:latin typeface="Arial" pitchFamily="34" charset="0"/>
            <a:cs typeface="Arial" pitchFamily="34" charset="0"/>
          </a:endParaRPr>
        </a:p>
      </dsp:txBody>
      <dsp:txXfrm>
        <a:off x="2207856" y="3741381"/>
        <a:ext cx="5705015" cy="423687"/>
      </dsp:txXfrm>
    </dsp:sp>
    <dsp:sp modelId="{94F14A6F-3CD0-4A17-88D3-6F4D0EB2D4E6}">
      <dsp:nvSpPr>
        <dsp:cNvPr id="0" name=""/>
        <dsp:cNvSpPr/>
      </dsp:nvSpPr>
      <dsp:spPr>
        <a:xfrm>
          <a:off x="2207856" y="4385482"/>
          <a:ext cx="5699579" cy="4387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b="1" kern="1200" dirty="0">
              <a:latin typeface="Arial" pitchFamily="34" charset="0"/>
              <a:cs typeface="Arial" pitchFamily="34" charset="0"/>
            </a:rPr>
            <a:t>Остварење прошлогодишњег буџета</a:t>
          </a:r>
          <a:endParaRPr lang="en-US" sz="1400" b="1" kern="1200" dirty="0">
            <a:latin typeface="Arial" pitchFamily="34" charset="0"/>
            <a:cs typeface="Arial" pitchFamily="34" charset="0"/>
          </a:endParaRPr>
        </a:p>
      </dsp:txBody>
      <dsp:txXfrm>
        <a:off x="2207856" y="4385482"/>
        <a:ext cx="5699579" cy="4387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72685" y="230709"/>
          <a:ext cx="1498306" cy="121947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Средства из буџета града  2.897.909.660 дин.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2107" y="409297"/>
        <a:ext cx="1059462" cy="862302"/>
      </dsp:txXfrm>
    </dsp:sp>
    <dsp:sp modelId="{98F3E7AB-6934-48FA-B82F-FBEAF1B2375D}">
      <dsp:nvSpPr>
        <dsp:cNvPr id="0" name=""/>
        <dsp:cNvSpPr/>
      </dsp:nvSpPr>
      <dsp:spPr>
        <a:xfrm>
          <a:off x="1548273" y="715485"/>
          <a:ext cx="201522" cy="201522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</a:endParaRPr>
        </a:p>
      </dsp:txBody>
      <dsp:txXfrm>
        <a:off x="1574985" y="792547"/>
        <a:ext cx="148098" cy="47398"/>
      </dsp:txXfrm>
    </dsp:sp>
    <dsp:sp modelId="{2F60A798-586E-4E47-B649-25F047F36835}">
      <dsp:nvSpPr>
        <dsp:cNvPr id="0" name=""/>
        <dsp:cNvSpPr/>
      </dsp:nvSpPr>
      <dsp:spPr>
        <a:xfrm>
          <a:off x="1758261" y="253914"/>
          <a:ext cx="1503809" cy="1244922"/>
        </a:xfrm>
        <a:prstGeom prst="ellipse">
          <a:avLst/>
        </a:prstGeom>
        <a:solidFill>
          <a:schemeClr val="accent4">
            <a:hueOff val="5105758"/>
            <a:satOff val="-5996"/>
            <a:lumOff val="23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Пренета средства из ранијих година 93.203.151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дин. 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978489" y="436229"/>
        <a:ext cx="1063353" cy="880292"/>
      </dsp:txXfrm>
    </dsp:sp>
    <dsp:sp modelId="{41F09F99-3DCC-47E4-9188-F7D103A1F6E3}">
      <dsp:nvSpPr>
        <dsp:cNvPr id="0" name=""/>
        <dsp:cNvSpPr/>
      </dsp:nvSpPr>
      <dsp:spPr>
        <a:xfrm>
          <a:off x="3290284" y="775614"/>
          <a:ext cx="201522" cy="201522"/>
        </a:xfrm>
        <a:prstGeom prst="mathPlus">
          <a:avLst/>
        </a:prstGeom>
        <a:solidFill>
          <a:schemeClr val="accent4">
            <a:hueOff val="6807678"/>
            <a:satOff val="-7995"/>
            <a:lumOff val="30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</a:endParaRPr>
        </a:p>
      </dsp:txBody>
      <dsp:txXfrm>
        <a:off x="3316996" y="852676"/>
        <a:ext cx="148098" cy="47398"/>
      </dsp:txXfrm>
    </dsp:sp>
    <dsp:sp modelId="{BD69AB82-607D-4BE6-B584-C890A6B3AC8B}">
      <dsp:nvSpPr>
        <dsp:cNvPr id="0" name=""/>
        <dsp:cNvSpPr/>
      </dsp:nvSpPr>
      <dsp:spPr>
        <a:xfrm>
          <a:off x="3520020" y="216026"/>
          <a:ext cx="1520713" cy="1320698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Средства из сопствених извора буџетских корисника 17.426.870 дин.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742723" y="409438"/>
        <a:ext cx="1075307" cy="933874"/>
      </dsp:txXfrm>
    </dsp:sp>
    <dsp:sp modelId="{411DD39C-1E98-40AD-8301-4C37C5C30BC9}">
      <dsp:nvSpPr>
        <dsp:cNvPr id="0" name=""/>
        <dsp:cNvSpPr/>
      </dsp:nvSpPr>
      <dsp:spPr>
        <a:xfrm>
          <a:off x="5068947" y="775614"/>
          <a:ext cx="201522" cy="201522"/>
        </a:xfrm>
        <a:prstGeom prst="mathPlus">
          <a:avLst/>
        </a:prstGeom>
        <a:solidFill>
          <a:schemeClr val="accent4">
            <a:hueOff val="13615356"/>
            <a:satOff val="-15991"/>
            <a:lumOff val="614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</a:endParaRPr>
        </a:p>
      </dsp:txBody>
      <dsp:txXfrm>
        <a:off x="5095659" y="852676"/>
        <a:ext cx="148098" cy="47398"/>
      </dsp:txXfrm>
    </dsp:sp>
    <dsp:sp modelId="{6C1FFF0F-B1A4-4C41-B9D3-30452A0DFA4B}">
      <dsp:nvSpPr>
        <dsp:cNvPr id="0" name=""/>
        <dsp:cNvSpPr/>
      </dsp:nvSpPr>
      <dsp:spPr>
        <a:xfrm>
          <a:off x="5298682" y="289646"/>
          <a:ext cx="1535018" cy="1173458"/>
        </a:xfrm>
        <a:prstGeom prst="ellipse">
          <a:avLst/>
        </a:prstGeom>
        <a:solidFill>
          <a:schemeClr val="accent4">
            <a:hueOff val="15317274"/>
            <a:satOff val="-17989"/>
            <a:lumOff val="69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Средстав из осталих извора 217.618.215  дин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523480" y="461495"/>
        <a:ext cx="1085422" cy="829760"/>
      </dsp:txXfrm>
    </dsp:sp>
    <dsp:sp modelId="{F058C4FF-E312-4FF6-A75B-5439EAB659FE}">
      <dsp:nvSpPr>
        <dsp:cNvPr id="0" name=""/>
        <dsp:cNvSpPr/>
      </dsp:nvSpPr>
      <dsp:spPr>
        <a:xfrm>
          <a:off x="6861913" y="775614"/>
          <a:ext cx="201522" cy="201522"/>
        </a:xfrm>
        <a:prstGeom prst="mathEqual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solidFill>
              <a:schemeClr val="tx1"/>
            </a:solidFill>
          </a:endParaRPr>
        </a:p>
      </dsp:txBody>
      <dsp:txXfrm>
        <a:off x="6888625" y="817128"/>
        <a:ext cx="148098" cy="118494"/>
      </dsp:txXfrm>
    </dsp:sp>
    <dsp:sp modelId="{776F96C5-3FFB-491E-A651-8F89B1638559}">
      <dsp:nvSpPr>
        <dsp:cNvPr id="0" name=""/>
        <dsp:cNvSpPr/>
      </dsp:nvSpPr>
      <dsp:spPr>
        <a:xfrm>
          <a:off x="7093656" y="217042"/>
          <a:ext cx="1691319" cy="1318666"/>
        </a:xfrm>
        <a:prstGeom prst="ellipse">
          <a:avLst/>
        </a:prstGeom>
        <a:solidFill>
          <a:srgbClr val="F5151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Укупан буџет 3.226.157.896 динара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341344" y="410156"/>
        <a:ext cx="1195943" cy="9324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2168418" y="1235946"/>
          <a:ext cx="3273243" cy="303558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Укупни буџетски приходи и примања  3.226</a:t>
          </a:r>
          <a:r>
            <a:rPr lang="en-US" sz="24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  <a:r>
            <a:rPr lang="sr-Cyrl-RS" sz="24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157.896</a:t>
          </a:r>
          <a:r>
            <a:rPr lang="sr-Latn-RS" sz="24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       </a:t>
          </a:r>
          <a:r>
            <a:rPr lang="sr-Cyrl-RS" sz="2400" b="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24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47773" y="1680497"/>
        <a:ext cx="2314533" cy="2146485"/>
      </dsp:txXfrm>
    </dsp:sp>
    <dsp:sp modelId="{63432802-399F-407F-AC10-7219543A0326}">
      <dsp:nvSpPr>
        <dsp:cNvPr id="0" name=""/>
        <dsp:cNvSpPr/>
      </dsp:nvSpPr>
      <dsp:spPr>
        <a:xfrm>
          <a:off x="3001416" y="3"/>
          <a:ext cx="1751108" cy="158753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Приходи од пореза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2.027.778.432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257860" y="232492"/>
        <a:ext cx="1238220" cy="1122558"/>
      </dsp:txXfrm>
    </dsp:sp>
    <dsp:sp modelId="{449BFEB2-6844-4A2C-8DC2-780280CBA079}">
      <dsp:nvSpPr>
        <dsp:cNvPr id="0" name=""/>
        <dsp:cNvSpPr/>
      </dsp:nvSpPr>
      <dsp:spPr>
        <a:xfrm>
          <a:off x="4932541" y="792093"/>
          <a:ext cx="1831369" cy="167004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Донације и трансфери 331.501.927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200739" y="1036665"/>
        <a:ext cx="1294973" cy="1180899"/>
      </dsp:txXfrm>
    </dsp:sp>
    <dsp:sp modelId="{9DDE88A7-5745-4E4F-A7A8-F71A4DA0D5F2}">
      <dsp:nvSpPr>
        <dsp:cNvPr id="0" name=""/>
        <dsp:cNvSpPr/>
      </dsp:nvSpPr>
      <dsp:spPr>
        <a:xfrm>
          <a:off x="5076564" y="2736299"/>
          <a:ext cx="1884097" cy="179457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Меморандумске ставке за рефундацију расхода 10.675.000 динара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352484" y="2999109"/>
        <a:ext cx="1332257" cy="1268958"/>
      </dsp:txXfrm>
    </dsp:sp>
    <dsp:sp modelId="{72DE4213-15E1-4436-8045-C055E8A54EDE}">
      <dsp:nvSpPr>
        <dsp:cNvPr id="0" name=""/>
        <dsp:cNvSpPr/>
      </dsp:nvSpPr>
      <dsp:spPr>
        <a:xfrm>
          <a:off x="2912076" y="3960435"/>
          <a:ext cx="1805400" cy="151779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Примања од продаје нефинансијске имовине  29.700.000 динара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176471" y="4182711"/>
        <a:ext cx="1276610" cy="1073241"/>
      </dsp:txXfrm>
    </dsp:sp>
    <dsp:sp modelId="{91CFC9CD-FF79-40EF-A271-A8DBB0423AC2}">
      <dsp:nvSpPr>
        <dsp:cNvPr id="0" name=""/>
        <dsp:cNvSpPr/>
      </dsp:nvSpPr>
      <dsp:spPr>
        <a:xfrm>
          <a:off x="864092" y="2952316"/>
          <a:ext cx="1838564" cy="163499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Други приходи 733.299.386 динара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133343" y="3191756"/>
        <a:ext cx="1300062" cy="1156117"/>
      </dsp:txXfrm>
    </dsp:sp>
    <dsp:sp modelId="{FC69A2CE-A671-47B5-8CD8-544465E52E9C}">
      <dsp:nvSpPr>
        <dsp:cNvPr id="0" name=""/>
        <dsp:cNvSpPr/>
      </dsp:nvSpPr>
      <dsp:spPr>
        <a:xfrm>
          <a:off x="900098" y="648079"/>
          <a:ext cx="1818271" cy="177977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Пренета средства из ранијих година</a:t>
          </a:r>
          <a:r>
            <a:rPr lang="sr-Latn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93.203.151</a:t>
          </a:r>
          <a:r>
            <a:rPr lang="en-U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166378" y="908722"/>
        <a:ext cx="1285711" cy="12584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05D65-755C-4A7F-BCA4-48AE3A3750EF}">
      <dsp:nvSpPr>
        <dsp:cNvPr id="0" name=""/>
        <dsp:cNvSpPr/>
      </dsp:nvSpPr>
      <dsp:spPr>
        <a:xfrm>
          <a:off x="1369756" y="460709"/>
          <a:ext cx="4662829" cy="4662829"/>
        </a:xfrm>
        <a:prstGeom prst="blockArc">
          <a:avLst>
            <a:gd name="adj1" fmla="val 13885831"/>
            <a:gd name="adj2" fmla="val 16823839"/>
            <a:gd name="adj3" fmla="val 306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884431-F906-455C-AAF5-4FBEC1E13C27}">
      <dsp:nvSpPr>
        <dsp:cNvPr id="0" name=""/>
        <dsp:cNvSpPr/>
      </dsp:nvSpPr>
      <dsp:spPr>
        <a:xfrm>
          <a:off x="1795926" y="14923"/>
          <a:ext cx="4662829" cy="4662829"/>
        </a:xfrm>
        <a:prstGeom prst="blockArc">
          <a:avLst>
            <a:gd name="adj1" fmla="val 10500165"/>
            <a:gd name="adj2" fmla="val 12959515"/>
            <a:gd name="adj3" fmla="val 306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1786541" y="502693"/>
          <a:ext cx="4662829" cy="4662829"/>
        </a:xfrm>
        <a:prstGeom prst="blockArc">
          <a:avLst>
            <a:gd name="adj1" fmla="val 9007410"/>
            <a:gd name="adj2" fmla="val 11232099"/>
            <a:gd name="adj3" fmla="val 306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1784072" y="498405"/>
          <a:ext cx="4662829" cy="4662829"/>
        </a:xfrm>
        <a:prstGeom prst="blockArc">
          <a:avLst>
            <a:gd name="adj1" fmla="val 6600000"/>
            <a:gd name="adj2" fmla="val 9000000"/>
            <a:gd name="adj3" fmla="val 306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1840536" y="519802"/>
          <a:ext cx="4662829" cy="4662829"/>
        </a:xfrm>
        <a:prstGeom prst="blockArc">
          <a:avLst>
            <a:gd name="adj1" fmla="val 4109577"/>
            <a:gd name="adj2" fmla="val 6690423"/>
            <a:gd name="adj3" fmla="val 306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1939744" y="483324"/>
          <a:ext cx="4662829" cy="4662829"/>
        </a:xfrm>
        <a:prstGeom prst="blockArc">
          <a:avLst>
            <a:gd name="adj1" fmla="val 1696209"/>
            <a:gd name="adj2" fmla="val 4267875"/>
            <a:gd name="adj3" fmla="val 306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1832422" y="712298"/>
          <a:ext cx="4662829" cy="4662829"/>
        </a:xfrm>
        <a:prstGeom prst="blockArc">
          <a:avLst>
            <a:gd name="adj1" fmla="val 20671498"/>
            <a:gd name="adj2" fmla="val 1317343"/>
            <a:gd name="adj3" fmla="val 306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1750725" y="183563"/>
          <a:ext cx="4662829" cy="4662829"/>
        </a:xfrm>
        <a:prstGeom prst="blockArc">
          <a:avLst>
            <a:gd name="adj1" fmla="val 19030213"/>
            <a:gd name="adj2" fmla="val 21474476"/>
            <a:gd name="adj3" fmla="val 306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083150" y="478840"/>
          <a:ext cx="4662829" cy="4662829"/>
        </a:xfrm>
        <a:prstGeom prst="blockArc">
          <a:avLst>
            <a:gd name="adj1" fmla="val 15750865"/>
            <a:gd name="adj2" fmla="val 18363354"/>
            <a:gd name="adj3" fmla="val 306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2717889" y="1413044"/>
          <a:ext cx="2795194" cy="28335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3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Укупни расходи и издаци 3.226.157.896  динара</a:t>
          </a:r>
          <a:endParaRPr lang="en-US" sz="23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127236" y="1828008"/>
        <a:ext cx="1976500" cy="2003624"/>
      </dsp:txXfrm>
    </dsp:sp>
    <dsp:sp modelId="{73F305AC-CFDC-45B1-8AB8-6FABD1C99179}">
      <dsp:nvSpPr>
        <dsp:cNvPr id="0" name=""/>
        <dsp:cNvSpPr/>
      </dsp:nvSpPr>
      <dsp:spPr>
        <a:xfrm>
          <a:off x="3334428" y="-206874"/>
          <a:ext cx="1562116" cy="1481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Коришћење услуга и роба 737.401.700</a:t>
          </a:r>
          <a:r>
            <a:rPr lang="sr-Cyrl-RS" sz="1200" b="0" i="0" u="none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563195" y="10153"/>
        <a:ext cx="1104582" cy="1047896"/>
      </dsp:txXfrm>
    </dsp:sp>
    <dsp:sp modelId="{A14630AA-C1BD-4A7E-B665-0A7C9B6C19C9}">
      <dsp:nvSpPr>
        <dsp:cNvPr id="0" name=""/>
        <dsp:cNvSpPr/>
      </dsp:nvSpPr>
      <dsp:spPr>
        <a:xfrm>
          <a:off x="4968556" y="144013"/>
          <a:ext cx="1594420" cy="162056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Донације, дотације и трансфери</a:t>
          </a:r>
          <a:r>
            <a:rPr lang="en-U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234.586.239  динара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202053" y="381339"/>
        <a:ext cx="1127426" cy="1145914"/>
      </dsp:txXfrm>
    </dsp:sp>
    <dsp:sp modelId="{E43F7264-94BE-4E7E-8A98-A0D70BB3AF06}">
      <dsp:nvSpPr>
        <dsp:cNvPr id="0" name=""/>
        <dsp:cNvSpPr/>
      </dsp:nvSpPr>
      <dsp:spPr>
        <a:xfrm>
          <a:off x="5617466" y="1762400"/>
          <a:ext cx="1517725" cy="13375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Расходи за запослене 504.511.574 </a:t>
          </a:r>
          <a:r>
            <a:rPr lang="en-U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839732" y="1958279"/>
        <a:ext cx="1073193" cy="945786"/>
      </dsp:txXfrm>
    </dsp:sp>
    <dsp:sp modelId="{115526CD-270E-4C52-A164-15F2B6F9FE39}">
      <dsp:nvSpPr>
        <dsp:cNvPr id="0" name=""/>
        <dsp:cNvSpPr/>
      </dsp:nvSpPr>
      <dsp:spPr>
        <a:xfrm>
          <a:off x="5544613" y="3249513"/>
          <a:ext cx="1496883" cy="130509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Социјално осигурање и социјална заштита</a:t>
          </a:r>
          <a:r>
            <a:rPr lang="en-U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132.922.396  динара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763826" y="3440639"/>
        <a:ext cx="1058457" cy="922839"/>
      </dsp:txXfrm>
    </dsp:sp>
    <dsp:sp modelId="{5101AD7C-EA94-402A-A388-0FD916639D60}">
      <dsp:nvSpPr>
        <dsp:cNvPr id="0" name=""/>
        <dsp:cNvSpPr/>
      </dsp:nvSpPr>
      <dsp:spPr>
        <a:xfrm>
          <a:off x="4248473" y="4319677"/>
          <a:ext cx="1530248" cy="1334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Субвенције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453.100.811 динара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472573" y="4515158"/>
        <a:ext cx="1082048" cy="943865"/>
      </dsp:txXfrm>
    </dsp:sp>
    <dsp:sp modelId="{D19ADD6D-9F0A-4766-B637-BB2D5495A9BB}">
      <dsp:nvSpPr>
        <dsp:cNvPr id="0" name=""/>
        <dsp:cNvSpPr/>
      </dsp:nvSpPr>
      <dsp:spPr>
        <a:xfrm>
          <a:off x="2607934" y="4327475"/>
          <a:ext cx="1444738" cy="1319230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Остали расходи 169.361.117 динара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19511" y="4520672"/>
        <a:ext cx="1021584" cy="932836"/>
      </dsp:txXfrm>
    </dsp:sp>
    <dsp:sp modelId="{4F05B281-B6DB-45BB-A427-1BF92AADC139}">
      <dsp:nvSpPr>
        <dsp:cNvPr id="0" name=""/>
        <dsp:cNvSpPr/>
      </dsp:nvSpPr>
      <dsp:spPr>
        <a:xfrm>
          <a:off x="1393057" y="3337696"/>
          <a:ext cx="1468555" cy="1279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Средства резерве 32.983.468</a:t>
          </a:r>
          <a:r>
            <a:rPr lang="en-U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608122" y="3525143"/>
        <a:ext cx="1038425" cy="905072"/>
      </dsp:txXfrm>
    </dsp:sp>
    <dsp:sp modelId="{2D6C03BD-4023-431E-84F6-C080A9961C8A}">
      <dsp:nvSpPr>
        <dsp:cNvPr id="0" name=""/>
        <dsp:cNvSpPr/>
      </dsp:nvSpPr>
      <dsp:spPr>
        <a:xfrm>
          <a:off x="1080111" y="1809353"/>
          <a:ext cx="1520471" cy="147391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Капитални издаци  954.544.591</a:t>
          </a:r>
          <a:r>
            <a:rPr lang="en-U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динара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302779" y="2025203"/>
        <a:ext cx="1075135" cy="1042219"/>
      </dsp:txXfrm>
    </dsp:sp>
    <dsp:sp modelId="{94C8A319-EAD3-4395-AF1A-FB738CF341F5}">
      <dsp:nvSpPr>
        <dsp:cNvPr id="0" name=""/>
        <dsp:cNvSpPr/>
      </dsp:nvSpPr>
      <dsp:spPr>
        <a:xfrm>
          <a:off x="1440161" y="225174"/>
          <a:ext cx="1659424" cy="1544070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Отплата камата и пратећи трошкови задуживања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6.746.000 динара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683178" y="451298"/>
        <a:ext cx="1173390" cy="1091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18.01.2020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71800" cy="496332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18.01.2020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56" tIns="46278" rIns="92556" bIns="462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5153"/>
            <a:ext cx="5486400" cy="4466987"/>
          </a:xfrm>
          <a:prstGeom prst="rect">
            <a:avLst/>
          </a:prstGeom>
        </p:spPr>
        <p:txBody>
          <a:bodyPr vert="horz" lIns="92556" tIns="46278" rIns="92556" bIns="462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71800" cy="496332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07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88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9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CBCCA3-DCAF-4111-A717-C24E0D1D631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502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70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18.01.2020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62AC5-CFDA-4CE7-A081-C33332B6F642}" type="datetime1">
              <a:rPr lang="en-US"/>
              <a:pPr>
                <a:defRPr/>
              </a:pPr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77296-DBEB-4554-A8AE-0FE93C3D0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97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2BDB4-E586-4EDE-B758-634E938C97B6}" type="datetime1">
              <a:rPr lang="en-US"/>
              <a:pPr>
                <a:defRPr/>
              </a:pPr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FB8FE-29E7-4D2C-9739-BDD7D7B5E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4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9C5CB-B184-4938-9AF5-29BF6197BEE4}" type="datetime1">
              <a:rPr lang="en-US"/>
              <a:pPr>
                <a:defRPr/>
              </a:pPr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EBA1C-B2F1-4BA2-A8CB-3BF1AC95C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81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C1AF-D48D-4D26-9CE8-F88CC1473B6B}" type="datetime1">
              <a:rPr lang="en-US"/>
              <a:pPr>
                <a:defRPr/>
              </a:pPr>
              <a:t>18.01.2020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BE406-4ACD-4DB5-BACE-13B8734AC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48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99E99-7986-4A9C-B035-A0890EE180BF}" type="datetime1">
              <a:rPr lang="en-US"/>
              <a:pPr>
                <a:defRPr/>
              </a:pPr>
              <a:t>18.01.2020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8B49C-836A-46AD-9AB6-B8967D07E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94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FB872-D445-415D-9472-6D339309D762}" type="datetime1">
              <a:rPr lang="en-US"/>
              <a:pPr>
                <a:defRPr/>
              </a:pPr>
              <a:t>18.01.2020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2E95E-BCB5-4BB4-91AD-2740642F5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567EA-0610-43F6-9192-CDFE5DDD5090}" type="datetime1">
              <a:rPr lang="en-US"/>
              <a:pPr>
                <a:defRPr/>
              </a:pPr>
              <a:t>18.01.2020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365B8-3407-4ED8-81BD-E44687145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1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F4068-00C2-44F8-98C5-1592CA8F129D}" type="datetime1">
              <a:rPr lang="en-US"/>
              <a:pPr>
                <a:defRPr/>
              </a:pPr>
              <a:t>18.01.2020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6B3E0-6CC4-4DDD-95E0-E33D743A7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36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32582-F944-41C0-A94D-ED2F1A2FB503}" type="datetime1">
              <a:rPr lang="en-US"/>
              <a:pPr>
                <a:defRPr/>
              </a:pPr>
              <a:t>18.01.2020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97271-9BBA-4A54-86EB-5F9775732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02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4DD2-50D9-4778-932A-0594CBAAF22C}" type="datetime1">
              <a:rPr lang="en-US"/>
              <a:pPr>
                <a:defRPr/>
              </a:pPr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2F8A-7C57-462E-BA56-1A43B5E82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03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97A8-420D-4012-91C0-43B688DA6DC6}" type="datetime1">
              <a:rPr lang="en-US"/>
              <a:pPr>
                <a:defRPr/>
              </a:pPr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38C-521F-4ABB-8E1E-28B85A460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94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23C7D-FDC4-4734-A1B2-0F1D38F3DC4B}" type="datetime1">
              <a:rPr lang="en-US"/>
              <a:pPr>
                <a:defRPr/>
              </a:pPr>
              <a:t>18.01.2020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EF4A-40E1-4362-BE1C-0D7DADCD4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854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18.01.2020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18.01.2020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18.01.2020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18.01.2020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18.01.2020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18.01.2020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18.01.2020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18.01.2020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18.01.2020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18.01.2020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18.01.2020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18.01.2020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18.01.2020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18.01.2020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581850-94E0-492C-8879-1F89CE8B855D}" type="datetime1">
              <a:rPr lang="en-US"/>
              <a:pPr>
                <a:defRPr/>
              </a:pPr>
              <a:t>18.01.2020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4A9DFE-3022-415D-9F7D-CC3DB6FFA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7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177A51-6661-464F-AF3F-5F9E5897B61D}" type="datetime1">
              <a:rPr lang="en-US" smtClean="0"/>
              <a:t>18.01.2020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slideLayout" Target="../slideLayouts/slideLayout31.xml"/><Relationship Id="rId1" Type="http://schemas.openxmlformats.org/officeDocument/2006/relationships/tags" Target="../tags/tag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1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645024"/>
            <a:ext cx="6400800" cy="1600200"/>
          </a:xfrm>
        </p:spPr>
        <p:txBody>
          <a:bodyPr/>
          <a:lstStyle/>
          <a:p>
            <a:r>
              <a:rPr lang="sr-Cyrl-R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ГРАЂАНСКИ ВОДИЧ КРОЗ ОДЛУКУ О БУЏЕТУ за 2020. годину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5400" b="1" dirty="0">
                <a:latin typeface="Arial" pitchFamily="34" charset="0"/>
                <a:cs typeface="Arial" pitchFamily="34" charset="0"/>
              </a:rPr>
              <a:t>ГРАД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5400" b="1" dirty="0">
                <a:latin typeface="Arial" pitchFamily="34" charset="0"/>
                <a:cs typeface="Arial" pitchFamily="34" charset="0"/>
              </a:rPr>
              <a:t>БОР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1846768" cy="14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648072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r-Cyrl-RS" sz="3100" b="1" dirty="0"/>
              <a:t>Шта су приходи и примања буџета?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29600" cy="5414589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sr-Cyrl-RS" sz="1500" b="1" dirty="0">
                <a:latin typeface="Arial" pitchFamily="34" charset="0"/>
                <a:cs typeface="Arial" pitchFamily="34" charset="0"/>
              </a:rPr>
              <a:t>ПОРЕСКИ ПРИХОДИ </a:t>
            </a:r>
            <a:r>
              <a:rPr lang="sr-Cyrl-RS" sz="1500" dirty="0">
                <a:latin typeface="Arial" pitchFamily="34" charset="0"/>
                <a:cs typeface="Arial" pitchFamily="34" charset="0"/>
              </a:rPr>
              <a:t>обухватају порезе на приходе од самосталних делатности, </a:t>
            </a:r>
            <a:r>
              <a:rPr lang="sr-Cyrl-CS" sz="1500" dirty="0">
                <a:latin typeface="Arial" pitchFamily="34" charset="0"/>
                <a:cs typeface="Arial" pitchFamily="34" charset="0"/>
              </a:rPr>
              <a:t>на приходе од пољопривреде и шумарства, непокретности, давања у закуп покретних ствари,</a:t>
            </a:r>
            <a:r>
              <a:rPr lang="sr-Latn-R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500" dirty="0">
                <a:latin typeface="Arial" pitchFamily="34" charset="0"/>
                <a:cs typeface="Arial" pitchFamily="34" charset="0"/>
              </a:rPr>
              <a:t>порез на наслеђе и поклон, порез на пренос апсолутних права, које наплаћује Пореска управа Републике Србије. Затим порези на имовину и порези на добра и услуге које наплаћује локална пореска администрација.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sz="1500" b="1" dirty="0">
                <a:latin typeface="Arial" pitchFamily="34" charset="0"/>
                <a:cs typeface="Arial" pitchFamily="34" charset="0"/>
              </a:rPr>
              <a:t>ДОНАЦИЈЕ И ТРАНСФЕРИ - </a:t>
            </a:r>
            <a:r>
              <a:rPr lang="sr-Cyrl-CS" sz="1500" b="1" i="1" dirty="0">
                <a:latin typeface="Arial" pitchFamily="34" charset="0"/>
                <a:cs typeface="Arial" pitchFamily="34" charset="0"/>
              </a:rPr>
              <a:t>Донације</a:t>
            </a:r>
            <a:r>
              <a:rPr lang="sr-Cyrl-CS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500" dirty="0">
                <a:latin typeface="Arial" pitchFamily="34" charset="0"/>
                <a:cs typeface="Arial" pitchFamily="34" charset="0"/>
              </a:rPr>
              <a:t>се добијају од домаћих и страних инвеститора и физичких и правних лица. </a:t>
            </a:r>
            <a:r>
              <a:rPr lang="sr-Cyrl-CS" sz="1500" b="1" i="1" dirty="0">
                <a:latin typeface="Arial" pitchFamily="34" charset="0"/>
                <a:cs typeface="Arial" pitchFamily="34" charset="0"/>
              </a:rPr>
              <a:t>Трансфери </a:t>
            </a:r>
            <a:r>
              <a:rPr lang="sr-Cyrl-CS" sz="1500" dirty="0">
                <a:latin typeface="Arial" pitchFamily="34" charset="0"/>
                <a:cs typeface="Arial" pitchFamily="34" charset="0"/>
              </a:rPr>
              <a:t>представљају пренос новчаних средстава од других нивоа власти.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1500" b="1" dirty="0">
                <a:latin typeface="Arial" pitchFamily="34" charset="0"/>
                <a:cs typeface="Arial" pitchFamily="34" charset="0"/>
              </a:rPr>
              <a:t>НЕПОРЕСКИ ПРИХОДИ </a:t>
            </a:r>
            <a:r>
              <a:rPr lang="sr-Cyrl-RS" sz="1500" dirty="0">
                <a:latin typeface="Arial" pitchFamily="34" charset="0"/>
                <a:cs typeface="Arial" pitchFamily="34" charset="0"/>
              </a:rPr>
              <a:t>прикупљају се од правних и физичких лица за коришћење јавних добара (накнаде), за пружање одређених јавних услуга (таксе), за кршењ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e </a:t>
            </a:r>
            <a:r>
              <a:rPr lang="sr-Cyrl-RS" sz="1500" dirty="0">
                <a:latin typeface="Arial" pitchFamily="34" charset="0"/>
                <a:cs typeface="Arial" pitchFamily="34" charset="0"/>
              </a:rPr>
              <a:t>уговорених или законских одредби (пенали и казне), приходи који се остварују употребом јавне имовине (нпр. накнада за коришћење шумског и пољопривредног земљишта, минералних сировина, закуп пословног простора у јавној својини, накнада за коришћење грађевинског земљишта и сл.) као и неодређени и мешовити приходи.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1500" b="1" dirty="0">
                <a:latin typeface="Arial" pitchFamily="34" charset="0"/>
                <a:cs typeface="Arial" pitchFamily="34" charset="0"/>
              </a:rPr>
              <a:t>ПРИМАЊА ОД ПРОДАЈЕ НЕФИНАНСИЈСКЕ ИМОВИНЕ </a:t>
            </a:r>
            <a:r>
              <a:rPr lang="sr-Cyrl-RS" sz="1500" dirty="0">
                <a:latin typeface="Arial" pitchFamily="34" charset="0"/>
                <a:cs typeface="Arial" pitchFamily="34" charset="0"/>
              </a:rPr>
              <a:t>се остварују продајом непокретности и покретних ствари у власништву Града.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500" b="1" dirty="0">
                <a:latin typeface="Arial" pitchFamily="34" charset="0"/>
                <a:cs typeface="Arial" pitchFamily="34" charset="0"/>
              </a:rPr>
              <a:t>ПРИМАЊА ОД ПРОДАЈЕ ФИНАНСИЈСКЕ ИМОВИНЕ –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Примања од задуживања представаљају приливе по основу примања од задуживања код пословних банакау земљи у корист нивоа градова. Примања од продаје финансијске имовине представљају приливе по основу продаје домаћих акција и осталог капитала у корист нивоа градова.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500" b="1" dirty="0">
                <a:latin typeface="Arial" pitchFamily="34" charset="0"/>
                <a:cs typeface="Arial" pitchFamily="34" charset="0"/>
              </a:rPr>
              <a:t>ПРЕНЕТА СРЕДСТВА ИЗ РАНИЈИХ ГОДИНА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представљају нераспоређени вишак прихода из ранијих година.</a:t>
            </a:r>
          </a:p>
          <a:p>
            <a:pPr algn="just">
              <a:buFont typeface="Wingdings" pitchFamily="2" charset="2"/>
              <a:buChar char="ü"/>
            </a:pPr>
            <a:endParaRPr lang="ru-RU" sz="1500" dirty="0"/>
          </a:p>
          <a:p>
            <a:pPr marL="0" indent="0" algn="just">
              <a:buNone/>
            </a:pPr>
            <a:endParaRPr lang="en-US" sz="1500" dirty="0"/>
          </a:p>
          <a:p>
            <a:pPr lvl="0">
              <a:buFont typeface="Wingdings" pitchFamily="2" charset="2"/>
              <a:buChar char="ü"/>
            </a:pPr>
            <a:endParaRPr lang="sr-Cyrl-C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Структура планираних прихода и примања за 2020. годину</a:t>
            </a:r>
            <a:endParaRPr lang="en-US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86177902"/>
              </p:ext>
            </p:extLst>
          </p:nvPr>
        </p:nvGraphicFramePr>
        <p:xfrm>
          <a:off x="827584" y="1124744"/>
          <a:ext cx="763284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43000"/>
          </a:xfrm>
        </p:spPr>
        <p:txBody>
          <a:bodyPr>
            <a:normAutofit/>
          </a:bodyPr>
          <a:lstStyle/>
          <a:p>
            <a:pPr algn="ctr"/>
            <a:r>
              <a:rPr lang="sr-Cyrl-RS" sz="2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Структура планираних прихода и примања за 2020. годину</a:t>
            </a:r>
            <a:endParaRPr lang="en-US" sz="2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718833"/>
              </p:ext>
            </p:extLst>
          </p:nvPr>
        </p:nvGraphicFramePr>
        <p:xfrm>
          <a:off x="251520" y="1412776"/>
          <a:ext cx="8719890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9324528" cy="562074"/>
          </a:xfrm>
        </p:spPr>
        <p:txBody>
          <a:bodyPr>
            <a:normAutofit fontScale="90000"/>
          </a:bodyPr>
          <a:lstStyle/>
          <a:p>
            <a:r>
              <a:rPr lang="sr-Cyrl-R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Шта се променило у односу на 2019. годину?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179512" y="908720"/>
            <a:ext cx="8784975" cy="1008112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>
                <a:latin typeface="Arial" pitchFamily="34" charset="0"/>
                <a:cs typeface="Arial" pitchFamily="34" charset="0"/>
              </a:rPr>
              <a:t>Укупни приходи и примања нашег града у 2020. години су се </a:t>
            </a:r>
            <a:r>
              <a:rPr lang="sr-Cyrl-RS" b="1" dirty="0">
                <a:latin typeface="Arial" pitchFamily="34" charset="0"/>
                <a:cs typeface="Arial" pitchFamily="34" charset="0"/>
              </a:rPr>
              <a:t>повећали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у односу на последњу измену Одлуке о буџету за 2019. годину за</a:t>
            </a:r>
            <a:r>
              <a:rPr lang="sr-Cyrl-RS" b="1" dirty="0">
                <a:latin typeface="Arial" pitchFamily="34" charset="0"/>
                <a:cs typeface="Arial" pitchFamily="34" charset="0"/>
              </a:rPr>
              <a:t> 173.846.227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динара, односно за</a:t>
            </a:r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5,70</a:t>
            </a:r>
            <a:r>
              <a:rPr lang="sr-Cyrl-RS" b="1" dirty="0">
                <a:latin typeface="Arial" pitchFamily="34" charset="0"/>
                <a:cs typeface="Arial" pitchFamily="34" charset="0"/>
              </a:rPr>
              <a:t> %</a:t>
            </a:r>
            <a:r>
              <a:rPr lang="sr-Cyrl-RS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5696" y="3568728"/>
            <a:ext cx="6988175" cy="2164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sr-Latn-RS" b="1" dirty="0"/>
          </a:p>
          <a:p>
            <a:pPr lvl="0">
              <a:buClrTx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Порески приходи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су повећани за  340.386.186 динара;</a:t>
            </a: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Донације и трансфери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су повећани за 50.913.375 динара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2211833"/>
            <a:ext cx="6985322" cy="1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Пренета средства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су  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смањена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за 178.947.432  динара.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Примања од продаје нефинансијске имовине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су смањена за 4.980.000 динара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ru-RU" dirty="0"/>
          </a:p>
          <a:p>
            <a:pPr lvl="0">
              <a:buFont typeface="Arial" panose="020B0604020202020204" pitchFamily="34" charset="0"/>
              <a:buChar char="•"/>
            </a:pPr>
            <a:endParaRPr lang="ru-RU" dirty="0"/>
          </a:p>
          <a:p>
            <a:pPr marL="0" lvl="0" indent="0"/>
            <a:endParaRPr lang="sr-Latn-RS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769" y="2511312"/>
            <a:ext cx="485775" cy="786003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281" y="4005064"/>
            <a:ext cx="485775" cy="1080120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шта се троше јавна средства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fontScale="92500" lnSpcReduction="10000"/>
          </a:bodyPr>
          <a:lstStyle/>
          <a:p>
            <a:pPr marL="137160" indent="0" algn="just">
              <a:buNone/>
            </a:pPr>
            <a:r>
              <a:rPr lang="sr-Cyrl-RS" sz="1700" dirty="0">
                <a:latin typeface="Arial" pitchFamily="34" charset="0"/>
                <a:cs typeface="Arial" pitchFamily="34" charset="0"/>
              </a:rPr>
              <a:t>Буџет мора бити у равнотежи, што значи да расходи морају одговарати приходима. Укупни планирани расходи и издаци у 2019. години из буџета износе: </a:t>
            </a:r>
          </a:p>
          <a:p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marL="137160" indent="0" algn="just"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>
              <a:latin typeface="Arial" pitchFamily="34" charset="0"/>
              <a:cs typeface="Arial" pitchFamily="34" charset="0"/>
            </a:endParaRP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>
                <a:latin typeface="Arial" pitchFamily="34" charset="0"/>
                <a:cs typeface="Arial" pitchFamily="34" charset="0"/>
              </a:rPr>
              <a:t>РАСХОДИ </a:t>
            </a:r>
            <a:r>
              <a:rPr lang="sr-Cyrl-RS" sz="1700" dirty="0">
                <a:latin typeface="Arial" pitchFamily="34" charset="0"/>
                <a:cs typeface="Arial" pitchFamily="34" charset="0"/>
              </a:rPr>
              <a:t>Расходи представљају све трошкове града за плате буџетских корисника, набавку роба и услуга, плаћање камата на позајмњена средства, субвенције, дотације и трансфере, социјалну помоћ и остале трошкове које град обезбеђује без директне и непосредне накнаде. </a:t>
            </a:r>
            <a:endParaRPr lang="vi-VN" sz="1700" dirty="0">
              <a:latin typeface="Arial" pitchFamily="34" charset="0"/>
              <a:cs typeface="Arial" pitchFamily="34" charset="0"/>
            </a:endParaRP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>
                <a:latin typeface="Arial" pitchFamily="34" charset="0"/>
                <a:cs typeface="Arial" pitchFamily="34" charset="0"/>
              </a:rPr>
              <a:t>ИЗДАЦИ</a:t>
            </a:r>
            <a:r>
              <a:rPr lang="sr-Cyrl-RS" sz="1700" dirty="0">
                <a:latin typeface="Arial" pitchFamily="34" charset="0"/>
                <a:cs typeface="Arial" pitchFamily="34" charset="0"/>
              </a:rPr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>
                <a:latin typeface="Arial" pitchFamily="34" charset="0"/>
                <a:cs typeface="Arial" pitchFamily="34" charset="0"/>
              </a:rPr>
              <a:t>e</a:t>
            </a:r>
            <a:r>
              <a:rPr lang="sr-Cyrl-RS" sz="1700" dirty="0">
                <a:latin typeface="Arial" pitchFamily="34" charset="0"/>
                <a:cs typeface="Arial" pitchFamily="34" charset="0"/>
              </a:rPr>
              <a:t>ме неопходне за рад буџетских корисника и трошкове за отплату главнице кредита.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>
                <a:latin typeface="Arial" pitchFamily="34" charset="0"/>
                <a:cs typeface="Arial" pitchFamily="34" charset="0"/>
              </a:rPr>
              <a:t>РАСХОДИ И ИЗДАЦИ </a:t>
            </a:r>
            <a:r>
              <a:rPr lang="sr-Cyrl-RS" sz="1700" dirty="0">
                <a:latin typeface="Arial" pitchFamily="34" charset="0"/>
                <a:cs typeface="Arial" pitchFamily="34" charset="0"/>
              </a:rPr>
              <a:t>морају се исказивати на законом прописан начин, односно морају се исказивати: по </a:t>
            </a:r>
            <a:r>
              <a:rPr lang="sr-Cyrl-RS" sz="1700" i="1" dirty="0">
                <a:latin typeface="Arial" pitchFamily="34" charset="0"/>
                <a:cs typeface="Arial" pitchFamily="34" charset="0"/>
              </a:rPr>
              <a:t>програмима</a:t>
            </a:r>
            <a:r>
              <a:rPr lang="sr-Cyrl-RS" sz="1700" dirty="0">
                <a:latin typeface="Arial" pitchFamily="34" charset="0"/>
                <a:cs typeface="Arial" pitchFamily="34" charset="0"/>
              </a:rPr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700" i="1" dirty="0">
                <a:latin typeface="Arial" pitchFamily="34" charset="0"/>
                <a:cs typeface="Arial" pitchFamily="34" charset="0"/>
              </a:rPr>
              <a:t>основној намени </a:t>
            </a:r>
            <a:r>
              <a:rPr lang="sr-Cyrl-RS" sz="1700" dirty="0">
                <a:latin typeface="Arial" pitchFamily="34" charset="0"/>
                <a:cs typeface="Arial" pitchFamily="34" charset="0"/>
              </a:rPr>
              <a:t>која показује за коју врсту трошка се средства издвајају; по </a:t>
            </a:r>
            <a:r>
              <a:rPr lang="sr-Cyrl-RS" sz="1700" i="1" dirty="0">
                <a:latin typeface="Arial" pitchFamily="34" charset="0"/>
                <a:cs typeface="Arial" pitchFamily="34" charset="0"/>
              </a:rPr>
              <a:t>функцији</a:t>
            </a:r>
            <a:r>
              <a:rPr lang="sr-Cyrl-RS" sz="1700" dirty="0">
                <a:latin typeface="Arial" pitchFamily="34" charset="0"/>
                <a:cs typeface="Arial" pitchFamily="34" charset="0"/>
              </a:rPr>
              <a:t> која показује функционалну намену за одређену област и по </a:t>
            </a:r>
            <a:r>
              <a:rPr lang="sr-Cyrl-RS" sz="1700" i="1" dirty="0">
                <a:latin typeface="Arial" pitchFamily="34" charset="0"/>
                <a:cs typeface="Arial" pitchFamily="34" charset="0"/>
              </a:rPr>
              <a:t>корисницима буџета </a:t>
            </a:r>
            <a:r>
              <a:rPr lang="sr-Cyrl-RS" sz="1700" dirty="0">
                <a:latin typeface="Arial" pitchFamily="34" charset="0"/>
                <a:cs typeface="Arial" pitchFamily="34" charset="0"/>
              </a:rPr>
              <a:t>што показује организацију рада Града.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699792" y="2014881"/>
            <a:ext cx="3780420" cy="10801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latin typeface="Arial" pitchFamily="34" charset="0"/>
                <a:cs typeface="Arial" pitchFamily="34" charset="0"/>
              </a:rPr>
              <a:t>3.226.157.896 динара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>
                <a:solidFill>
                  <a:schemeClr val="tx1"/>
                </a:solidFill>
              </a:rPr>
              <a:t>Шта су расходи и издаци буџета?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4038600" cy="53285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sr-Cyrl-RS" sz="1600" b="1" dirty="0">
                <a:latin typeface="Arial" pitchFamily="34" charset="0"/>
                <a:cs typeface="Arial" pitchFamily="34" charset="0"/>
              </a:rPr>
              <a:t>Расходи за запослене 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представљају све трошкове за запослене, како у управи тако и код буџетских корисника</a:t>
            </a:r>
          </a:p>
          <a:p>
            <a:pPr algn="just"/>
            <a:r>
              <a:rPr lang="sr-Cyrl-RS" sz="1600" b="1" dirty="0">
                <a:latin typeface="Arial" pitchFamily="34" charset="0"/>
                <a:cs typeface="Arial" pitchFamily="34" charset="0"/>
              </a:rPr>
              <a:t>Коришћење роба и услуга 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  </a:r>
          </a:p>
          <a:p>
            <a:pPr algn="just"/>
            <a:r>
              <a:rPr lang="sr-Cyrl-RS" sz="1600" b="1" dirty="0">
                <a:latin typeface="Arial" pitchFamily="34" charset="0"/>
                <a:cs typeface="Arial" pitchFamily="34" charset="0"/>
              </a:rPr>
              <a:t>Дотације и трансфери 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су трошкови које локална самоуправа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има за исплату институцијама које су у примарној надлежности централног / покрајинског нивоа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 као што су школе, центар за социјални рад, дом здравља.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1600" b="1" dirty="0">
                <a:latin typeface="Arial" pitchFamily="34" charset="0"/>
                <a:cs typeface="Arial" pitchFamily="34" charset="0"/>
              </a:rPr>
              <a:t>Остали расходи 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обухватају дотације невладиним организацијама, порезе, таксе, новчане казне.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88024" y="836713"/>
            <a:ext cx="4038600" cy="43204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Субвенције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сe одобравају за функционисање међумесног превоза и  пољопривредним произвођачима.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1600" b="1" dirty="0">
                <a:latin typeface="Arial" pitchFamily="34" charset="0"/>
                <a:cs typeface="Arial" pitchFamily="34" charset="0"/>
              </a:rPr>
              <a:t>Социјална заштита 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обухвата све трошкове исплате социјалне помоћи за различите категорије грађана.</a:t>
            </a:r>
          </a:p>
          <a:p>
            <a:pPr algn="just"/>
            <a:r>
              <a:rPr lang="sr-Cyrl-RS" sz="1600" b="1" dirty="0">
                <a:latin typeface="Arial" pitchFamily="34" charset="0"/>
                <a:cs typeface="Arial" pitchFamily="34" charset="0"/>
              </a:rPr>
              <a:t>Буџетска резерва 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представља новац који се користи за непланиране или недовољно планиране сврхе, као и у случају ванредних околности.</a:t>
            </a:r>
          </a:p>
          <a:p>
            <a:pPr algn="just"/>
            <a:r>
              <a:rPr lang="sr-Cyrl-RS" sz="1600" b="1" dirty="0">
                <a:latin typeface="Arial" pitchFamily="34" charset="0"/>
                <a:cs typeface="Arial" pitchFamily="34" charset="0"/>
              </a:rPr>
              <a:t>Капитални издаци 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су трошкови за изградњу нових, или инвестиционо одржавање постојећих објеката, набавку опреме, машина земљишта и слично.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39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Структура планираних расхода и издатака буџета за 2020. годину</a:t>
            </a:r>
            <a:endParaRPr lang="en-US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5466110"/>
              </p:ext>
            </p:extLst>
          </p:nvPr>
        </p:nvGraphicFramePr>
        <p:xfrm>
          <a:off x="467544" y="1196752"/>
          <a:ext cx="8229600" cy="5447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Структура планираних расхода и издатака буџета</a:t>
            </a:r>
            <a:r>
              <a:rPr lang="sr-Cyrl-R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2020. годину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410866"/>
              </p:ext>
            </p:extLst>
          </p:nvPr>
        </p:nvGraphicFramePr>
        <p:xfrm>
          <a:off x="395536" y="1124744"/>
          <a:ext cx="8229600" cy="495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188640"/>
            <a:ext cx="8229600" cy="830262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се променило у односу на 2019. годину?</a:t>
            </a:r>
            <a:endParaRPr lang="sr-Latn-R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914400" y="1092200"/>
            <a:ext cx="8229600" cy="1130300"/>
          </a:xfrm>
        </p:spPr>
        <p:txBody>
          <a:bodyPr>
            <a:normAutofit/>
          </a:bodyPr>
          <a:lstStyle/>
          <a:p>
            <a:pPr marL="28575" indent="0"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Укупни трошкови нашег града у 2020. години су се 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повећали</a:t>
            </a: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односу на последњу измену Одлуке о буџету за 2019  годину за 173.846.227  динара, односно за</a:t>
            </a:r>
            <a:r>
              <a:rPr lang="sr-Cyrl-R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5,70 %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211067" y="2276872"/>
            <a:ext cx="7307262" cy="1922462"/>
          </a:xfrm>
        </p:spPr>
        <p:txBody>
          <a:bodyPr rtlCol="0">
            <a:normAutofit lnSpcReduction="10000"/>
          </a:bodyPr>
          <a:lstStyle/>
          <a:p>
            <a:r>
              <a:rPr lang="sr-Cyrl-RS" sz="1800" b="1" dirty="0">
                <a:solidFill>
                  <a:srgbClr val="FF0000"/>
                </a:solidFill>
                <a:cs typeface="Arial" panose="020B0604020202020204" pitchFamily="34" charset="0"/>
              </a:rPr>
              <a:t>Донације , дотације и трансфери</a:t>
            </a:r>
            <a:r>
              <a:rPr lang="sr-Cyrl-RS" sz="1800" b="1" dirty="0">
                <a:solidFill>
                  <a:schemeClr val="hlink"/>
                </a:solidFill>
                <a:cs typeface="Arial" panose="020B0604020202020204" pitchFamily="34" charset="0"/>
              </a:rPr>
              <a:t> </a:t>
            </a:r>
            <a:r>
              <a:rPr lang="sr-Cyrl-RS" sz="1800" dirty="0"/>
              <a:t>су смањени за 49.706.021  динара;</a:t>
            </a:r>
            <a:endParaRPr lang="sr-Latn-RS" sz="1800" dirty="0"/>
          </a:p>
          <a:p>
            <a:r>
              <a:rPr lang="sr-Cyrl-RS" altLang="en-US" sz="1800" b="1" dirty="0">
                <a:solidFill>
                  <a:srgbClr val="FF0000"/>
                </a:solidFill>
                <a:cs typeface="Arial" panose="020B0604020202020204" pitchFamily="34" charset="0"/>
              </a:rPr>
              <a:t>Остали расходи </a:t>
            </a:r>
            <a:r>
              <a:rPr lang="sr-Cyrl-RS" altLang="en-US" sz="1800" dirty="0">
                <a:solidFill>
                  <a:prstClr val="black"/>
                </a:solidFill>
              </a:rPr>
              <a:t>су </a:t>
            </a:r>
            <a:r>
              <a:rPr lang="sr-Cyrl-RS" sz="1800" dirty="0">
                <a:solidFill>
                  <a:prstClr val="black"/>
                </a:solidFill>
              </a:rPr>
              <a:t>смањени</a:t>
            </a:r>
            <a:r>
              <a:rPr lang="sr-Cyrl-RS" altLang="en-US" sz="1800" dirty="0">
                <a:solidFill>
                  <a:prstClr val="black"/>
                </a:solidFill>
              </a:rPr>
              <a:t> за 4.394.271 динара.</a:t>
            </a:r>
          </a:p>
          <a:p>
            <a:pPr marL="0" lvl="0" indent="0">
              <a:spcBef>
                <a:spcPts val="0"/>
              </a:spcBef>
            </a:pPr>
            <a:r>
              <a:rPr lang="ru-RU" sz="1800" dirty="0">
                <a:solidFill>
                  <a:prstClr val="black"/>
                </a:solidFill>
              </a:rPr>
              <a:t>   </a:t>
            </a:r>
            <a:r>
              <a:rPr lang="ru-RU" sz="1800" b="1" dirty="0">
                <a:solidFill>
                  <a:srgbClr val="FF0000"/>
                </a:solidFill>
              </a:rPr>
              <a:t>Коришћење роба и услуга</a:t>
            </a:r>
            <a:r>
              <a:rPr lang="ru-RU" sz="1800" dirty="0">
                <a:solidFill>
                  <a:prstClr val="black"/>
                </a:solidFill>
              </a:rPr>
              <a:t> је смањено за 1.977.215 динара;</a:t>
            </a:r>
          </a:p>
          <a:p>
            <a:pPr marL="0" lvl="0" indent="0">
              <a:spcBef>
                <a:spcPts val="0"/>
              </a:spcBef>
            </a:pPr>
            <a:r>
              <a:rPr lang="ru-RU" sz="1800" dirty="0">
                <a:solidFill>
                  <a:prstClr val="black"/>
                </a:solidFill>
              </a:rPr>
              <a:t>   </a:t>
            </a:r>
            <a:r>
              <a:rPr lang="ru-RU" sz="1800" b="1" dirty="0">
                <a:solidFill>
                  <a:srgbClr val="FF0000"/>
                </a:solidFill>
              </a:rPr>
              <a:t>Субвенције</a:t>
            </a:r>
            <a:r>
              <a:rPr lang="ru-RU" sz="1800" dirty="0">
                <a:solidFill>
                  <a:prstClr val="black"/>
                </a:solidFill>
              </a:rPr>
              <a:t> су смањене за 37.204.706 динара;</a:t>
            </a:r>
          </a:p>
          <a:p>
            <a:pPr marL="0" lvl="0" indent="0">
              <a:spcBef>
                <a:spcPts val="0"/>
              </a:spcBef>
            </a:pPr>
            <a:r>
              <a:rPr lang="ru-RU" sz="1800" dirty="0">
                <a:solidFill>
                  <a:prstClr val="black"/>
                </a:solidFill>
              </a:rPr>
              <a:t>   </a:t>
            </a:r>
            <a:r>
              <a:rPr lang="ru-RU" sz="1800" b="1" dirty="0">
                <a:solidFill>
                  <a:srgbClr val="FF0000"/>
                </a:solidFill>
              </a:rPr>
              <a:t>Социјално осигурање и социјална заштита </a:t>
            </a:r>
            <a:r>
              <a:rPr lang="ru-RU" sz="1800" dirty="0">
                <a:solidFill>
                  <a:prstClr val="black"/>
                </a:solidFill>
              </a:rPr>
              <a:t>је смањено за  </a:t>
            </a:r>
            <a:r>
              <a:rPr lang="en-US" sz="1800" dirty="0">
                <a:solidFill>
                  <a:prstClr val="black"/>
                </a:solidFill>
              </a:rPr>
              <a:t>  </a:t>
            </a:r>
            <a:r>
              <a:rPr lang="ru-RU" sz="1800" dirty="0">
                <a:solidFill>
                  <a:prstClr val="black"/>
                </a:solidFill>
              </a:rPr>
              <a:t>19.297.840 динара</a:t>
            </a:r>
          </a:p>
          <a:p>
            <a:pPr marL="0" lvl="0" indent="0"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</a:pPr>
            <a:endParaRPr lang="en-US" sz="1800" dirty="0">
              <a:solidFill>
                <a:prstClr val="black"/>
              </a:solidFill>
            </a:endParaRPr>
          </a:p>
          <a:p>
            <a:endParaRPr lang="en-US" sz="1700" dirty="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92" y="4509120"/>
            <a:ext cx="7427168" cy="150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b="1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Расходи за запослене </a:t>
            </a:r>
            <a:r>
              <a:rPr lang="sr-Cyrl-RS" dirty="0">
                <a:latin typeface="+mn-lt"/>
              </a:rPr>
              <a:t>су повећани  за </a:t>
            </a:r>
            <a:r>
              <a:rPr lang="sr-Cyrl-RS" dirty="0">
                <a:solidFill>
                  <a:srgbClr val="000000"/>
                </a:solidFill>
              </a:rPr>
              <a:t>35.216.837 </a:t>
            </a:r>
            <a:r>
              <a:rPr lang="sr-Cyrl-RS" dirty="0">
                <a:latin typeface="+mn-lt"/>
              </a:rPr>
              <a:t> динара;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b="1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Капитални издаци </a:t>
            </a:r>
            <a:r>
              <a:rPr lang="sr-Cyrl-RS" altLang="en-US" dirty="0">
                <a:latin typeface="+mn-lt"/>
              </a:rPr>
              <a:t>су повећани за 158.405.364 динара;</a:t>
            </a:r>
            <a:endParaRPr lang="sr-Latn-RS" altLang="en-US" dirty="0">
              <a:latin typeface="+mn-lt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sr-Cyrl-RS" b="1" dirty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Административни трансфери из буџета</a:t>
            </a:r>
            <a:r>
              <a:rPr lang="sr-Cyrl-RS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dirty="0">
                <a:solidFill>
                  <a:prstClr val="black"/>
                </a:solidFill>
                <a:latin typeface="+mn-lt"/>
              </a:rPr>
              <a:t>су повећани за  20.914.772 динара </a:t>
            </a:r>
          </a:p>
          <a:p>
            <a:pPr marL="0" indent="0" eaLnBrk="1" hangingPunct="1">
              <a:spcBef>
                <a:spcPct val="20000"/>
              </a:spcBef>
            </a:pPr>
            <a:endParaRPr lang="sr-Cyrl-RS" altLang="en-US" sz="1700" dirty="0"/>
          </a:p>
          <a:p>
            <a:pPr marL="0" indent="0" eaLnBrk="1" hangingPunct="1">
              <a:spcBef>
                <a:spcPct val="20000"/>
              </a:spcBef>
            </a:pP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92" y="2418211"/>
            <a:ext cx="485775" cy="144016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4222" y="4543327"/>
            <a:ext cx="485775" cy="1472298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77863" y="115888"/>
            <a:ext cx="7788275" cy="779462"/>
          </a:xfrm>
        </p:spPr>
        <p:txBody>
          <a:bodyPr/>
          <a:lstStyle/>
          <a:p>
            <a:r>
              <a:rPr lang="sr-Cyrl-RS" altLang="en-US" sz="3000" b="1"/>
              <a:t>Расходи  буџета по програмима</a:t>
            </a:r>
            <a:endParaRPr lang="en-US" altLang="en-US" sz="30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8512"/>
              </p:ext>
            </p:extLst>
          </p:nvPr>
        </p:nvGraphicFramePr>
        <p:xfrm>
          <a:off x="107504" y="908720"/>
          <a:ext cx="8712968" cy="537527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394327">
                  <a:extLst>
                    <a:ext uri="{9D8B030D-6E8A-4147-A177-3AD203B41FA5}">
                      <a16:colId xmlns:a16="http://schemas.microsoft.com/office/drawing/2014/main" val="1754900752"/>
                    </a:ext>
                  </a:extLst>
                </a:gridCol>
                <a:gridCol w="2680102">
                  <a:extLst>
                    <a:ext uri="{9D8B030D-6E8A-4147-A177-3AD203B41FA5}">
                      <a16:colId xmlns:a16="http://schemas.microsoft.com/office/drawing/2014/main" val="826029379"/>
                    </a:ext>
                  </a:extLst>
                </a:gridCol>
                <a:gridCol w="1638539">
                  <a:extLst>
                    <a:ext uri="{9D8B030D-6E8A-4147-A177-3AD203B41FA5}">
                      <a16:colId xmlns:a16="http://schemas.microsoft.com/office/drawing/2014/main" val="2943394881"/>
                    </a:ext>
                  </a:extLst>
                </a:gridCol>
              </a:tblGrid>
              <a:tr h="4486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Назив програма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Средства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из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Одлуке о буџету града Бора за 2020. годину (износ у динарима) 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Структура</a:t>
                      </a:r>
                      <a:r>
                        <a:rPr lang="sr-Cyrl-RS" sz="1200" baseline="0" dirty="0"/>
                        <a:t> расхода</a:t>
                      </a:r>
                      <a:r>
                        <a:rPr lang="sr-Cyrl-RS" sz="1200" dirty="0"/>
                        <a:t> </a:t>
                      </a:r>
                      <a:endParaRPr lang="en-US" sz="1200" dirty="0"/>
                    </a:p>
                  </a:txBody>
                  <a:tcPr marL="91435" marR="91435" marT="45717" marB="45717"/>
                </a:tc>
                <a:extLst>
                  <a:ext uri="{0D108BD9-81ED-4DB2-BD59-A6C34878D82A}">
                    <a16:rowId xmlns:a16="http://schemas.microsoft.com/office/drawing/2014/main" val="267739698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1 - Урбанизам и просторно планирање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180.449.175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5,59%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4002703372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2 - Комуналне делатности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515.040.004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15,96%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3698863823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3 - Локални економски развој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39.864.044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1,24%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108287674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4 - Развој туризма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57.453.863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1,78%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267397033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5 - Пољопривреда и рурални развој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45.000.000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1,39%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3652443609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6 - Заштита животне средине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134.652.922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4,17%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45616700"/>
                  </a:ext>
                </a:extLst>
              </a:tr>
              <a:tr h="295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7 - Организација саобраћаја и саобраћајна инфраструктура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703.091.207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21,79%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800143352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8 - Предшколско васпитање и образовање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243.697.405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7,55%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086219187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9 - Основно образовање и васпитање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130.766.230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4,05%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766556103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10 - Средње образовање и васпитање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61.495.947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1,91%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3115389646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11 - Социјална и дечја заштита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187.412.934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5,81%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414730366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12 - Здравствена заштита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45.652.956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43777792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13 - Развој културе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126.842.113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084141709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14 - Развој спорта и омладине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239.441.339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7,42%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712639953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15 - Опште услуге локалне самоуправе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461.544.719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14,31%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949910891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16 - Политички систем локалне самоуправе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50.253.038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1,56%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566446889"/>
                  </a:ext>
                </a:extLst>
              </a:tr>
              <a:tr h="269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 17 - Енергетска ефикасност и обновљиви извори енергије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3.500.000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19978124"/>
                  </a:ext>
                </a:extLst>
              </a:tr>
              <a:tr h="324898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УКУПНО: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3.226.157.896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100,00</a:t>
                      </a:r>
                      <a:r>
                        <a:rPr lang="sr-Cyrl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37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4293096"/>
            <a:ext cx="2819400" cy="18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138862"/>
            <a:ext cx="2819400" cy="17941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64" y="125558"/>
            <a:ext cx="2819400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799" y="341582"/>
            <a:ext cx="2829490" cy="16318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138862"/>
            <a:ext cx="2829490" cy="17941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293097"/>
            <a:ext cx="2829490" cy="18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293098"/>
            <a:ext cx="2555776" cy="18001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138862"/>
            <a:ext cx="2555776" cy="17941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39814"/>
            <a:ext cx="2555775" cy="16561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82600" y="14288"/>
            <a:ext cx="8229600" cy="706437"/>
          </a:xfrm>
        </p:spPr>
        <p:txBody>
          <a:bodyPr/>
          <a:lstStyle/>
          <a:p>
            <a:r>
              <a:rPr lang="sr-Cyrl-RS" altLang="en-US" sz="2800" b="1">
                <a:solidFill>
                  <a:srgbClr val="000000"/>
                </a:solidFill>
              </a:rPr>
              <a:t>Структура расхода по буџетским програмима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5734A5-0F14-415A-9186-F935B965C5B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759479"/>
              </p:ext>
            </p:extLst>
          </p:nvPr>
        </p:nvGraphicFramePr>
        <p:xfrm>
          <a:off x="683568" y="966787"/>
          <a:ext cx="7848871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5601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648072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Расходи </a:t>
            </a:r>
            <a:r>
              <a:rPr lang="sr-Cyrl-RS" alt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буџета расподељени по директним и индиректним буџетским </a:t>
            </a:r>
            <a:r>
              <a:rPr lang="ru-RU" alt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корисницима</a:t>
            </a:r>
            <a:br>
              <a:rPr lang="sr-Cyrl-RS" alt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en-US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C4E3B3-3C5D-4DB9-A1F0-8F21D36FEC2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34304"/>
              </p:ext>
            </p:extLst>
          </p:nvPr>
        </p:nvGraphicFramePr>
        <p:xfrm>
          <a:off x="467544" y="1196749"/>
          <a:ext cx="8280920" cy="49685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712725">
                  <a:extLst>
                    <a:ext uri="{9D8B030D-6E8A-4147-A177-3AD203B41FA5}">
                      <a16:colId xmlns:a16="http://schemas.microsoft.com/office/drawing/2014/main" val="1229388587"/>
                    </a:ext>
                  </a:extLst>
                </a:gridCol>
                <a:gridCol w="5865697">
                  <a:extLst>
                    <a:ext uri="{9D8B030D-6E8A-4147-A177-3AD203B41FA5}">
                      <a16:colId xmlns:a16="http://schemas.microsoft.com/office/drawing/2014/main" val="2978091363"/>
                    </a:ext>
                  </a:extLst>
                </a:gridCol>
                <a:gridCol w="1702498">
                  <a:extLst>
                    <a:ext uri="{9D8B030D-6E8A-4147-A177-3AD203B41FA5}">
                      <a16:colId xmlns:a16="http://schemas.microsoft.com/office/drawing/2014/main" val="2706128300"/>
                    </a:ext>
                  </a:extLst>
                </a:gridCol>
              </a:tblGrid>
              <a:tr h="1214024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u="none" strike="noStrike" dirty="0">
                          <a:effectLst/>
                        </a:rPr>
                        <a:t>Раздео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600" b="1" u="none" strike="noStrike" dirty="0">
                          <a:effectLst/>
                        </a:rPr>
                        <a:t>Назив буџетског корисника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Средства</a:t>
                      </a:r>
                      <a:r>
                        <a:rPr lang="ru-RU" sz="1600" b="1" u="none" strike="noStrike" baseline="0" dirty="0">
                          <a:effectLst/>
                        </a:rPr>
                        <a:t> из </a:t>
                      </a:r>
                      <a:r>
                        <a:rPr lang="ru-RU" sz="1600" b="1" u="none" strike="noStrike" dirty="0">
                          <a:effectLst/>
                        </a:rPr>
                        <a:t>Одлуке о буџету града Бора за 2020. годину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ctr"/>
                </a:tc>
                <a:extLst>
                  <a:ext uri="{0D108BD9-81ED-4DB2-BD59-A6C34878D82A}">
                    <a16:rowId xmlns:a16="http://schemas.microsoft.com/office/drawing/2014/main" val="11890416"/>
                  </a:ext>
                </a:extLst>
              </a:tr>
              <a:tr h="31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effectLst/>
                        </a:rPr>
                        <a:t>Скупштина града Бора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17.103.833,00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extLst>
                  <a:ext uri="{0D108BD9-81ED-4DB2-BD59-A6C34878D82A}">
                    <a16:rowId xmlns:a16="http://schemas.microsoft.com/office/drawing/2014/main" val="3490354557"/>
                  </a:ext>
                </a:extLst>
              </a:tr>
              <a:tr h="31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effectLst/>
                        </a:rPr>
                        <a:t>Градоначелник града</a:t>
                      </a:r>
                      <a:r>
                        <a:rPr lang="sr-Cyrl-RS" sz="1600" b="1" u="none" strike="noStrike" baseline="0" dirty="0">
                          <a:effectLst/>
                        </a:rPr>
                        <a:t> Бора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111.724.443,00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extLst>
                  <a:ext uri="{0D108BD9-81ED-4DB2-BD59-A6C34878D82A}">
                    <a16:rowId xmlns:a16="http://schemas.microsoft.com/office/drawing/2014/main" val="1215622871"/>
                  </a:ext>
                </a:extLst>
              </a:tr>
              <a:tr h="31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effectLst/>
                        </a:rPr>
                        <a:t>Градско веће града</a:t>
                      </a:r>
                      <a:r>
                        <a:rPr lang="sr-Cyrl-RS" sz="1600" b="1" u="none" strike="noStrike" baseline="0" dirty="0">
                          <a:effectLst/>
                        </a:rPr>
                        <a:t> Бора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12.135.703,00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extLst>
                  <a:ext uri="{0D108BD9-81ED-4DB2-BD59-A6C34878D82A}">
                    <a16:rowId xmlns:a16="http://schemas.microsoft.com/office/drawing/2014/main" val="3159841252"/>
                  </a:ext>
                </a:extLst>
              </a:tr>
              <a:tr h="31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effectLst/>
                        </a:rPr>
                        <a:t>Правобранилаштво града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5,843,229,00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extLst>
                  <a:ext uri="{0D108BD9-81ED-4DB2-BD59-A6C34878D82A}">
                    <a16:rowId xmlns:a16="http://schemas.microsoft.com/office/drawing/2014/main" val="3854968305"/>
                  </a:ext>
                </a:extLst>
              </a:tr>
              <a:tr h="31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effectLst/>
                        </a:rPr>
                        <a:t>Градска управа града Бора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2.554.441.532,00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extLst>
                  <a:ext uri="{0D108BD9-81ED-4DB2-BD59-A6C34878D82A}">
                    <a16:rowId xmlns:a16="http://schemas.microsoft.com/office/drawing/2014/main" val="58686115"/>
                  </a:ext>
                </a:extLst>
              </a:tr>
              <a:tr h="31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Народна</a:t>
                      </a:r>
                      <a:r>
                        <a:rPr lang="ru-RU" sz="1600" b="1" u="none" strike="noStrike" baseline="0" dirty="0">
                          <a:effectLst/>
                        </a:rPr>
                        <a:t> библиотека Бор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32.796.248,00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extLst>
                  <a:ext uri="{0D108BD9-81ED-4DB2-BD59-A6C34878D82A}">
                    <a16:rowId xmlns:a16="http://schemas.microsoft.com/office/drawing/2014/main" val="537307957"/>
                  </a:ext>
                </a:extLst>
              </a:tr>
              <a:tr h="31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Музеј рударства и металургије «Бор»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27.128.544,00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extLst>
                  <a:ext uri="{0D108BD9-81ED-4DB2-BD59-A6C34878D82A}">
                    <a16:rowId xmlns:a16="http://schemas.microsoft.com/office/drawing/2014/main" val="1755249741"/>
                  </a:ext>
                </a:extLst>
              </a:tr>
              <a:tr h="31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effectLst/>
                        </a:rPr>
                        <a:t>Установа „Центар културу</a:t>
                      </a:r>
                      <a:r>
                        <a:rPr lang="sr-Cyrl-RS" sz="1600" b="1" u="none" strike="noStrike" baseline="0" dirty="0">
                          <a:effectLst/>
                        </a:rPr>
                        <a:t> </a:t>
                      </a:r>
                      <a:r>
                        <a:rPr lang="sr-Cyrl-RS" sz="1600" b="1" u="none" strike="noStrike" dirty="0">
                          <a:effectLst/>
                        </a:rPr>
                        <a:t>града Бора“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37.279.842,00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extLst>
                  <a:ext uri="{0D108BD9-81ED-4DB2-BD59-A6C34878D82A}">
                    <a16:rowId xmlns:a16="http://schemas.microsoft.com/office/drawing/2014/main" val="2577561605"/>
                  </a:ext>
                </a:extLst>
              </a:tr>
              <a:tr h="31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Предшколска установа «Бамби»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231.316.922,00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extLst>
                  <a:ext uri="{0D108BD9-81ED-4DB2-BD59-A6C34878D82A}">
                    <a16:rowId xmlns:a16="http://schemas.microsoft.com/office/drawing/2014/main" val="3380225408"/>
                  </a:ext>
                </a:extLst>
              </a:tr>
              <a:tr h="31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effectLst/>
                        </a:rPr>
                        <a:t>Месне заједнице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16.190.238,00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extLst>
                  <a:ext uri="{0D108BD9-81ED-4DB2-BD59-A6C34878D82A}">
                    <a16:rowId xmlns:a16="http://schemas.microsoft.com/office/drawing/2014/main" val="1937540006"/>
                  </a:ext>
                </a:extLst>
              </a:tr>
              <a:tr h="31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1" u="none" strike="noStrike" dirty="0">
                          <a:effectLst/>
                        </a:rPr>
                        <a:t>Туристичка организација </a:t>
                      </a:r>
                      <a:r>
                        <a:rPr lang="ru-RU" sz="1600" b="1" u="none" strike="noStrike" dirty="0">
                          <a:effectLst/>
                        </a:rPr>
                        <a:t>«</a:t>
                      </a:r>
                      <a:r>
                        <a:rPr lang="sr-Cyrl-RS" sz="1600" b="1" u="none" strike="noStrike" dirty="0">
                          <a:effectLst/>
                        </a:rPr>
                        <a:t>Бор</a:t>
                      </a:r>
                      <a:r>
                        <a:rPr lang="ru-RU" sz="1600" b="1" u="none" strike="noStrike" dirty="0">
                          <a:effectLst/>
                        </a:rPr>
                        <a:t>»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15.953.863,00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extLst>
                  <a:ext uri="{0D108BD9-81ED-4DB2-BD59-A6C34878D82A}">
                    <a16:rowId xmlns:a16="http://schemas.microsoft.com/office/drawing/2014/main" val="2257905006"/>
                  </a:ext>
                </a:extLst>
              </a:tr>
              <a:tr h="31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Установа спортски центар «Бор»</a:t>
                      </a:r>
                      <a:r>
                        <a:rPr lang="ru-RU" sz="1600" b="1" u="none" strike="noStrike" baseline="0" dirty="0">
                          <a:effectLst/>
                        </a:rPr>
                        <a:t> Бор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164.243.499.00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32" marR="9332" marT="9334" marB="0" anchor="b"/>
                </a:tc>
                <a:extLst>
                  <a:ext uri="{0D108BD9-81ED-4DB2-BD59-A6C34878D82A}">
                    <a16:rowId xmlns:a16="http://schemas.microsoft.com/office/drawing/2014/main" val="2010529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640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-315416"/>
            <a:ext cx="8229600" cy="875082"/>
          </a:xfrm>
        </p:spPr>
        <p:txBody>
          <a:bodyPr>
            <a:noAutofit/>
          </a:bodyPr>
          <a:lstStyle/>
          <a:p>
            <a:pPr algn="ctr"/>
            <a:r>
              <a:rPr lang="sr-Cyrl-R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Најважнији капитални пројекти (1) 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2322033"/>
              </p:ext>
            </p:extLst>
          </p:nvPr>
        </p:nvGraphicFramePr>
        <p:xfrm>
          <a:off x="251520" y="548680"/>
          <a:ext cx="8712969" cy="608612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921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Назив пројекта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Планирана средства (и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динарима</a:t>
                      </a:r>
                      <a:r>
                        <a:rPr lang="sr-Cyrl-R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7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Пројектно</a:t>
                      </a:r>
                      <a:r>
                        <a:rPr lang="sr-Cyrl-RS" sz="11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техничка документација са постављањем вертикалне сигнализације Нови злотски пут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Пројектно техничка документација за постављање</a:t>
                      </a:r>
                      <a:r>
                        <a:rPr lang="ru-RU" sz="11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видео надзора у граду Бору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7587483"/>
                  </a:ext>
                </a:extLst>
              </a:tr>
              <a:tr h="1922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Израда пројекта уређење зона</a:t>
                      </a:r>
                      <a:r>
                        <a:rPr lang="ru-RU" sz="11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школе и уређења зона школа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5.773.440,00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9950265"/>
                  </a:ext>
                </a:extLst>
              </a:tr>
              <a:tr h="5542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детаљне регулације интерне обилазнице за ДП ИБ-37 и</a:t>
                      </a:r>
                      <a:r>
                        <a:rPr lang="ru-RU" sz="11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ДП ИИА 146, са идејним решењем саобраћајнице и стратешком проценом утицаја плана на животну средину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4049725"/>
                  </a:ext>
                </a:extLst>
              </a:tr>
              <a:tr h="423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Израда пројектно техничке документације за изградњу моста на путу Бор 2-Бањско поље: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Израда пројектно техничке документације за изградњу пута Бор 2-Бањско поље: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600.000,00</a:t>
                      </a:r>
                    </a:p>
                    <a:p>
                      <a:pPr algn="r" fontAlgn="t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3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Извођење радова на изградњи моста и пута Бор 2-Бањско поље-1.фаза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49.000.000,00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Усаглашавање пројектно техничке документације за изградњу пута ДБР-Појате (550м)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6343918"/>
                  </a:ext>
                </a:extLst>
              </a:tr>
              <a:tr h="2787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Изградња пута ДБР-Појате по пројекту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40.800.000,00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јавне расвете са лед расветом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65.912.141,00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9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Пројектно техничка документација за издавање грађевинских дозвола и издавање локацијских услова за водоснабдевање засеока Девасел МЗ Злот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2524985"/>
                  </a:ext>
                </a:extLst>
              </a:tr>
              <a:tr h="1984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Израда пројектно техничке документације за водоснабдевање МЗ Бучје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8099295"/>
                  </a:ext>
                </a:extLst>
              </a:tr>
              <a:tr h="208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Уређење речних корита водотокова 2.реда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032697"/>
                  </a:ext>
                </a:extLst>
              </a:tr>
              <a:tr h="479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Пројектно техничка документација за издавање грађевинских дозвола и издавање локацијских услова за водоснабдевање засеока у подручју: Нови Злотски пут-ВКФ, МЗ Брестовац и МЗ Злот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Израда пројектно техничке документације реконструкције атмосферске канализације у ул.Мајданпечка и Чочетова у Бору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1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Израда пројектно техничке документације за санацију цевовода на делу 3. км код НИС-а, код Кристала и Дрвозана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35169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sr-Cyrl-R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Најважнији капитални пројекти (2)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93477139"/>
              </p:ext>
            </p:extLst>
          </p:nvPr>
        </p:nvGraphicFramePr>
        <p:xfrm>
          <a:off x="323528" y="548680"/>
          <a:ext cx="8712967" cy="602968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827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15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Назив пројекта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Планирана средства (и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динарима</a:t>
                      </a:r>
                      <a:r>
                        <a:rPr lang="sr-Cyrl-R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1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1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Пројектно техничка документација за повезивање домаћинстава и осталих објеката на изведени фекални канализациони систем МЗ Кривељ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Изградња водоводне мреже МЗ Метовница-1.фаза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31.514.417,00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4654834"/>
                  </a:ext>
                </a:extLst>
              </a:tr>
              <a:tr h="511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Израда идејног решења са техно-економском анализом водоснабдевања дела насеља Метовница из постојећих бунара у алувиону Црног Тимока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Инвестиционо одржавање платоа на пијаци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489.600,00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Пројектно техничка документација за изградњу објеката за привремени смештај паса луталица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1.080.000,00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7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Израда пројектно техничке документације за добијање потребне дозволе за изградњу две нове топлане у Бору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Изградња водовода МЗ Горњане 1.фаза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Пројектно техничка документација са изградњом водовода и набавком хлоратора МЗ Танда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0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Изградња водовода Гробљанске улице МЗ Злот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16.390.889,00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1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Пројектно техничка документација за издавање грађевинских дозвола и издавање локацијских услова за водоснабдевање засеока Преваље МЗ Злот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1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Израда пројектно-техничке документације за реконструкцију галерије библиотеке у смислу изградње међуспратне конструкције и преградње простора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157.680,00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6430510"/>
                  </a:ext>
                </a:extLst>
              </a:tr>
              <a:tr h="368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столарије Дома културе-просторије Музеја рударства и металургије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998.160,00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5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паркета у Малој дворани Установе спортски центар Бор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5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Радови на уређењу простора око Лазареве пећине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8139645"/>
                  </a:ext>
                </a:extLst>
              </a:tr>
              <a:tr h="3407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Израда пројектно техничке документације за изградњу зип лине инсталације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6872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862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360040"/>
          </a:xfrm>
        </p:spPr>
        <p:txBody>
          <a:bodyPr>
            <a:noAutofit/>
          </a:bodyPr>
          <a:lstStyle/>
          <a:p>
            <a:pPr algn="ctr"/>
            <a:r>
              <a:rPr lang="sr-Cyrl-R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Најважнији</a:t>
            </a: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капитални пројекти (3)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36512163"/>
              </p:ext>
            </p:extLst>
          </p:nvPr>
        </p:nvGraphicFramePr>
        <p:xfrm>
          <a:off x="179512" y="1124744"/>
          <a:ext cx="8712967" cy="475252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827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11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Назив пројекта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Планирана средства (и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знос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динарима</a:t>
                      </a:r>
                      <a:r>
                        <a:rPr lang="sr-Cyrl-R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1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1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Израда пројектно техничке документације за санацију, реконструкцију и адаптацију целокупног објекта Опште болнице Бор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24.598.800,00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Израда пројектно техничке документације за изградњу новог европског вртића површине преко 3000 м2 у МЗ Нови Центар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4.080.000,00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4654834"/>
                  </a:ext>
                </a:extLst>
              </a:tr>
              <a:tr h="2392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Израда хидроизолације крова обданишта Црвенкапа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3.175.200,00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Постављање ограде код вртића у Новом градском центру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911.640,00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Реконструкција секундарне топловодне мреже Предшколске установе Бамби- обданиште Бамби, са пројектно техничком документацијом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4.213.643,00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Пројектно техничка документација за радове на санацији целог објекта и окружења у коме се налазе: ОШ Бранко Радичевић, ОШ Свети Сава и ОШ Видовдан Бор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14.400.000,00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Израда пројекта изведеног стања дела објекта Музичке школе Миодраг Васиљевић, дограђеног дела школе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398.160,00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Пројектно-техничка документација за радове на санацији и реконструкцији зграде школе, радионице и фискултурне сале МЕШ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12.000.000,00</a:t>
                      </a:r>
                    </a:p>
                    <a:p>
                      <a:pPr algn="r" fontAlgn="t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939"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Теренска лабораторија за испитивање квалитета воде и земљишта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11.564.000,00</a:t>
                      </a:r>
                    </a:p>
                    <a:p>
                      <a:pPr algn="r" fontAlgn="t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1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Ватрогасна служба у прекограничној сарадњи-број РОРС-375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83.353.870,00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201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360040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Најважнији капитални пројекти (4)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85302509"/>
              </p:ext>
            </p:extLst>
          </p:nvPr>
        </p:nvGraphicFramePr>
        <p:xfrm>
          <a:off x="251520" y="1340768"/>
          <a:ext cx="8712967" cy="273770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827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11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Назив пројекта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Планирана средства (и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знос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динарима</a:t>
                      </a:r>
                      <a:r>
                        <a:rPr lang="sr-Cyrl-R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1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1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Град Бор Пројекат Унопс-</a:t>
                      </a:r>
                      <a:r>
                        <a:rPr lang="sr-Latn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sr-Latn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iss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ПРО програм донације на Веб порталу Мој предмет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433.770,00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Унапређење безбедности саобраћаја у 2020.</a:t>
                      </a:r>
                      <a:r>
                        <a:rPr lang="sr-Latn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години</a:t>
                      </a:r>
                      <a:r>
                        <a:rPr lang="ru-RU" sz="11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1.170.000,00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Приступ развоју раног детињства ромске деце за побољшање социјалне укључености и борбе против дискриминације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411.379,00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Набавка, монтажа три Wи-Фи зоне у граду и услуга коришћења: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300.000,00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Опремање простора за рад Омладинског клуба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601.000,00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Постављање туристичке сигнализације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r-Cyrl-RS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3.000.000,00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192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 сте заинтересовани да сагледате у целини Одлуку о буџету града Бора</a:t>
            </a:r>
            <a:r>
              <a:rPr lang="sr-Cyrl-R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2020. годину, исту можете преузети на сајту града Бора: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http://bor.rs/wp-content/uploads/2020/01/Odluka-o-Budzetu-Grada-Bora-za-2020-godinu.pdf</a:t>
            </a:r>
            <a:endParaRPr lang="sr-Cyrl-RS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8864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1050995"/>
            <a:ext cx="75376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Како настаје буџет града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?</a:t>
            </a: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Ко учествује у изради буџета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?</a:t>
            </a: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На основу чега се доноси буџет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?</a:t>
            </a: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Како се пуни градска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Структура планираних прихода и примања за 2020. годину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Шта се променило у односу на 2019. 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На шта се троше јавна средства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?</a:t>
            </a: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Шта су расходи и издаци буџета?</a:t>
            </a: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Структура планираних расхода и издатака за 2020. 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Шта се променило у односу на 2019. 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itchFamily="34" charset="0"/>
                <a:cs typeface="Arial" pitchFamily="34" charset="0"/>
              </a:rPr>
              <a:t>Најважнији пројекти</a:t>
            </a:r>
            <a:r>
              <a:rPr lang="sr-Latn-R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од интереса за локалну заједницу</a:t>
            </a:r>
          </a:p>
        </p:txBody>
      </p:sp>
    </p:spTree>
    <p:extLst>
      <p:ext uri="{BB962C8B-B14F-4D97-AF65-F5344CB8AC3E}">
        <p14:creationId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19" y="980728"/>
            <a:ext cx="85834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sr-Cyrl-RS" sz="1600" b="1" dirty="0">
                <a:latin typeface="Arial" pitchFamily="34" charset="0"/>
                <a:cs typeface="Arial" pitchFamily="34" charset="0"/>
              </a:rPr>
              <a:t>Драги суграђани и </a:t>
            </a:r>
            <a:r>
              <a:rPr lang="sr-Cyrl-RS" sz="1600" b="1" dirty="0" err="1">
                <a:latin typeface="Arial" pitchFamily="34" charset="0"/>
                <a:cs typeface="Arial" pitchFamily="34" charset="0"/>
              </a:rPr>
              <a:t>суграђанке</a:t>
            </a:r>
            <a:r>
              <a:rPr lang="sr-Cyrl-RS" sz="1600" b="1" dirty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1600" dirty="0">
                <a:latin typeface="Arial" pitchFamily="34" charset="0"/>
                <a:cs typeface="Arial" pitchFamily="34" charset="0"/>
              </a:rPr>
              <a:t>	Пред вама је Гр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ђ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нски в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дич кр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з буџ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e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т Града Бора, који вам са задовољством представљамо, у оквиру иницијативе за веће укључивање јавности у буџетски процес, као основе за развој партиципативног буџетирања и једног од темељних принципа доброг управљања локалном заједницом.</a:t>
            </a:r>
          </a:p>
          <a:p>
            <a:pPr algn="just"/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1600" dirty="0">
                <a:latin typeface="Arial" pitchFamily="34" charset="0"/>
                <a:cs typeface="Arial" pitchFamily="34" charset="0"/>
              </a:rPr>
              <a:t>	Грађански буџет представља сажет и јасан приказ Одлуке о буџету града</a:t>
            </a:r>
            <a:r>
              <a:rPr lang="sr-Latn-R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Бора</a:t>
            </a:r>
            <a:r>
              <a:rPr lang="sr-Cyrl-R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за 2020. 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1600" dirty="0">
                <a:latin typeface="Arial" pitchFamily="34" charset="0"/>
                <a:cs typeface="Arial" pitchFamily="34" charset="0"/>
              </a:rPr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Града, као и о начину планирања, расподеле и трошења буџетских средстава.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Очекујући да ће ова транспарентнија форма буџета учинити Одлуку о буџету Града Бора за 2020. годину приступачнијом и разумљивијом, очекујемо да се у наредним годинама повећа интересовање и учешће наших грађана у дефинисању буџетских приоритета и планирању развоја нашег Града, што би у крајњем исходу, допринело још бoљeм упрaвљaњу jaвним финaнсиjaмa у Бору.</a:t>
            </a:r>
            <a:endParaRPr lang="sr-Cyrl-RS" sz="1600" dirty="0"/>
          </a:p>
          <a:p>
            <a:pPr algn="r"/>
            <a:r>
              <a:rPr lang="sr-Cyrl-RS" sz="1600" b="1" dirty="0">
                <a:latin typeface="Arial" pitchFamily="34" charset="0"/>
                <a:cs typeface="Arial" pitchFamily="34" charset="0"/>
              </a:rPr>
              <a:t>Александар Миликић</a:t>
            </a:r>
          </a:p>
          <a:p>
            <a:r>
              <a:rPr lang="sr-Cyrl-RS" sz="16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Градоначелник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888" y="94220"/>
            <a:ext cx="1937719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Ко се финансира из буџета ?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852136"/>
            <a:ext cx="3816424" cy="18001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09550">
              <a:spcBef>
                <a:spcPts val="0"/>
              </a:spcBef>
              <a:buNone/>
            </a:pPr>
            <a:r>
              <a:rPr lang="ru-RU" altLang="en-US" sz="1600" b="1" dirty="0">
                <a:latin typeface="Arial" pitchFamily="34" charset="0"/>
                <a:cs typeface="Arial" pitchFamily="34" charset="0"/>
              </a:rPr>
              <a:t>Директни корисници буџетских средстава: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Скупштина града Бора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Градоначелник града Бора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Градско веће града Бора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Правобранилаштво града Бора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endParaRPr lang="sr-Cyrl-R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spcBef>
                <a:spcPts val="0"/>
              </a:spcBef>
              <a:buFontTx/>
              <a:buChar char="-"/>
            </a:pPr>
            <a:endParaRPr lang="sr-Cyrl-R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spcBef>
                <a:spcPts val="0"/>
              </a:spcBef>
              <a:buFontTx/>
              <a:buChar char="-"/>
            </a:pPr>
            <a:endParaRPr lang="sr-Cyrl-R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spcBef>
                <a:spcPts val="0"/>
              </a:spcBef>
              <a:buFontTx/>
              <a:buChar char="-"/>
            </a:pP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buFontTx/>
              <a:buChar char="-"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209550">
              <a:buNone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buFontTx/>
              <a:buChar char="-"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buFontTx/>
              <a:buChar char="-"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644008" y="836711"/>
            <a:ext cx="4320480" cy="2952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09550">
              <a:spcBef>
                <a:spcPts val="0"/>
              </a:spcBef>
              <a:buNone/>
            </a:pPr>
            <a:r>
              <a:rPr lang="ru-RU" altLang="en-US" sz="1600" b="1" dirty="0">
                <a:latin typeface="Arial" pitchFamily="34" charset="0"/>
                <a:cs typeface="Arial" pitchFamily="34" charset="0"/>
              </a:rPr>
              <a:t>Индиректни корисници буџетских средстава: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Народна Библиотека Бор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Музеј рударства и металургије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Установа «Центар за културу града Бора»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Предшколска установа «Бамби» Бор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26 месних заједница ( 13 градских и 13 сеоских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Туристичка организација «Бор»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Установа Спортски центар «Бор» Бор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endParaRPr lang="ru-RU" altLang="en-US" sz="1700" dirty="0">
              <a:latin typeface="Arial" pitchFamily="34" charset="0"/>
              <a:cs typeface="Arial" pitchFamily="34" charset="0"/>
            </a:endParaRPr>
          </a:p>
          <a:p>
            <a:pPr defTabSz="209550">
              <a:spcBef>
                <a:spcPts val="0"/>
              </a:spcBef>
              <a:buFontTx/>
              <a:buChar char="-"/>
            </a:pPr>
            <a:endParaRPr lang="ru-RU" altLang="en-US" sz="1700" dirty="0">
              <a:latin typeface="Arial" pitchFamily="34" charset="0"/>
              <a:cs typeface="Arial" pitchFamily="34" charset="0"/>
            </a:endParaRPr>
          </a:p>
          <a:p>
            <a:pPr defTabSz="209550">
              <a:spcBef>
                <a:spcPts val="0"/>
              </a:spcBef>
              <a:buFontTx/>
              <a:buChar char="-"/>
            </a:pPr>
            <a:endParaRPr lang="ru-RU" altLang="en-US" sz="1700" dirty="0">
              <a:latin typeface="Arial" pitchFamily="34" charset="0"/>
              <a:cs typeface="Arial" pitchFamily="34" charset="0"/>
            </a:endParaRPr>
          </a:p>
          <a:p>
            <a:pPr defTabSz="209550">
              <a:spcBef>
                <a:spcPts val="0"/>
              </a:spcBef>
              <a:buFontTx/>
              <a:buChar char="-"/>
            </a:pPr>
            <a:endParaRPr lang="sr-Cyrl-R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spcBef>
                <a:spcPts val="0"/>
              </a:spcBef>
              <a:buFontTx/>
              <a:buChar char="-"/>
            </a:pPr>
            <a:endParaRPr lang="sr-Cyrl-R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spcBef>
                <a:spcPts val="0"/>
              </a:spcBef>
              <a:buFontTx/>
              <a:buChar char="-"/>
            </a:pPr>
            <a:endParaRPr lang="sr-Cyrl-R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spcBef>
                <a:spcPts val="0"/>
              </a:spcBef>
              <a:buFontTx/>
              <a:buChar char="-"/>
            </a:pP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buFontTx/>
              <a:buChar char="-"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209550">
              <a:buNone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buFontTx/>
              <a:buChar char="-"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buFontTx/>
              <a:buChar char="-"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4077072"/>
            <a:ext cx="4320480" cy="21510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09550">
              <a:spcBef>
                <a:spcPts val="0"/>
              </a:spcBef>
              <a:buNone/>
            </a:pPr>
            <a:r>
              <a:rPr lang="ru-RU" altLang="en-US" sz="1600" b="1" dirty="0">
                <a:latin typeface="Arial" pitchFamily="34" charset="0"/>
                <a:cs typeface="Arial" pitchFamily="34" charset="0"/>
              </a:rPr>
              <a:t>Остали корисници буџетских средстава: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Образовне институције (школе)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Здравствене установе (Дом здравља)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Устнове културе (Историјски архив)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Центар за социјални рад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r>
              <a:rPr lang="ru-RU" altLang="en-US" sz="1600" dirty="0">
                <a:latin typeface="Arial" pitchFamily="34" charset="0"/>
                <a:cs typeface="Arial" pitchFamily="34" charset="0"/>
              </a:rPr>
              <a:t>Непрофитне организације (удружења рађана, непрофитне организације, итд.) </a:t>
            </a:r>
          </a:p>
          <a:p>
            <a:pPr defTabSz="209550">
              <a:spcBef>
                <a:spcPts val="0"/>
              </a:spcBef>
              <a:buFontTx/>
              <a:buChar char="-"/>
            </a:pPr>
            <a:endParaRPr lang="ru-RU" altLang="en-US" sz="1700" dirty="0">
              <a:latin typeface="Arial" pitchFamily="34" charset="0"/>
              <a:cs typeface="Arial" pitchFamily="34" charset="0"/>
            </a:endParaRPr>
          </a:p>
          <a:p>
            <a:pPr defTabSz="209550">
              <a:spcBef>
                <a:spcPts val="0"/>
              </a:spcBef>
              <a:buFontTx/>
              <a:buChar char="-"/>
            </a:pPr>
            <a:endParaRPr lang="sr-Cyrl-R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spcBef>
                <a:spcPts val="0"/>
              </a:spcBef>
              <a:buFontTx/>
              <a:buChar char="-"/>
            </a:pPr>
            <a:endParaRPr lang="sr-Cyrl-RS" alt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spcBef>
                <a:spcPts val="0"/>
              </a:spcBef>
              <a:buFontTx/>
              <a:buChar char="-"/>
            </a:pPr>
            <a:endParaRPr lang="sr-Cyrl-R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spcBef>
                <a:spcPts val="0"/>
              </a:spcBef>
              <a:buFontTx/>
              <a:buChar char="-"/>
            </a:pP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buFontTx/>
              <a:buChar char="-"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209550">
              <a:buNone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buFontTx/>
              <a:buChar char="-"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09550">
              <a:buFontTx/>
              <a:buChar char="-"/>
            </a:pP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sr-Cyrl-RS" sz="3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Како настаје буџет</a:t>
            </a:r>
            <a:r>
              <a:rPr lang="sr-Latn-RS" sz="3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3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града?</a:t>
            </a:r>
            <a:endParaRPr lang="en-US" sz="3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15749" y="1196752"/>
            <a:ext cx="849268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600" b="1" dirty="0">
                <a:latin typeface="Arial" pitchFamily="34" charset="0"/>
                <a:cs typeface="Arial" pitchFamily="34" charset="0"/>
              </a:rPr>
              <a:t>БУЏЕТ 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града 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1600" dirty="0">
                <a:latin typeface="Arial" pitchFamily="34" charset="0"/>
                <a:cs typeface="Arial" pitchFamily="34" charset="0"/>
              </a:rPr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1600" dirty="0">
                <a:latin typeface="Arial" pitchFamily="34" charset="0"/>
                <a:cs typeface="Arial" pitchFamily="34" charset="0"/>
              </a:rPr>
              <a:t>Из градског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1600" dirty="0">
                <a:latin typeface="Arial" pitchFamily="34" charset="0"/>
                <a:cs typeface="Arial" pitchFamily="34" charset="0"/>
              </a:rPr>
              <a:t>Градоначелник и локална управа спроводе градску политику, а главна полуга те политике и развоја је управо буџет Града.</a:t>
            </a:r>
          </a:p>
          <a:p>
            <a:pPr algn="just"/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1600" dirty="0">
                <a:latin typeface="Arial" pitchFamily="34" charset="0"/>
                <a:cs typeface="Arial" pitchFamily="34" charset="0"/>
              </a:rPr>
              <a:t>Приликом дефинисања овог, за </a:t>
            </a:r>
            <a:r>
              <a:rPr lang="sr-Cyrl-RS" sz="1600">
                <a:latin typeface="Arial" pitchFamily="34" charset="0"/>
                <a:cs typeface="Arial" pitchFamily="34" charset="0"/>
              </a:rPr>
              <a:t>град Бор</a:t>
            </a:r>
            <a:r>
              <a:rPr lang="sr-Latn-RS" sz="1600">
                <a:latin typeface="Arial" pitchFamily="34" charset="0"/>
                <a:cs typeface="Arial" pitchFamily="34" charset="0"/>
              </a:rPr>
              <a:t> 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600" b="1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RS" sz="1600" b="1" i="1" dirty="0">
                <a:latin typeface="Arial" pitchFamily="34" charset="0"/>
                <a:cs typeface="Arial" pitchFamily="34" charset="0"/>
              </a:rPr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352" y="116632"/>
            <a:ext cx="8661648" cy="664840"/>
          </a:xfrm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sr-Cyrl-R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 све може да учествује у изради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буџета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79560286"/>
              </p:ext>
            </p:extLst>
          </p:nvPr>
        </p:nvGraphicFramePr>
        <p:xfrm>
          <a:off x="395536" y="980728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227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19522"/>
          </a:xfrm>
        </p:spPr>
        <p:txBody>
          <a:bodyPr>
            <a:normAutofit/>
          </a:bodyPr>
          <a:lstStyle/>
          <a:p>
            <a:r>
              <a:rPr lang="sr-Cyrl-R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основу чега се доноси буџет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92787068"/>
              </p:ext>
            </p:extLst>
          </p:nvPr>
        </p:nvGraphicFramePr>
        <p:xfrm>
          <a:off x="539552" y="1052736"/>
          <a:ext cx="7920880" cy="5027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Како се пуни градска каса?</a:t>
            </a:r>
            <a:endParaRPr lang="sr-Latn-RS" sz="28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>
                <a:latin typeface="Arial" pitchFamily="34" charset="0"/>
                <a:cs typeface="Arial" pitchFamily="34" charset="0"/>
              </a:rPr>
              <a:t>Укупни </a:t>
            </a:r>
            <a:r>
              <a:rPr lang="sr-Cyrl-RS" sz="1700" b="1" dirty="0">
                <a:latin typeface="Arial" pitchFamily="34" charset="0"/>
                <a:cs typeface="Arial" pitchFamily="34" charset="0"/>
              </a:rPr>
              <a:t>јавни приходи и примања </a:t>
            </a:r>
            <a:r>
              <a:rPr lang="sr-Cyrl-RS" sz="1700" dirty="0">
                <a:latin typeface="Arial" pitchFamily="34" charset="0"/>
                <a:cs typeface="Arial" pitchFamily="34" charset="0"/>
              </a:rPr>
              <a:t>града</a:t>
            </a:r>
            <a:r>
              <a:rPr lang="sr-Cyrl-RS" sz="17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700" dirty="0">
                <a:latin typeface="Arial" pitchFamily="34" charset="0"/>
                <a:cs typeface="Arial" pitchFamily="34" charset="0"/>
              </a:rPr>
              <a:t>Бора</a:t>
            </a:r>
            <a:r>
              <a:rPr lang="sr-Cyrl-RS" sz="17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700" dirty="0">
                <a:latin typeface="Arial" pitchFamily="34" charset="0"/>
                <a:cs typeface="Arial" pitchFamily="34" charset="0"/>
              </a:rPr>
              <a:t>за 2020. годину износе</a:t>
            </a:r>
          </a:p>
          <a:p>
            <a:pPr algn="just"/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marL="0" indent="0" algn="just">
              <a:buNone/>
            </a:pPr>
            <a:endParaRPr lang="en-GB" sz="1600" dirty="0"/>
          </a:p>
          <a:p>
            <a:pPr algn="just"/>
            <a:r>
              <a:rPr lang="sr-Cyrl-RS" sz="1700" dirty="0">
                <a:latin typeface="Arial" pitchFamily="34" charset="0"/>
                <a:cs typeface="Arial" pitchFamily="34" charset="0"/>
              </a:rPr>
              <a:t>Одлуком о буџету града  Бора  за 2020. годину планирана су средства из буџета града у износу од</a:t>
            </a:r>
            <a:r>
              <a:rPr lang="en-GB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1700" dirty="0">
                <a:latin typeface="Arial" pitchFamily="34" charset="0"/>
                <a:cs typeface="Arial" pitchFamily="34" charset="0"/>
              </a:rPr>
              <a:t>2.897.909.660 динара, пренета средства из ранијих година у износу од 93.203.151 динара, средства из сопствених извора буџетских корисника у износу од 17.426.870 и средства из осталих извора  у износу од 217.618.215 динара.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3363877"/>
              </p:ext>
            </p:extLst>
          </p:nvPr>
        </p:nvGraphicFramePr>
        <p:xfrm>
          <a:off x="251520" y="4437112"/>
          <a:ext cx="8784976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578344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>
                <a:latin typeface="Arial" pitchFamily="34" charset="0"/>
                <a:cs typeface="Arial" pitchFamily="34" charset="0"/>
              </a:rPr>
              <a:t>3.226.157.896</a:t>
            </a:r>
            <a:r>
              <a:rPr lang="sr-Cyrl-RS" sz="3200" b="1" dirty="0"/>
              <a:t> динара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8185</TotalTime>
  <Words>2689</Words>
  <Application>Microsoft Office PowerPoint</Application>
  <PresentationFormat>On-screen Show (4:3)</PresentationFormat>
  <Paragraphs>533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Arial Narrow</vt:lpstr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Custom Design</vt:lpstr>
      <vt:lpstr>1_Custom Design</vt:lpstr>
      <vt:lpstr>Equity</vt:lpstr>
      <vt:lpstr>ГРАД БОР</vt:lpstr>
      <vt:lpstr>PowerPoint Presentation</vt:lpstr>
      <vt:lpstr>PowerPoint Presentation</vt:lpstr>
      <vt:lpstr>PowerPoint Presentation</vt:lpstr>
      <vt:lpstr>Ко се финансира из буџета ?</vt:lpstr>
      <vt:lpstr>Како настаје буџет града?</vt:lpstr>
      <vt:lpstr>Ко све може да учествује у изради буџета?</vt:lpstr>
      <vt:lpstr>На основу чега се доноси буџет?</vt:lpstr>
      <vt:lpstr>Како се пуни градска каса?</vt:lpstr>
      <vt:lpstr>Шта су приходи и примања буџета?</vt:lpstr>
      <vt:lpstr>Структура планираних прихода и примања за 2020. годину</vt:lpstr>
      <vt:lpstr>Структура планираних прихода и примања за 2020. годину</vt:lpstr>
      <vt:lpstr>Шта се променило у односу на 2019. годину?</vt:lpstr>
      <vt:lpstr>На шта се троше јавна средства?</vt:lpstr>
      <vt:lpstr>Шта су расходи и издаци буџета?</vt:lpstr>
      <vt:lpstr>Структура планираних расхода и издатака буџета за 2020. годину</vt:lpstr>
      <vt:lpstr>Структура планираних расхода и издатака буџета за 2020. годину</vt:lpstr>
      <vt:lpstr>Шта се променило у односу на 2019. годину?</vt:lpstr>
      <vt:lpstr>Расходи 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 </vt:lpstr>
      <vt:lpstr>Најважнији капитални пројекти (1) </vt:lpstr>
      <vt:lpstr>Најважнији капитални пројекти (2)</vt:lpstr>
      <vt:lpstr>Најважнији капитални пројекти (3)</vt:lpstr>
      <vt:lpstr>Најважнији капитални пројекти (4)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OPSTINA BOR</dc:title>
  <dc:creator>stojkovici</dc:creator>
  <cp:lastModifiedBy>PCB</cp:lastModifiedBy>
  <cp:revision>626</cp:revision>
  <cp:lastPrinted>2018-10-12T11:51:07Z</cp:lastPrinted>
  <dcterms:created xsi:type="dcterms:W3CDTF">2006-08-16T00:00:00Z</dcterms:created>
  <dcterms:modified xsi:type="dcterms:W3CDTF">2020-01-18T21:17:11Z</dcterms:modified>
</cp:coreProperties>
</file>